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42" r:id="rId6"/>
    <p:sldId id="328" r:id="rId7"/>
    <p:sldId id="352" r:id="rId8"/>
    <p:sldId id="331" r:id="rId9"/>
    <p:sldId id="344" r:id="rId10"/>
    <p:sldId id="345" r:id="rId11"/>
    <p:sldId id="343" r:id="rId12"/>
    <p:sldId id="346" r:id="rId13"/>
    <p:sldId id="347" r:id="rId14"/>
    <p:sldId id="348" r:id="rId15"/>
    <p:sldId id="349" r:id="rId16"/>
    <p:sldId id="351"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Bonita Searle-Barnes" initials="BS" lastIdx="1"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1"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EB576C-48CE-4B11-AEB8-A81E3A8E0A65}" v="10" dt="2021-06-21T14:53:16.2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0878" autoAdjust="0"/>
    <p:restoredTop sz="86395"/>
  </p:normalViewPr>
  <p:slideViewPr>
    <p:cSldViewPr showGuides="1">
      <p:cViewPr varScale="1">
        <p:scale>
          <a:sx n="70" d="100"/>
          <a:sy n="70" d="100"/>
        </p:scale>
        <p:origin x="1170"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34054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1997252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5116" y="3748881"/>
            <a:ext cx="8153400" cy="2514600"/>
          </a:xfrm>
        </p:spPr>
        <p:txBody>
          <a:bodyPr anchor="t"/>
          <a:lstStyle/>
          <a:p>
            <a:pPr eaLnBrk="1" hangingPunct="1"/>
            <a:r>
              <a:rPr lang="en-GB" dirty="0">
                <a:ea typeface="ＭＳ Ｐゴシック" pitchFamily="-105" charset="-128"/>
                <a:cs typeface="ＭＳ Ｐゴシック" pitchFamily="-105" charset="-128"/>
              </a:rPr>
              <a:t>PowerPoint 7: Implications of not following health and safety legislation</a:t>
            </a:r>
          </a:p>
        </p:txBody>
      </p:sp>
      <p:sp>
        <p:nvSpPr>
          <p:cNvPr id="2050" name="Rectangle 14"/>
          <p:cNvSpPr>
            <a:spLocks noGrp="1" noChangeArrowheads="1"/>
          </p:cNvSpPr>
          <p:nvPr>
            <p:ph sz="quarter" idx="10"/>
          </p:nvPr>
        </p:nvSpPr>
        <p:spPr>
          <a:xfrm>
            <a:off x="352842" y="1772816"/>
            <a:ext cx="8229600" cy="4754563"/>
          </a:xfrm>
        </p:spPr>
        <p:txBody>
          <a:bodyPr/>
          <a:lstStyle/>
          <a:p>
            <a:r>
              <a:rPr lang="en-GB" sz="2400" b="1"/>
              <a:t>1. Health and safety in building services engineering</a:t>
            </a:r>
          </a:p>
          <a:p>
            <a:pPr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66082" y="256490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a typeface="ＭＳ Ｐゴシック" pitchFamily="-105" charset="-128"/>
                <a:cs typeface="ＭＳ Ｐゴシック" pitchFamily="-105" charset="-128"/>
              </a:rPr>
              <a:t>1.7 Implications to those working in the BSE industry of not following health and safety legislation</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 notice </a:t>
            </a:r>
          </a:p>
        </p:txBody>
      </p:sp>
      <p:sp>
        <p:nvSpPr>
          <p:cNvPr id="3" name="Content Placeholder 2"/>
          <p:cNvSpPr>
            <a:spLocks noGrp="1"/>
          </p:cNvSpPr>
          <p:nvPr>
            <p:ph sz="quarter" idx="10"/>
          </p:nvPr>
        </p:nvSpPr>
        <p:spPr>
          <a:xfrm>
            <a:off x="457200" y="1512000"/>
            <a:ext cx="5770984" cy="4248000"/>
          </a:xfrm>
        </p:spPr>
        <p:txBody>
          <a:bodyPr/>
          <a:lstStyle/>
          <a:p>
            <a:r>
              <a:rPr lang="en-GB" dirty="0"/>
              <a:t>More severe breaches will receive a direct order from an HSE inspector to take specific action in order to comply with the law. </a:t>
            </a:r>
          </a:p>
          <a:p>
            <a:r>
              <a:rPr lang="en-GB" dirty="0"/>
              <a:t>The inspector will discuss the </a:t>
            </a:r>
            <a:r>
              <a:rPr lang="en-GB" b="1" dirty="0"/>
              <a:t>improvement notice </a:t>
            </a:r>
            <a:r>
              <a:rPr lang="en-GB" dirty="0"/>
              <a:t>with the duty-holder and resolve points of difference before serving it. </a:t>
            </a:r>
          </a:p>
          <a:p>
            <a:r>
              <a:rPr lang="en-GB" dirty="0"/>
              <a:t>The notice will state what must be done, why and by when.</a:t>
            </a:r>
          </a:p>
          <a:p>
            <a:r>
              <a:rPr lang="en-GB" dirty="0"/>
              <a:t>The time period to take the corrective action will be a </a:t>
            </a:r>
            <a:r>
              <a:rPr lang="en-GB" b="1" dirty="0"/>
              <a:t>minimum of 21 days</a:t>
            </a:r>
            <a:r>
              <a:rPr lang="en-GB" dirty="0"/>
              <a:t>, to allow the duty-holder time to appeal to an industrial tribunal if they believe this is justified.</a:t>
            </a:r>
            <a:endParaRPr lang="en-US" dirty="0"/>
          </a:p>
          <a:p>
            <a:endParaRPr lang="en-US" dirty="0"/>
          </a:p>
        </p:txBody>
      </p:sp>
      <p:pic>
        <p:nvPicPr>
          <p:cNvPr id="4" name="Picture 3">
            <a:extLst>
              <a:ext uri="{FF2B5EF4-FFF2-40B4-BE49-F238E27FC236}">
                <a16:creationId xmlns:a16="http://schemas.microsoft.com/office/drawing/2014/main" id="{EC86974C-9DCC-4084-8741-B304027A43BE}"/>
              </a:ext>
            </a:extLst>
          </p:cNvPr>
          <p:cNvPicPr>
            <a:picLocks noChangeAspect="1"/>
          </p:cNvPicPr>
          <p:nvPr/>
        </p:nvPicPr>
        <p:blipFill>
          <a:blip r:embed="rId2"/>
          <a:stretch>
            <a:fillRect/>
          </a:stretch>
        </p:blipFill>
        <p:spPr>
          <a:xfrm>
            <a:off x="6257484" y="1512000"/>
            <a:ext cx="2639797" cy="1999661"/>
          </a:xfrm>
          <a:prstGeom prst="rect">
            <a:avLst/>
          </a:prstGeom>
        </p:spPr>
      </p:pic>
    </p:spTree>
    <p:extLst>
      <p:ext uri="{BB962C8B-B14F-4D97-AF65-F5344CB8AC3E}">
        <p14:creationId xmlns:p14="http://schemas.microsoft.com/office/powerpoint/2010/main" val="1790119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Prohibition notice </a:t>
            </a:r>
          </a:p>
        </p:txBody>
      </p:sp>
      <p:sp>
        <p:nvSpPr>
          <p:cNvPr id="3" name="Content Placeholder 2"/>
          <p:cNvSpPr>
            <a:spLocks noGrp="1"/>
          </p:cNvSpPr>
          <p:nvPr>
            <p:ph sz="quarter" idx="10"/>
          </p:nvPr>
        </p:nvSpPr>
        <p:spPr/>
        <p:txBody>
          <a:bodyPr/>
          <a:lstStyle/>
          <a:p>
            <a:r>
              <a:rPr lang="en-GB" sz="2000" dirty="0"/>
              <a:t>Where an activity involves a risk of serious personal injury, the inspector may issue a </a:t>
            </a:r>
            <a:r>
              <a:rPr lang="en-GB" sz="2000" b="1" dirty="0"/>
              <a:t>prohibition notice</a:t>
            </a:r>
            <a:r>
              <a:rPr lang="en-GB" sz="2000" dirty="0"/>
              <a:t>,</a:t>
            </a:r>
            <a:r>
              <a:rPr lang="en-GB" sz="2000" b="1" dirty="0"/>
              <a:t> </a:t>
            </a:r>
            <a:r>
              <a:rPr lang="en-GB" sz="2000" dirty="0"/>
              <a:t>forbidding the activity either immediately or after a specified time period. </a:t>
            </a:r>
          </a:p>
          <a:p>
            <a:r>
              <a:rPr lang="en-GB" sz="2000" dirty="0"/>
              <a:t>This notice will not be lifted and work will not be allowed to resume until corrective action has been taken.</a:t>
            </a:r>
          </a:p>
          <a:p>
            <a:r>
              <a:rPr lang="en-GB" dirty="0"/>
              <a:t>There will be a formal record of the non-conformance.</a:t>
            </a:r>
            <a:endParaRPr lang="en-GB" sz="2000" dirty="0"/>
          </a:p>
          <a:p>
            <a:endParaRPr lang="en-GB" dirty="0"/>
          </a:p>
          <a:p>
            <a:endParaRPr lang="en-US" sz="2000" dirty="0"/>
          </a:p>
        </p:txBody>
      </p:sp>
      <p:pic>
        <p:nvPicPr>
          <p:cNvPr id="4" name="Picture 3">
            <a:extLst>
              <a:ext uri="{FF2B5EF4-FFF2-40B4-BE49-F238E27FC236}">
                <a16:creationId xmlns:a16="http://schemas.microsoft.com/office/drawing/2014/main" id="{20CB25AA-1297-46F2-B021-EB5D75380716}"/>
              </a:ext>
            </a:extLst>
          </p:cNvPr>
          <p:cNvPicPr>
            <a:picLocks noChangeAspect="1"/>
          </p:cNvPicPr>
          <p:nvPr/>
        </p:nvPicPr>
        <p:blipFill>
          <a:blip r:embed="rId2"/>
          <a:stretch>
            <a:fillRect/>
          </a:stretch>
        </p:blipFill>
        <p:spPr>
          <a:xfrm>
            <a:off x="3121026" y="3917401"/>
            <a:ext cx="2901948" cy="1932599"/>
          </a:xfrm>
          <a:prstGeom prst="rect">
            <a:avLst/>
          </a:prstGeom>
        </p:spPr>
      </p:pic>
    </p:spTree>
    <p:extLst>
      <p:ext uri="{BB962C8B-B14F-4D97-AF65-F5344CB8AC3E}">
        <p14:creationId xmlns:p14="http://schemas.microsoft.com/office/powerpoint/2010/main" val="22630729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Prosecution</a:t>
            </a:r>
          </a:p>
        </p:txBody>
      </p:sp>
      <p:sp>
        <p:nvSpPr>
          <p:cNvPr id="3" name="Content Placeholder 2"/>
          <p:cNvSpPr>
            <a:spLocks noGrp="1"/>
          </p:cNvSpPr>
          <p:nvPr>
            <p:ph sz="quarter" idx="10"/>
          </p:nvPr>
        </p:nvSpPr>
        <p:spPr/>
        <p:txBody>
          <a:bodyPr/>
          <a:lstStyle/>
          <a:p>
            <a:r>
              <a:rPr lang="en-GB" sz="2000" dirty="0"/>
              <a:t>In some cases, </a:t>
            </a:r>
            <a:r>
              <a:rPr lang="en-GB" sz="2000" b="1" dirty="0"/>
              <a:t>prosecution</a:t>
            </a:r>
            <a:r>
              <a:rPr lang="en-GB" sz="2000" dirty="0"/>
              <a:t> may be deemed necessary. </a:t>
            </a:r>
          </a:p>
          <a:p>
            <a:r>
              <a:rPr lang="en-GB" sz="2000" dirty="0"/>
              <a:t>Failure to comply with an improvement or prohibition notice, or a court remedy order, can carry a </a:t>
            </a:r>
            <a:r>
              <a:rPr lang="en-GB" sz="2000" b="1" dirty="0"/>
              <a:t>fine </a:t>
            </a:r>
            <a:r>
              <a:rPr lang="en-GB" sz="2000" dirty="0"/>
              <a:t>or </a:t>
            </a:r>
            <a:r>
              <a:rPr lang="en-GB" sz="2000" b="1" dirty="0"/>
              <a:t>imprisonment</a:t>
            </a:r>
            <a:r>
              <a:rPr lang="en-GB" sz="2000" dirty="0"/>
              <a:t>, or both. </a:t>
            </a:r>
          </a:p>
          <a:p>
            <a:r>
              <a:rPr lang="en-GB" sz="2000" dirty="0"/>
              <a:t>Unlimited fines, and in some cases imprisonment, may be given by higher courts.</a:t>
            </a:r>
          </a:p>
        </p:txBody>
      </p:sp>
    </p:spTree>
    <p:extLst>
      <p:ext uri="{BB962C8B-B14F-4D97-AF65-F5344CB8AC3E}">
        <p14:creationId xmlns:p14="http://schemas.microsoft.com/office/powerpoint/2010/main" val="3364516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authority: inspection and enforcement </a:t>
            </a:r>
          </a:p>
        </p:txBody>
      </p:sp>
      <p:sp>
        <p:nvSpPr>
          <p:cNvPr id="3" name="Content Placeholder 2"/>
          <p:cNvSpPr>
            <a:spLocks noGrp="1"/>
          </p:cNvSpPr>
          <p:nvPr>
            <p:ph sz="quarter" idx="10"/>
          </p:nvPr>
        </p:nvSpPr>
        <p:spPr>
          <a:xfrm>
            <a:off x="457200" y="1512000"/>
            <a:ext cx="8435280" cy="1542422"/>
          </a:xfrm>
        </p:spPr>
        <p:txBody>
          <a:bodyPr/>
          <a:lstStyle/>
          <a:p>
            <a:r>
              <a:rPr lang="en-US" sz="2000" dirty="0"/>
              <a:t>The building control inspector (or ‘building control surveyor’ as they are more commonly known) works for the local authority and makes sure that Building Regulations are observed in the planning and construction stages of new buildings</a:t>
            </a:r>
            <a:r>
              <a:rPr lang="en-US" dirty="0"/>
              <a:t>.</a:t>
            </a:r>
          </a:p>
        </p:txBody>
      </p:sp>
      <p:pic>
        <p:nvPicPr>
          <p:cNvPr id="4" name="Picture 3">
            <a:extLst>
              <a:ext uri="{FF2B5EF4-FFF2-40B4-BE49-F238E27FC236}">
                <a16:creationId xmlns:a16="http://schemas.microsoft.com/office/drawing/2014/main" id="{A781EAFF-A4A2-49B5-9924-4746757E1780}"/>
              </a:ext>
            </a:extLst>
          </p:cNvPr>
          <p:cNvPicPr>
            <a:picLocks noChangeAspect="1"/>
          </p:cNvPicPr>
          <p:nvPr/>
        </p:nvPicPr>
        <p:blipFill>
          <a:blip r:embed="rId2"/>
          <a:stretch>
            <a:fillRect/>
          </a:stretch>
        </p:blipFill>
        <p:spPr>
          <a:xfrm>
            <a:off x="6235298" y="2521957"/>
            <a:ext cx="2310584" cy="1542422"/>
          </a:xfrm>
          <a:prstGeom prst="rect">
            <a:avLst/>
          </a:prstGeom>
        </p:spPr>
      </p:pic>
      <p:sp>
        <p:nvSpPr>
          <p:cNvPr id="6" name="TextBox 5">
            <a:extLst>
              <a:ext uri="{FF2B5EF4-FFF2-40B4-BE49-F238E27FC236}">
                <a16:creationId xmlns:a16="http://schemas.microsoft.com/office/drawing/2014/main" id="{78349D52-F8CB-4EDE-BF12-169BC7EB1A88}"/>
              </a:ext>
            </a:extLst>
          </p:cNvPr>
          <p:cNvSpPr txBox="1"/>
          <p:nvPr/>
        </p:nvSpPr>
        <p:spPr>
          <a:xfrm>
            <a:off x="388290" y="3190254"/>
            <a:ext cx="5847008" cy="707886"/>
          </a:xfrm>
          <a:prstGeom prst="rect">
            <a:avLst/>
          </a:prstGeom>
          <a:noFill/>
        </p:spPr>
        <p:txBody>
          <a:bodyPr wrap="square">
            <a:spAutoFit/>
          </a:bodyPr>
          <a:lstStyle/>
          <a:p>
            <a:r>
              <a:rPr lang="en-US" sz="2000" dirty="0"/>
              <a:t>They have the power to reject plans that fail to meet the Regulations. </a:t>
            </a:r>
          </a:p>
        </p:txBody>
      </p:sp>
      <p:sp>
        <p:nvSpPr>
          <p:cNvPr id="8" name="TextBox 7">
            <a:extLst>
              <a:ext uri="{FF2B5EF4-FFF2-40B4-BE49-F238E27FC236}">
                <a16:creationId xmlns:a16="http://schemas.microsoft.com/office/drawing/2014/main" id="{52AA874E-72C7-4F02-9EA3-867EEDF0D157}"/>
              </a:ext>
            </a:extLst>
          </p:cNvPr>
          <p:cNvSpPr txBox="1"/>
          <p:nvPr/>
        </p:nvSpPr>
        <p:spPr>
          <a:xfrm>
            <a:off x="388290" y="4336043"/>
            <a:ext cx="8367420" cy="1631216"/>
          </a:xfrm>
          <a:prstGeom prst="rect">
            <a:avLst/>
          </a:prstGeom>
          <a:noFill/>
        </p:spPr>
        <p:txBody>
          <a:bodyPr wrap="square">
            <a:spAutoFit/>
          </a:bodyPr>
          <a:lstStyle/>
          <a:p>
            <a:r>
              <a:rPr lang="en-US" sz="2000" dirty="0"/>
              <a:t>They may also have to use their professional judgement and skill to offer advice on acceptable solutions to meet statutory requirements, should any problems arise. </a:t>
            </a:r>
          </a:p>
          <a:p>
            <a:r>
              <a:rPr lang="en-US" sz="2000" dirty="0"/>
              <a:t>They will make site visits at different stages of construction to ensure that all construction work is being properly carried out.</a:t>
            </a:r>
          </a:p>
        </p:txBody>
      </p:sp>
    </p:spTree>
    <p:extLst>
      <p:ext uri="{BB962C8B-B14F-4D97-AF65-F5344CB8AC3E}">
        <p14:creationId xmlns:p14="http://schemas.microsoft.com/office/powerpoint/2010/main" val="1480373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understand the implications of not following health and safety legislation</a:t>
            </a:r>
          </a:p>
          <a:p>
            <a:pPr lvl="1"/>
            <a:r>
              <a:rPr lang="en-GB" dirty="0">
                <a:ea typeface="ＭＳ Ｐゴシック" pitchFamily="-105" charset="-128"/>
                <a:cs typeface="ＭＳ Ｐゴシック" pitchFamily="-105" charset="-128"/>
              </a:rPr>
              <a:t>describe the penalties that can be imposed</a:t>
            </a:r>
          </a:p>
          <a:p>
            <a:pPr lvl="1"/>
            <a:r>
              <a:rPr lang="en-GB" dirty="0">
                <a:ea typeface="ＭＳ Ｐゴシック" pitchFamily="-105" charset="-128"/>
                <a:cs typeface="ＭＳ Ｐゴシック" pitchFamily="-105" charset="-128"/>
              </a:rPr>
              <a:t>explain the different notices that can be issued</a:t>
            </a:r>
          </a:p>
          <a:p>
            <a:pPr lvl="1"/>
            <a:r>
              <a:rPr lang="en-GB" dirty="0">
                <a:ea typeface="ＭＳ Ｐゴシック" pitchFamily="-105" charset="-128"/>
              </a:rPr>
              <a:t>describe powers of prosecution if legislation is not followed.</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Implications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As you learned at the beginning of this unit, there are a range of different implications for not adhering to safe systems of work and not following health and safety legislation while working in the BSE sector: these vary from penalties to prosecution and because of the importance of this topic we look briefly at this area again here.</a:t>
            </a:r>
          </a:p>
          <a:p>
            <a:r>
              <a:rPr lang="en-GB" dirty="0"/>
              <a:t>The law sets out responsibilities for both the employer and the employee to ensure that any work completed does not pose a risk or hazard to anyone who may be affected by that work – for example, the general public or the customer.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Health and Safety at Work Act (HASAWA) 1974</a:t>
            </a:r>
            <a:endParaRPr lang="en-US" dirty="0"/>
          </a:p>
        </p:txBody>
      </p:sp>
      <p:sp>
        <p:nvSpPr>
          <p:cNvPr id="3" name="Content Placeholder 2"/>
          <p:cNvSpPr>
            <a:spLocks noGrp="1"/>
          </p:cNvSpPr>
          <p:nvPr>
            <p:ph sz="quarter" idx="10"/>
          </p:nvPr>
        </p:nvSpPr>
        <p:spPr/>
        <p:txBody>
          <a:bodyPr/>
          <a:lstStyle/>
          <a:p>
            <a:pPr indent="0">
              <a:buFontTx/>
              <a:buNone/>
            </a:pPr>
            <a:r>
              <a:rPr lang="en-GB" altLang="x-none" dirty="0">
                <a:ea typeface="ＭＳ Ｐゴシック" charset="-128"/>
              </a:rPr>
              <a:t>The </a:t>
            </a:r>
            <a:r>
              <a:rPr lang="en-GB" altLang="x-none" b="1" dirty="0">
                <a:ea typeface="ＭＳ Ｐゴシック" charset="-128"/>
              </a:rPr>
              <a:t>duties of the employer </a:t>
            </a:r>
            <a:r>
              <a:rPr lang="en-GB" altLang="x-none" dirty="0">
                <a:ea typeface="ＭＳ Ｐゴシック" charset="-128"/>
              </a:rPr>
              <a:t>are: </a:t>
            </a:r>
          </a:p>
          <a:p>
            <a:pPr lvl="1"/>
            <a:r>
              <a:rPr lang="en-GB" altLang="x-none" dirty="0">
                <a:ea typeface="ＭＳ Ｐゴシック" charset="-128"/>
              </a:rPr>
              <a:t>to provide a safe and healthy place of work</a:t>
            </a:r>
            <a:endParaRPr lang="en-GB" altLang="x-none" b="1" dirty="0">
              <a:ea typeface="ＭＳ Ｐゴシック" charset="-128"/>
            </a:endParaRPr>
          </a:p>
          <a:p>
            <a:pPr lvl="1"/>
            <a:r>
              <a:rPr lang="en-GB" altLang="x-none" dirty="0"/>
              <a:t>to ensure s</a:t>
            </a:r>
            <a:r>
              <a:rPr lang="en-GB" altLang="x-none" dirty="0">
                <a:ea typeface="ＭＳ Ｐゴシック" charset="-128"/>
              </a:rPr>
              <a:t>afe systems of work</a:t>
            </a:r>
            <a:endParaRPr lang="en-GB" altLang="x-none" b="1" dirty="0">
              <a:ea typeface="ＭＳ Ｐゴシック" charset="-128"/>
            </a:endParaRPr>
          </a:p>
          <a:p>
            <a:pPr lvl="1"/>
            <a:r>
              <a:rPr lang="en-GB" altLang="x-none" dirty="0">
                <a:ea typeface="ＭＳ Ｐゴシック" charset="-128"/>
              </a:rPr>
              <a:t>to ensure the safety of equipment, plant and machinery</a:t>
            </a:r>
          </a:p>
          <a:p>
            <a:pPr lvl="1"/>
            <a:r>
              <a:rPr lang="en-GB" altLang="x-none" dirty="0"/>
              <a:t>to provide adequate facilities for staff welfare at work.</a:t>
            </a:r>
            <a:endParaRPr lang="en-GB" altLang="x-none" dirty="0">
              <a:ea typeface="ＭＳ Ｐゴシック" charset="-128"/>
            </a:endParaRPr>
          </a:p>
          <a:p>
            <a:pPr lvl="1"/>
            <a:endParaRPr lang="en-GB" altLang="x-none" dirty="0">
              <a:ea typeface="ＭＳ Ｐゴシック" charset="-128"/>
            </a:endParaRPr>
          </a:p>
          <a:p>
            <a:pPr lvl="1"/>
            <a:endParaRPr lang="en-US" dirty="0"/>
          </a:p>
        </p:txBody>
      </p:sp>
    </p:spTree>
    <p:extLst>
      <p:ext uri="{BB962C8B-B14F-4D97-AF65-F5344CB8AC3E}">
        <p14:creationId xmlns:p14="http://schemas.microsoft.com/office/powerpoint/2010/main" val="592659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HASAWA 1974</a:t>
            </a:r>
            <a:endParaRPr lang="en-US" dirty="0"/>
          </a:p>
        </p:txBody>
      </p:sp>
      <p:sp>
        <p:nvSpPr>
          <p:cNvPr id="3" name="Content Placeholder 2"/>
          <p:cNvSpPr>
            <a:spLocks noGrp="1"/>
          </p:cNvSpPr>
          <p:nvPr>
            <p:ph sz="quarter" idx="10"/>
          </p:nvPr>
        </p:nvSpPr>
        <p:spPr/>
        <p:txBody>
          <a:bodyPr/>
          <a:lstStyle/>
          <a:p>
            <a:pPr indent="0">
              <a:buFontTx/>
              <a:buNone/>
            </a:pPr>
            <a:r>
              <a:rPr lang="en-GB" altLang="x-none" dirty="0">
                <a:ea typeface="ＭＳ Ｐゴシック" charset="-128"/>
              </a:rPr>
              <a:t>The </a:t>
            </a:r>
            <a:r>
              <a:rPr lang="en-GB" altLang="x-none" b="1" dirty="0">
                <a:ea typeface="ＭＳ Ｐゴシック" charset="-128"/>
              </a:rPr>
              <a:t>duties of the employee </a:t>
            </a:r>
            <a:r>
              <a:rPr lang="en-GB" altLang="x-none" dirty="0">
                <a:ea typeface="ＭＳ Ｐゴシック" charset="-128"/>
              </a:rPr>
              <a:t>are: </a:t>
            </a:r>
          </a:p>
          <a:p>
            <a:pPr lvl="1"/>
            <a:r>
              <a:rPr lang="en-GB" altLang="x-none" dirty="0">
                <a:ea typeface="ＭＳ Ｐゴシック" charset="-128"/>
              </a:rPr>
              <a:t>to take reasonable care of the health and safety of themselves and others</a:t>
            </a:r>
          </a:p>
          <a:p>
            <a:pPr lvl="1"/>
            <a:r>
              <a:rPr lang="en-GB" altLang="x-none" dirty="0">
                <a:ea typeface="ＭＳ Ｐゴシック" charset="-128"/>
              </a:rPr>
              <a:t>to comply with the employer</a:t>
            </a:r>
            <a:r>
              <a:rPr lang="en-GB" altLang="en-US" dirty="0">
                <a:ea typeface="ＭＳ Ｐゴシック" charset="-128"/>
              </a:rPr>
              <a:t>’</a:t>
            </a:r>
            <a:r>
              <a:rPr lang="en-GB" altLang="x-none" dirty="0">
                <a:ea typeface="ＭＳ Ｐゴシック" charset="-128"/>
              </a:rPr>
              <a:t>s health and safety policy</a:t>
            </a:r>
          </a:p>
          <a:p>
            <a:pPr lvl="1"/>
            <a:r>
              <a:rPr lang="en-GB" altLang="x-none" dirty="0">
                <a:ea typeface="ＭＳ Ｐゴシック" charset="-128"/>
              </a:rPr>
              <a:t>not to recklessly interfere with anything that may affect health and safety.</a:t>
            </a:r>
          </a:p>
          <a:p>
            <a:pPr lvl="1"/>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Enforcement authorities</a:t>
            </a:r>
            <a:endParaRPr lang="en-US" dirty="0"/>
          </a:p>
        </p:txBody>
      </p:sp>
      <p:sp>
        <p:nvSpPr>
          <p:cNvPr id="3" name="Content Placeholder 2"/>
          <p:cNvSpPr>
            <a:spLocks noGrp="1"/>
          </p:cNvSpPr>
          <p:nvPr>
            <p:ph sz="quarter" idx="10"/>
          </p:nvPr>
        </p:nvSpPr>
        <p:spPr>
          <a:xfrm>
            <a:off x="457200" y="1512000"/>
            <a:ext cx="5266928" cy="4248000"/>
          </a:xfrm>
        </p:spPr>
        <p:txBody>
          <a:bodyPr/>
          <a:lstStyle/>
          <a:p>
            <a:pPr>
              <a:buFontTx/>
              <a:buNone/>
            </a:pPr>
            <a:r>
              <a:rPr lang="en-GB" altLang="x-none" b="1" dirty="0">
                <a:ea typeface="ＭＳ Ｐゴシック" charset="-128"/>
              </a:rPr>
              <a:t>Health and Safety Executive</a:t>
            </a:r>
            <a:r>
              <a:rPr lang="en-GB" altLang="x-none" b="1" dirty="0"/>
              <a:t> </a:t>
            </a:r>
            <a:r>
              <a:rPr lang="en-GB" altLang="x-none" b="1" dirty="0">
                <a:ea typeface="ＭＳ Ｐゴシック" charset="-128"/>
              </a:rPr>
              <a:t>(HSE)</a:t>
            </a:r>
          </a:p>
          <a:p>
            <a:pPr marL="0" lvl="1" indent="0">
              <a:buNone/>
            </a:pPr>
            <a:r>
              <a:rPr lang="en-GB" altLang="x-none" dirty="0">
                <a:ea typeface="ＭＳ Ｐゴシック" charset="-128"/>
              </a:rPr>
              <a:t>HSE officers can</a:t>
            </a:r>
            <a:r>
              <a:rPr lang="en-GB" altLang="x-none" dirty="0"/>
              <a:t>:</a:t>
            </a:r>
            <a:endParaRPr lang="en-US" dirty="0"/>
          </a:p>
          <a:p>
            <a:pPr lvl="1"/>
            <a:r>
              <a:rPr lang="en-GB" altLang="x-none" dirty="0"/>
              <a:t>inspect sites</a:t>
            </a:r>
          </a:p>
          <a:p>
            <a:pPr lvl="1"/>
            <a:r>
              <a:rPr lang="en-GB" altLang="x-none" dirty="0"/>
              <a:t>give guidance and advice on work or processes </a:t>
            </a:r>
          </a:p>
          <a:p>
            <a:pPr lvl="1"/>
            <a:r>
              <a:rPr lang="en-GB" altLang="x-none" dirty="0"/>
              <a:t>take photos and samples</a:t>
            </a:r>
          </a:p>
          <a:p>
            <a:pPr lvl="1"/>
            <a:r>
              <a:rPr lang="en-GB" altLang="x-none" dirty="0"/>
              <a:t>discuss situations and/or problems</a:t>
            </a:r>
          </a:p>
          <a:p>
            <a:pPr lvl="1"/>
            <a:r>
              <a:rPr lang="en-GB" altLang="x-none" dirty="0"/>
              <a:t>seize evidence, equipment or materials.</a:t>
            </a:r>
          </a:p>
          <a:p>
            <a:pPr marL="0" lvl="1" indent="0">
              <a:buNone/>
            </a:pPr>
            <a:endParaRPr lang="en-US" dirty="0"/>
          </a:p>
        </p:txBody>
      </p:sp>
      <p:pic>
        <p:nvPicPr>
          <p:cNvPr id="4" name="Picture 3">
            <a:extLst>
              <a:ext uri="{FF2B5EF4-FFF2-40B4-BE49-F238E27FC236}">
                <a16:creationId xmlns:a16="http://schemas.microsoft.com/office/drawing/2014/main" id="{92344D71-709D-4CED-B683-07A47AE60EB2}"/>
              </a:ext>
            </a:extLst>
          </p:cNvPr>
          <p:cNvPicPr>
            <a:picLocks noChangeAspect="1"/>
          </p:cNvPicPr>
          <p:nvPr/>
        </p:nvPicPr>
        <p:blipFill>
          <a:blip r:embed="rId2"/>
          <a:stretch>
            <a:fillRect/>
          </a:stretch>
        </p:blipFill>
        <p:spPr>
          <a:xfrm>
            <a:off x="5508104" y="1782722"/>
            <a:ext cx="3115326" cy="1828959"/>
          </a:xfrm>
          <a:prstGeom prst="rect">
            <a:avLst/>
          </a:prstGeom>
        </p:spPr>
      </p:pic>
    </p:spTree>
    <p:extLst>
      <p:ext uri="{BB962C8B-B14F-4D97-AF65-F5344CB8AC3E}">
        <p14:creationId xmlns:p14="http://schemas.microsoft.com/office/powerpoint/2010/main" val="736108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Enforcement authorities</a:t>
            </a:r>
            <a:endParaRPr lang="en-US" dirty="0"/>
          </a:p>
        </p:txBody>
      </p:sp>
      <p:sp>
        <p:nvSpPr>
          <p:cNvPr id="3" name="Content Placeholder 2"/>
          <p:cNvSpPr>
            <a:spLocks noGrp="1"/>
          </p:cNvSpPr>
          <p:nvPr>
            <p:ph sz="quarter" idx="10"/>
          </p:nvPr>
        </p:nvSpPr>
        <p:spPr/>
        <p:txBody>
          <a:bodyPr/>
          <a:lstStyle/>
          <a:p>
            <a:pPr>
              <a:buFontTx/>
              <a:buNone/>
            </a:pPr>
            <a:r>
              <a:rPr lang="en-GB" altLang="x-none" b="1" dirty="0">
                <a:ea typeface="ＭＳ Ｐゴシック" charset="-128"/>
              </a:rPr>
              <a:t>HSE officers can also:</a:t>
            </a:r>
          </a:p>
          <a:p>
            <a:pPr lvl="1"/>
            <a:r>
              <a:rPr lang="en-GB" altLang="x-none" dirty="0"/>
              <a:t>t</a:t>
            </a:r>
            <a:r>
              <a:rPr lang="en-GB" altLang="x-none" dirty="0">
                <a:ea typeface="ＭＳ Ｐゴシック" charset="-128"/>
              </a:rPr>
              <a:t>ake informal action – advise</a:t>
            </a:r>
          </a:p>
          <a:p>
            <a:pPr lvl="1"/>
            <a:r>
              <a:rPr lang="en-GB" altLang="x-none" dirty="0"/>
              <a:t>i</a:t>
            </a:r>
            <a:r>
              <a:rPr lang="en-GB" altLang="x-none" dirty="0">
                <a:ea typeface="ＭＳ Ｐゴシック" charset="-128"/>
              </a:rPr>
              <a:t>ssue improvement notices outlining specific action (</a:t>
            </a:r>
            <a:r>
              <a:rPr lang="en-GB" altLang="x-none" dirty="0" err="1">
                <a:ea typeface="ＭＳ Ｐゴシック" charset="-128"/>
              </a:rPr>
              <a:t>ie</a:t>
            </a:r>
            <a:r>
              <a:rPr lang="en-GB" altLang="x-none" dirty="0">
                <a:ea typeface="ＭＳ Ｐゴシック" charset="-128"/>
              </a:rPr>
              <a:t> what, why and when)</a:t>
            </a:r>
          </a:p>
          <a:p>
            <a:pPr lvl="1"/>
            <a:r>
              <a:rPr lang="en-GB" altLang="x-none" dirty="0"/>
              <a:t>i</a:t>
            </a:r>
            <a:r>
              <a:rPr lang="en-GB" altLang="x-none" dirty="0">
                <a:ea typeface="ＭＳ Ｐゴシック" charset="-128"/>
              </a:rPr>
              <a:t>ssue prohibition notices in cases of serious risk </a:t>
            </a:r>
          </a:p>
          <a:p>
            <a:pPr lvl="1"/>
            <a:r>
              <a:rPr lang="en-GB" altLang="x-none" dirty="0"/>
              <a:t>p</a:t>
            </a:r>
            <a:r>
              <a:rPr lang="en-GB" altLang="x-none" dirty="0">
                <a:ea typeface="ＭＳ Ｐゴシック" charset="-128"/>
              </a:rPr>
              <a:t>rosecute in cases of failure to comply with </a:t>
            </a:r>
            <a:r>
              <a:rPr lang="en-GB" altLang="x-none" dirty="0"/>
              <a:t>legislation. </a:t>
            </a:r>
            <a:endParaRPr lang="en-GB" altLang="x-none" dirty="0">
              <a:ea typeface="ＭＳ Ｐゴシック" charset="-128"/>
            </a:endParaRPr>
          </a:p>
          <a:p>
            <a:pPr marL="0" lvl="1" indent="0">
              <a:buNone/>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388435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HSE inspectors </a:t>
            </a:r>
          </a:p>
        </p:txBody>
      </p:sp>
      <p:sp>
        <p:nvSpPr>
          <p:cNvPr id="3" name="Content Placeholder 2"/>
          <p:cNvSpPr>
            <a:spLocks noGrp="1"/>
          </p:cNvSpPr>
          <p:nvPr>
            <p:ph sz="quarter" idx="10"/>
          </p:nvPr>
        </p:nvSpPr>
        <p:spPr/>
        <p:txBody>
          <a:bodyPr/>
          <a:lstStyle/>
          <a:p>
            <a:r>
              <a:rPr lang="en-GB" dirty="0"/>
              <a:t>Heath and safety inspectors have the </a:t>
            </a:r>
            <a:r>
              <a:rPr lang="en-GB" b="1" dirty="0"/>
              <a:t>legal right </a:t>
            </a:r>
            <a:r>
              <a:rPr lang="en-GB" dirty="0"/>
              <a:t>to enter a workplace </a:t>
            </a:r>
            <a:r>
              <a:rPr lang="en-GB" b="1" dirty="0"/>
              <a:t>without giving notice</a:t>
            </a:r>
            <a:r>
              <a:rPr lang="en-GB" dirty="0"/>
              <a:t>, although notice may be given where the inspector considers it appropriate.</a:t>
            </a:r>
          </a:p>
          <a:p>
            <a:r>
              <a:rPr lang="en-GB" dirty="0"/>
              <a:t>On a normal inspection visit, an inspector will look at the place of work, assess working activities and how health and safety is managed, to check that the employer is complying with health and safety law.</a:t>
            </a:r>
          </a:p>
          <a:p>
            <a:r>
              <a:rPr lang="en-GB" dirty="0"/>
              <a:t>The inspector may </a:t>
            </a:r>
            <a:r>
              <a:rPr lang="en-GB" b="1" dirty="0"/>
              <a:t>offer guidance and advice</a:t>
            </a:r>
            <a:r>
              <a:rPr lang="en-GB" dirty="0"/>
              <a:t>,</a:t>
            </a:r>
            <a:r>
              <a:rPr lang="en-GB" b="1" dirty="0"/>
              <a:t> </a:t>
            </a:r>
            <a:r>
              <a:rPr lang="en-GB" dirty="0"/>
              <a:t>talk to employees, take photographs (evidence) and samples (evidence), serve improvement notices or act if a risk to health and safety is perceived.</a:t>
            </a:r>
            <a:endParaRPr lang="en-US" dirty="0"/>
          </a:p>
        </p:txBody>
      </p:sp>
    </p:spTree>
    <p:extLst>
      <p:ext uri="{BB962C8B-B14F-4D97-AF65-F5344CB8AC3E}">
        <p14:creationId xmlns:p14="http://schemas.microsoft.com/office/powerpoint/2010/main" val="260197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Informal action</a:t>
            </a:r>
          </a:p>
        </p:txBody>
      </p:sp>
      <p:sp>
        <p:nvSpPr>
          <p:cNvPr id="3" name="Content Placeholder 2"/>
          <p:cNvSpPr>
            <a:spLocks noGrp="1"/>
          </p:cNvSpPr>
          <p:nvPr>
            <p:ph sz="quarter" idx="10"/>
          </p:nvPr>
        </p:nvSpPr>
        <p:spPr/>
        <p:txBody>
          <a:bodyPr/>
          <a:lstStyle/>
          <a:p>
            <a:r>
              <a:rPr lang="en-GB" dirty="0"/>
              <a:t>There are several ways in which an inspector may take enforcement action to deal with a breach of regulations.</a:t>
            </a:r>
          </a:p>
          <a:p>
            <a:r>
              <a:rPr lang="en-GB" dirty="0"/>
              <a:t>Where the breach of the law is comparatively small, an inspector will advise the duty-holder on what action should be taken to conform with the requirements of the law. </a:t>
            </a:r>
          </a:p>
          <a:p>
            <a:r>
              <a:rPr lang="en-GB" dirty="0"/>
              <a:t>If required, this information can be given in writing.</a:t>
            </a:r>
          </a:p>
        </p:txBody>
      </p:sp>
    </p:spTree>
    <p:extLst>
      <p:ext uri="{BB962C8B-B14F-4D97-AF65-F5344CB8AC3E}">
        <p14:creationId xmlns:p14="http://schemas.microsoft.com/office/powerpoint/2010/main" val="2104384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A837E3-EFC2-46E2-8BEB-A51F586E4EAA}">
  <ds:schemaRefs>
    <ds:schemaRef ds:uri="http://schemas.microsoft.com/sharepoint/v3/contenttype/forms"/>
  </ds:schemaRefs>
</ds:datastoreItem>
</file>

<file path=customXml/itemProps2.xml><?xml version="1.0" encoding="utf-8"?>
<ds:datastoreItem xmlns:ds="http://schemas.openxmlformats.org/officeDocument/2006/customXml" ds:itemID="{FE7F0612-7AB4-46BC-A616-73303160C66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A9FE8C0-9774-4F63-BD1C-88B4AD1489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1137</TotalTime>
  <Words>869</Words>
  <Application>Microsoft Office PowerPoint</Application>
  <PresentationFormat>On-screen Show (4:3)</PresentationFormat>
  <Paragraphs>67</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1_Default Design</vt:lpstr>
      <vt:lpstr>PowerPoint 7: Implications of not following health and safety legislation</vt:lpstr>
      <vt:lpstr>Objectives</vt:lpstr>
      <vt:lpstr>Implications</vt:lpstr>
      <vt:lpstr>Health and Safety at Work Act (HASAWA) 1974</vt:lpstr>
      <vt:lpstr>HASAWA 1974</vt:lpstr>
      <vt:lpstr>Enforcement authorities</vt:lpstr>
      <vt:lpstr>Enforcement authorities</vt:lpstr>
      <vt:lpstr>HSE inspectors </vt:lpstr>
      <vt:lpstr>Informal action</vt:lpstr>
      <vt:lpstr>Improvement notice </vt:lpstr>
      <vt:lpstr>Prohibition notice </vt:lpstr>
      <vt:lpstr>Prosecution</vt:lpstr>
      <vt:lpstr>Local authority: inspection and enforcement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144</cp:revision>
  <dcterms:created xsi:type="dcterms:W3CDTF">2013-05-28T00:38:54Z</dcterms:created>
  <dcterms:modified xsi:type="dcterms:W3CDTF">2025-11-18T13:24:17Z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