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25"/>
  </p:notesMasterIdLst>
  <p:handoutMasterIdLst>
    <p:handoutMasterId r:id="rId26"/>
  </p:handoutMasterIdLst>
  <p:sldIdLst>
    <p:sldId id="256" r:id="rId5"/>
    <p:sldId id="328" r:id="rId6"/>
    <p:sldId id="331" r:id="rId7"/>
    <p:sldId id="334" r:id="rId8"/>
    <p:sldId id="335" r:id="rId9"/>
    <p:sldId id="342" r:id="rId10"/>
    <p:sldId id="343" r:id="rId11"/>
    <p:sldId id="344" r:id="rId12"/>
    <p:sldId id="336" r:id="rId13"/>
    <p:sldId id="341" r:id="rId14"/>
    <p:sldId id="337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267" r:id="rId24"/>
  </p:sldIdLst>
  <p:sldSz cx="9144000" cy="6858000" type="screen4x3"/>
  <p:notesSz cx="6858000" cy="9144000"/>
  <p:custDataLst>
    <p:tags r:id="rId2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onita Searle-Barnes" initials="BS" lastIdx="1" clrIdx="0">
    <p:extLst>
      <p:ext uri="{19B8F6BF-5375-455C-9EA6-DF929625EA0E}">
        <p15:presenceInfo xmlns:p15="http://schemas.microsoft.com/office/powerpoint/2012/main" userId="S::bonita.searle-barnes_eal.org.uk#ext#@cityandguilds.onmicrosoft.com::933c52e3-7668-41da-91c9-ab4a44b41c3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4A25AD-0230-48BA-8D6A-D5AF18708778}" v="36" dt="2021-06-21T16:27:07.7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947" autoAdjust="0"/>
    <p:restoredTop sz="86395"/>
  </p:normalViewPr>
  <p:slideViewPr>
    <p:cSldViewPr showGuides="1">
      <p:cViewPr varScale="1">
        <p:scale>
          <a:sx n="60" d="100"/>
          <a:sy n="60" d="100"/>
        </p:scale>
        <p:origin x="1386" y="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gs" Target="tags/tag1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2480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671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20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11" name="Picture 10" descr="City &amp; Guilds and EAL logo">
            <a:extLst>
              <a:ext uri="{FF2B5EF4-FFF2-40B4-BE49-F238E27FC236}">
                <a16:creationId xmlns:a16="http://schemas.microsoft.com/office/drawing/2014/main" id="{519C0949-E962-4BFB-B13D-3E423C2AEE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30801" y="5928266"/>
            <a:ext cx="1655999" cy="50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494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echa.europa.eu/regulations/clp/clp-pictograms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echa.europa.eu/regulations/clp/clp-pictograms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echa.europa.eu/regulations/clp/clp-pictogram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s://echa.europa.eu/regulations/clp/clp-pictograms" TargetMode="Externa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969155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14: Warning signs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/>
              <a:t>1. Health and safety in building services engineering</a:t>
            </a:r>
          </a:p>
          <a:p>
            <a:endParaRPr lang="en-GB" sz="2400" b="1" dirty="0"/>
          </a:p>
          <a:p>
            <a:r>
              <a:rPr lang="en-GB" sz="2400" b="1" dirty="0"/>
              <a:t>1.14 Warning signs for the seven main groups of hazardous substance </a:t>
            </a:r>
          </a:p>
          <a:p>
            <a:endParaRPr lang="en-GB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  <a:p>
            <a:endParaRPr lang="en-GB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</a:rPr>
              <a:t>The Classification, Labelling and Packaging (CLP) Regulation</a:t>
            </a:r>
            <a:r>
              <a:rPr lang="en-US" dirty="0">
                <a:ea typeface="ＭＳ Ｐゴシック" pitchFamily="-105" charset="-128"/>
              </a:rPr>
              <a:t> lists a series of pictogram labels that identify the type of substance within a sealed container that may pose a risk to health and safety.</a:t>
            </a:r>
          </a:p>
          <a:p>
            <a:r>
              <a:rPr lang="en-GB" dirty="0">
                <a:ea typeface="ＭＳ Ｐゴシック" pitchFamily="-105" charset="-128"/>
              </a:rPr>
              <a:t>Hazard pictograms are universally understood warning symbols intended to provide information about the damage a particular substance or mixture can cause to health or the environment. </a:t>
            </a:r>
          </a:p>
          <a:p>
            <a:r>
              <a:rPr lang="en-GB" dirty="0">
                <a:ea typeface="ＭＳ Ｐゴシック" pitchFamily="-105" charset="-128"/>
              </a:rPr>
              <a:t>Post-Brexit, the CLP Regulation is now known as the GB CLP Regulation, but still uses the United Nations Globally Harmonised System of hazard symbols.</a:t>
            </a:r>
          </a:p>
          <a:p>
            <a:r>
              <a:rPr lang="en-US" sz="1000" dirty="0"/>
              <a:t>Source: </a:t>
            </a:r>
            <a:r>
              <a:rPr lang="en-GB" sz="1000" dirty="0">
                <a:hlinkClick r:id="rId2"/>
              </a:rPr>
              <a:t>CLP Pictograms - ECHA (europa.eu)</a:t>
            </a:r>
            <a:endParaRPr lang="en-GB" sz="1000" dirty="0"/>
          </a:p>
          <a:p>
            <a:endParaRPr lang="en-US" dirty="0"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351527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5184576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Gas under pressure  </a:t>
            </a:r>
          </a:p>
          <a:p>
            <a:r>
              <a:rPr lang="en-GB" dirty="0"/>
              <a:t>This pictogram indicates:</a:t>
            </a:r>
          </a:p>
          <a:p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gas under pressure, which may explode if heated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refrigerated gas, which may cause cryogenic burns or injury.</a:t>
            </a:r>
            <a:br>
              <a:rPr lang="en-GB" dirty="0"/>
            </a:b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lvl="8" defTabSz="914400" eaLnBrk="0" fontAlgn="base" hangingPunct="0">
              <a:lnSpc>
                <a:spcPts val="1200"/>
              </a:lnSpc>
            </a:pPr>
            <a:r>
              <a:rPr lang="en-US" sz="1000" kern="0" dirty="0">
                <a:latin typeface="+mn-lt"/>
                <a:ea typeface="ＭＳ Ｐゴシック" charset="-128"/>
              </a:rPr>
              <a:t>Source: </a:t>
            </a:r>
            <a:r>
              <a:rPr lang="en-GB" sz="900" dirty="0">
                <a:hlinkClick r:id="rId2"/>
              </a:rPr>
              <a:t>CLP Pictograms - ECHA (europa.eu)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272C7A8-90ED-48D6-B2A1-4D3CBED10E1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1595"/>
          <a:stretch/>
        </p:blipFill>
        <p:spPr>
          <a:xfrm>
            <a:off x="5665084" y="1366549"/>
            <a:ext cx="3315163" cy="364662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4379524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Unstable explosive</a:t>
            </a:r>
          </a:p>
          <a:p>
            <a:r>
              <a:rPr lang="en-GB" dirty="0"/>
              <a:t>This pictogram indicates:</a:t>
            </a:r>
          </a:p>
          <a:p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explosive/mass explosion hazard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explosive: severe projection hazard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explosive: fire, blast or projection hazard, may mass explode in fire.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lvl="8" defTabSz="914400" eaLnBrk="0" fontAlgn="base" hangingPunct="0">
              <a:lnSpc>
                <a:spcPts val="1200"/>
              </a:lnSpc>
            </a:pPr>
            <a:r>
              <a:rPr lang="en-US" sz="1000" kern="0" dirty="0">
                <a:latin typeface="+mn-lt"/>
                <a:ea typeface="ＭＳ Ｐゴシック" charset="-128"/>
              </a:rPr>
              <a:t>Source: </a:t>
            </a:r>
            <a:r>
              <a:rPr lang="en-GB" sz="900" dirty="0">
                <a:hlinkClick r:id="rId3"/>
              </a:rPr>
              <a:t>CLP Pictograms - ECHA (europa.eu)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E16AA3-1F34-43BE-8D9E-7728AD21BC1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3116"/>
          <a:stretch/>
        </p:blipFill>
        <p:spPr>
          <a:xfrm>
            <a:off x="5197373" y="1268761"/>
            <a:ext cx="3534268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5844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5184576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Oxidising</a:t>
            </a:r>
          </a:p>
          <a:p>
            <a:r>
              <a:rPr lang="en-GB" dirty="0"/>
              <a:t>This pictogram indicates:</a:t>
            </a:r>
          </a:p>
          <a:p>
            <a:endParaRPr lang="en-GB" b="1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may cause or intensify fire (oxidiser)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may cause fire or explosion (strong oxidiser).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668C81-E7FD-4E7B-B002-230102361D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510"/>
          <a:stretch/>
        </p:blipFill>
        <p:spPr>
          <a:xfrm>
            <a:off x="5189459" y="1433234"/>
            <a:ext cx="3524742" cy="3731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57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518457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Flammable</a:t>
            </a:r>
          </a:p>
          <a:p>
            <a:r>
              <a:rPr lang="en-GB" dirty="0"/>
              <a:t>This pictogram indicates:</a:t>
            </a:r>
          </a:p>
          <a:p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extremely flammable gas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flammable gas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extremely flammable aerosol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flammable aerosol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highly flammable liquid and vapour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flammable liquid and vapour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flammable solid.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957D87-4ACC-4505-951F-ED447F8265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3286"/>
          <a:stretch/>
        </p:blipFill>
        <p:spPr>
          <a:xfrm>
            <a:off x="5338803" y="1389639"/>
            <a:ext cx="3324689" cy="3047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438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518457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Corrosive</a:t>
            </a:r>
          </a:p>
          <a:p>
            <a:r>
              <a:rPr lang="en-GB" dirty="0"/>
              <a:t>This pictogram indicates:</a:t>
            </a:r>
          </a:p>
          <a:p>
            <a:endParaRPr lang="en-GB" b="1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substance may be corrosive to metals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causes severe skin burns and eye damage.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lvl="8" defTabSz="914400" eaLnBrk="0" fontAlgn="base" hangingPunct="0">
              <a:lnSpc>
                <a:spcPts val="1200"/>
              </a:lnSpc>
            </a:pPr>
            <a:r>
              <a:rPr lang="en-US" sz="1000" kern="0" dirty="0">
                <a:latin typeface="+mn-lt"/>
                <a:ea typeface="ＭＳ Ｐゴシック" charset="-128"/>
              </a:rPr>
              <a:t>Source: </a:t>
            </a:r>
            <a:r>
              <a:rPr lang="en-GB" sz="900" dirty="0">
                <a:hlinkClick r:id="rId2"/>
              </a:rPr>
              <a:t>CLP Pictograms - ECHA (europa.eu)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4425F0E-3B79-4315-839A-95BA669E4D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594"/>
          <a:stretch/>
        </p:blipFill>
        <p:spPr>
          <a:xfrm>
            <a:off x="5508104" y="1390588"/>
            <a:ext cx="3419952" cy="3262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5735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7898017-174A-4219-B60B-7EB2BC6865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825"/>
          <a:stretch/>
        </p:blipFill>
        <p:spPr>
          <a:xfrm>
            <a:off x="5819311" y="2154599"/>
            <a:ext cx="3324689" cy="27145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560366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Health hazard/hazardous to the ozone layer</a:t>
            </a:r>
          </a:p>
          <a:p>
            <a:r>
              <a:rPr lang="en-GB" dirty="0"/>
              <a:t>This pictogram indicates:</a:t>
            </a:r>
          </a:p>
          <a:p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may cause respiratory irritation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may cause drowsiness or dizziness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may cause an allergic skin reaction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causes serious eye irritation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causes skin irritation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harmful if swallowed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harmful in contact with skin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harmful if inhaled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harms public health and the environment by destroying ozone in the upper atmosphere.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82221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560366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Acute toxicity</a:t>
            </a:r>
          </a:p>
          <a:p>
            <a:r>
              <a:rPr lang="en-GB" dirty="0"/>
              <a:t>This pictogram indicates:</a:t>
            </a:r>
          </a:p>
          <a:p>
            <a:r>
              <a:rPr lang="en-GB" dirty="0"/>
              <a:t>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fatal if swallowed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fatal in contact with skin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fatal if inhaled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toxic if swallowed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toxic in contact with skin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toxic if inhaled.</a:t>
            </a:r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DA01DF-359B-4B2F-A73E-12A6A48468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4892"/>
          <a:stretch/>
        </p:blipFill>
        <p:spPr>
          <a:xfrm>
            <a:off x="5081592" y="1492677"/>
            <a:ext cx="3581900" cy="317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1074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F40D144-2001-41F6-A085-B4F5D5BAE9FE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 rotWithShape="1">
          <a:blip r:embed="rId2"/>
          <a:srcRect b="15307"/>
          <a:stretch/>
        </p:blipFill>
        <p:spPr>
          <a:xfrm>
            <a:off x="6103857" y="1916832"/>
            <a:ext cx="2705478" cy="2880320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560366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Serious health hazard</a:t>
            </a:r>
            <a:r>
              <a:rPr lang="en-GB" dirty="0"/>
              <a:t> </a:t>
            </a:r>
          </a:p>
          <a:p>
            <a:r>
              <a:rPr lang="en-GB" dirty="0"/>
              <a:t>This pictogram indicates:</a:t>
            </a:r>
          </a:p>
          <a:p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may be fatal if swallowed or enters airways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causes damage to organs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may cause damage to organs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may damage fertility or the unborn child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suspected of damaging fertility or the unborn child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may cause cancer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suspected of causing cancer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may cause genetic defects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suspected of causing genetic defects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may cause allergy or asthma symptoms or breathing difficulties if inhaled.</a:t>
            </a:r>
          </a:p>
        </p:txBody>
      </p:sp>
    </p:spTree>
    <p:extLst>
      <p:ext uri="{BB962C8B-B14F-4D97-AF65-F5344CB8AC3E}">
        <p14:creationId xmlns:p14="http://schemas.microsoft.com/office/powerpoint/2010/main" val="37283471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323528" y="1671600"/>
            <a:ext cx="453650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Hazardous to the environment</a:t>
            </a:r>
          </a:p>
          <a:p>
            <a:r>
              <a:rPr lang="en-GB" dirty="0"/>
              <a:t>This pictogram indicates:</a:t>
            </a:r>
          </a:p>
          <a:p>
            <a:endParaRPr lang="en-GB" b="1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very toxic to aquatic life with long-lasting effects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toxic to aquatic life with long lasting effects.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834BDB-90E8-47B8-9206-4D6FBC66FC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2992"/>
          <a:stretch/>
        </p:blipFill>
        <p:spPr>
          <a:xfrm>
            <a:off x="4860032" y="1556793"/>
            <a:ext cx="3953427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728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the session learners should be able to:</a:t>
            </a:r>
          </a:p>
          <a:p>
            <a:pPr lvl="1"/>
            <a:r>
              <a:rPr lang="en-GB" dirty="0"/>
              <a:t>describe the different types of safety sign found in the construction industry</a:t>
            </a:r>
          </a:p>
          <a:p>
            <a:pPr lvl="1"/>
            <a:r>
              <a:rPr lang="en-GB" dirty="0"/>
              <a:t>identify the symbols for hazardous waste</a:t>
            </a:r>
          </a:p>
          <a:p>
            <a:pPr lvl="1"/>
            <a:r>
              <a:rPr lang="en-GB" dirty="0"/>
              <a:t>understand the meaning of each pictogram in the </a:t>
            </a:r>
            <a:r>
              <a:rPr lang="en-GB" dirty="0">
                <a:ea typeface="ＭＳ Ｐゴシック" pitchFamily="-105" charset="-128"/>
              </a:rPr>
              <a:t>Classification, Labelling and Packaging</a:t>
            </a:r>
            <a:r>
              <a:rPr lang="en-GB" dirty="0"/>
              <a:t> (CLP) Regulation and where each might be encountered.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signs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building site is a very dangerous place, full of potential hazards. It is very important that you should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always try and mitigate against these hazards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 Warning signs on site help to warn people of possible dangers. 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There are four main types of safety sign:</a:t>
            </a:r>
          </a:p>
          <a:p>
            <a:pPr lvl="1"/>
            <a:r>
              <a:rPr lang="en-US" dirty="0"/>
              <a:t>prohibition signs</a:t>
            </a:r>
          </a:p>
          <a:p>
            <a:pPr lvl="1"/>
            <a:r>
              <a:rPr lang="en-US" dirty="0"/>
              <a:t>warning signs</a:t>
            </a:r>
          </a:p>
          <a:p>
            <a:pPr lvl="1"/>
            <a:r>
              <a:rPr lang="en-US" dirty="0"/>
              <a:t>mandatory signs</a:t>
            </a:r>
          </a:p>
          <a:p>
            <a:pPr lvl="1"/>
            <a:r>
              <a:rPr lang="en-US" dirty="0"/>
              <a:t>emergency/information signs.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four colours of safety signs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91E09F-53D9-49B0-BFAB-7E69845B7D6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631" y="1886578"/>
            <a:ext cx="8888738" cy="308484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Prohibition signs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15728" y="1478471"/>
            <a:ext cx="8229600" cy="4248000"/>
          </a:xfrm>
        </p:spPr>
        <p:txBody>
          <a:bodyPr/>
          <a:lstStyle/>
          <a:p>
            <a:r>
              <a:rPr lang="en-US" dirty="0"/>
              <a:t>Prohibition signs advise what is not allowed in a particular area.</a:t>
            </a: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60A01A2D-931A-4DB5-891D-B5C1D2F08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50" y="2276872"/>
            <a:ext cx="2592288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400" b="1" dirty="0"/>
              <a:t>Do not </a:t>
            </a:r>
            <a:r>
              <a:rPr lang="en-GB" altLang="en-US" sz="2400" dirty="0"/>
              <a:t>drink</a:t>
            </a:r>
          </a:p>
          <a:p>
            <a:pPr eaLnBrk="1" hangingPunct="1"/>
            <a:endParaRPr lang="en-GB" altLang="en-US" sz="3600" dirty="0"/>
          </a:p>
          <a:p>
            <a:pPr eaLnBrk="1" hangingPunct="1"/>
            <a:r>
              <a:rPr lang="en-GB" altLang="en-US" sz="2400" b="1" dirty="0"/>
              <a:t>Do not </a:t>
            </a:r>
            <a:r>
              <a:rPr lang="en-GB" altLang="en-US" sz="2400" dirty="0"/>
              <a:t>touch</a:t>
            </a:r>
          </a:p>
          <a:p>
            <a:pPr eaLnBrk="1" hangingPunct="1"/>
            <a:endParaRPr lang="en-GB" altLang="en-US" sz="3600" dirty="0"/>
          </a:p>
          <a:p>
            <a:pPr eaLnBrk="1" hangingPunct="1"/>
            <a:r>
              <a:rPr lang="en-GB" altLang="en-US" sz="2400" b="1" dirty="0"/>
              <a:t>No</a:t>
            </a:r>
            <a:r>
              <a:rPr lang="en-GB" altLang="en-US" sz="2400" dirty="0"/>
              <a:t> naked flames</a:t>
            </a:r>
          </a:p>
          <a:p>
            <a:pPr eaLnBrk="1" hangingPunct="1"/>
            <a:endParaRPr lang="en-GB" altLang="en-US" sz="3600" dirty="0"/>
          </a:p>
          <a:p>
            <a:pPr eaLnBrk="1" hangingPunct="1"/>
            <a:r>
              <a:rPr lang="en-GB" altLang="en-US" sz="2400" b="1" dirty="0"/>
              <a:t>No</a:t>
            </a:r>
            <a:r>
              <a:rPr lang="en-GB" altLang="en-US" sz="2400" dirty="0"/>
              <a:t> access for pedestrians</a:t>
            </a:r>
          </a:p>
          <a:p>
            <a:pPr eaLnBrk="1" hangingPunct="1">
              <a:spcBef>
                <a:spcPct val="50000"/>
              </a:spcBef>
            </a:pPr>
            <a:endParaRPr lang="en-GB" altLang="en-US" sz="2400" b="1" dirty="0"/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638843A8-6313-4B3E-B534-BBBAB9EB300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0035" y="2054481"/>
            <a:ext cx="880601" cy="880601"/>
          </a:xfrm>
          <a:prstGeom prst="rect">
            <a:avLst/>
          </a:prstGeom>
        </p:spPr>
      </p:pic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3CB7571A-0976-4E54-AF22-5643C8E0B85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9764" y="2977603"/>
            <a:ext cx="880600" cy="880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A456F48-95A7-450E-AD5C-C94C60D84CE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620" y="3860712"/>
            <a:ext cx="1116125" cy="1116125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F5944EF6-94F6-48E8-B9D7-E1E4003CCAF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0403" y="5047183"/>
            <a:ext cx="922148" cy="922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Warning signs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Warning signs identify the potential dangers in a particular area.</a:t>
            </a: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60A01A2D-931A-4DB5-891D-B5C1D2F08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552" y="2348880"/>
            <a:ext cx="3384376" cy="432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spcAft>
                <a:spcPts val="600"/>
              </a:spcAft>
            </a:pPr>
            <a:r>
              <a:rPr lang="en-GB" altLang="en-US" sz="2400" b="1" dirty="0"/>
              <a:t>Corrosive material</a:t>
            </a:r>
            <a:endParaRPr lang="en-GB" altLang="en-US" sz="2400" dirty="0"/>
          </a:p>
          <a:p>
            <a:pPr eaLnBrk="1" hangingPunct="1">
              <a:spcAft>
                <a:spcPts val="600"/>
              </a:spcAft>
            </a:pPr>
            <a:endParaRPr lang="en-GB" altLang="en-US" sz="3600" dirty="0"/>
          </a:p>
          <a:p>
            <a:pPr eaLnBrk="1" hangingPunct="1">
              <a:spcAft>
                <a:spcPts val="600"/>
              </a:spcAft>
            </a:pPr>
            <a:r>
              <a:rPr lang="en-GB" altLang="en-US" sz="2400" b="1" dirty="0"/>
              <a:t>Danger, electricity</a:t>
            </a:r>
            <a:endParaRPr lang="en-GB" altLang="en-US" sz="2400" dirty="0"/>
          </a:p>
          <a:p>
            <a:pPr eaLnBrk="1" hangingPunct="1">
              <a:spcAft>
                <a:spcPts val="600"/>
              </a:spcAft>
            </a:pPr>
            <a:endParaRPr lang="en-GB" altLang="en-US" sz="3600" dirty="0"/>
          </a:p>
          <a:p>
            <a:pPr eaLnBrk="1" hangingPunct="1">
              <a:spcAft>
                <a:spcPts val="600"/>
              </a:spcAft>
            </a:pPr>
            <a:r>
              <a:rPr lang="en-GB" altLang="en-US" sz="2400" b="1" dirty="0"/>
              <a:t>Flammable materials</a:t>
            </a:r>
            <a:endParaRPr lang="en-GB" altLang="en-US" sz="2400" dirty="0"/>
          </a:p>
          <a:p>
            <a:pPr eaLnBrk="1" hangingPunct="1">
              <a:spcAft>
                <a:spcPts val="600"/>
              </a:spcAft>
            </a:pPr>
            <a:endParaRPr lang="en-GB" altLang="en-US" sz="3600" dirty="0"/>
          </a:p>
          <a:p>
            <a:pPr eaLnBrk="1" hangingPunct="1">
              <a:spcAft>
                <a:spcPts val="600"/>
              </a:spcAft>
            </a:pPr>
            <a:r>
              <a:rPr lang="en-GB" altLang="en-US" sz="2400" b="1" dirty="0"/>
              <a:t>Trip hazard</a:t>
            </a:r>
            <a:endParaRPr lang="en-GB" altLang="en-US" sz="2400" dirty="0"/>
          </a:p>
          <a:p>
            <a:pPr eaLnBrk="1" hangingPunct="1">
              <a:spcBef>
                <a:spcPct val="50000"/>
              </a:spcBef>
            </a:pPr>
            <a:endParaRPr lang="en-GB" altLang="en-US" sz="2400" b="1" dirty="0"/>
          </a:p>
        </p:txBody>
      </p:sp>
      <p:pic>
        <p:nvPicPr>
          <p:cNvPr id="6" name="Picture 5" descr="A picture containing text, sign, outdoor, yellow&#10;&#10;Description automatically generated">
            <a:extLst>
              <a:ext uri="{FF2B5EF4-FFF2-40B4-BE49-F238E27FC236}">
                <a16:creationId xmlns:a16="http://schemas.microsoft.com/office/drawing/2014/main" id="{ADE58CB5-0157-410F-B0F3-9751F4FC401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1822512"/>
            <a:ext cx="1052736" cy="1052736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04CDA8A9-47B6-4A4B-A8E7-A0CF8297264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2858009"/>
            <a:ext cx="1124744" cy="1124744"/>
          </a:xfrm>
          <a:prstGeom prst="rect">
            <a:avLst/>
          </a:prstGeom>
        </p:spPr>
      </p:pic>
      <p:pic>
        <p:nvPicPr>
          <p:cNvPr id="18" name="Picture 17" descr="Logo, icon&#10;&#10;Description automatically generated">
            <a:extLst>
              <a:ext uri="{FF2B5EF4-FFF2-40B4-BE49-F238E27FC236}">
                <a16:creationId xmlns:a16="http://schemas.microsoft.com/office/drawing/2014/main" id="{DBE5825F-39BF-4EF7-BE29-219D7749BCE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8057" y="3910745"/>
            <a:ext cx="1052736" cy="1052736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463876A2-CB99-4A9B-801B-7D16460802F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4889500"/>
            <a:ext cx="126876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386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Mandatory signs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Mandatory signs identify what must be done by all people when on a construction site.</a:t>
            </a: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60A01A2D-931A-4DB5-891D-B5C1D2F08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440" y="2276872"/>
            <a:ext cx="4552968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spcAft>
                <a:spcPts val="600"/>
              </a:spcAft>
            </a:pPr>
            <a:r>
              <a:rPr lang="en-GB" altLang="en-US" sz="2400" b="1" dirty="0"/>
              <a:t>Safety boots must be worn</a:t>
            </a:r>
            <a:endParaRPr lang="en-GB" altLang="en-US" sz="2400" dirty="0"/>
          </a:p>
          <a:p>
            <a:pPr eaLnBrk="1" hangingPunct="1">
              <a:spcAft>
                <a:spcPts val="600"/>
              </a:spcAft>
            </a:pPr>
            <a:endParaRPr lang="en-GB" altLang="en-US" sz="4400" dirty="0"/>
          </a:p>
          <a:p>
            <a:pPr eaLnBrk="1" hangingPunct="1">
              <a:spcAft>
                <a:spcPts val="600"/>
              </a:spcAft>
            </a:pPr>
            <a:r>
              <a:rPr lang="en-GB" altLang="en-US" sz="2400" b="1" dirty="0"/>
              <a:t>Eye protection must be worn</a:t>
            </a:r>
            <a:endParaRPr lang="en-GB" altLang="en-US" sz="2400" dirty="0"/>
          </a:p>
          <a:p>
            <a:pPr eaLnBrk="1" hangingPunct="1">
              <a:spcAft>
                <a:spcPts val="600"/>
              </a:spcAft>
            </a:pPr>
            <a:endParaRPr lang="en-GB" altLang="en-US" sz="4000" dirty="0"/>
          </a:p>
          <a:p>
            <a:pPr eaLnBrk="1" hangingPunct="1">
              <a:spcAft>
                <a:spcPts val="600"/>
              </a:spcAft>
            </a:pPr>
            <a:r>
              <a:rPr lang="en-GB" altLang="en-US" sz="2400" b="1" dirty="0"/>
              <a:t>Pedestrians walk this way</a:t>
            </a:r>
            <a:endParaRPr lang="en-GB" altLang="en-US" sz="2400" dirty="0"/>
          </a:p>
          <a:p>
            <a:pPr eaLnBrk="1" hangingPunct="1">
              <a:spcAft>
                <a:spcPts val="600"/>
              </a:spcAft>
            </a:pPr>
            <a:endParaRPr lang="en-GB" altLang="en-US" sz="3600" dirty="0"/>
          </a:p>
          <a:p>
            <a:pPr eaLnBrk="1" hangingPunct="1">
              <a:spcAft>
                <a:spcPts val="600"/>
              </a:spcAft>
            </a:pPr>
            <a:r>
              <a:rPr lang="en-GB" altLang="en-US" sz="2400" b="1" dirty="0"/>
              <a:t>Hard hats must be worn</a:t>
            </a:r>
            <a:endParaRPr lang="en-GB" altLang="en-US" sz="2400" dirty="0"/>
          </a:p>
          <a:p>
            <a:pPr eaLnBrk="1" hangingPunct="1">
              <a:spcBef>
                <a:spcPct val="50000"/>
              </a:spcBef>
            </a:pPr>
            <a:endParaRPr lang="en-GB" altLang="en-US" sz="2400" b="1" dirty="0"/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FD3A19A7-5372-43C2-81DC-970E6148431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2458" y="1952020"/>
            <a:ext cx="1152111" cy="1152111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D439BA9-425A-4AB5-B8C5-88D5EFA87AC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8478" y="3016579"/>
            <a:ext cx="1106091" cy="1106091"/>
          </a:xfrm>
          <a:prstGeom prst="rect">
            <a:avLst/>
          </a:prstGeom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1AAC6BF7-88C7-4AB8-A17A-83B1471001C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9360" y="4062485"/>
            <a:ext cx="1124744" cy="1124744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9E36EA9C-8A3B-41EA-A76C-E61BC862256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7428" y="5129602"/>
            <a:ext cx="1210878" cy="1210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132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Emergency/information signs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Emergency/information signs show information relating to health and safety on a construction site.</a:t>
            </a: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60A01A2D-931A-4DB5-891D-B5C1D2F08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613" y="2299171"/>
            <a:ext cx="3447496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400" b="1" dirty="0"/>
              <a:t>Emergency exit route</a:t>
            </a:r>
            <a:endParaRPr lang="en-GB" altLang="en-US" sz="2400" dirty="0"/>
          </a:p>
          <a:p>
            <a:pPr eaLnBrk="1" hangingPunct="1"/>
            <a:endParaRPr lang="en-GB" altLang="en-US" sz="3600" dirty="0"/>
          </a:p>
          <a:p>
            <a:pPr eaLnBrk="1" hangingPunct="1"/>
            <a:r>
              <a:rPr lang="en-GB" altLang="en-US" sz="2400" b="1" dirty="0"/>
              <a:t>Emergency eye wash</a:t>
            </a:r>
            <a:endParaRPr lang="en-GB" altLang="en-US" sz="2400" dirty="0"/>
          </a:p>
          <a:p>
            <a:pPr eaLnBrk="1" hangingPunct="1"/>
            <a:endParaRPr lang="en-GB" altLang="en-US" sz="4400" dirty="0"/>
          </a:p>
          <a:p>
            <a:pPr eaLnBrk="1" hangingPunct="1"/>
            <a:r>
              <a:rPr lang="en-GB" altLang="en-US" sz="2400" b="1" dirty="0"/>
              <a:t>First aid</a:t>
            </a:r>
            <a:endParaRPr lang="en-GB" altLang="en-US" sz="2400" dirty="0"/>
          </a:p>
          <a:p>
            <a:pPr eaLnBrk="1" hangingPunct="1"/>
            <a:endParaRPr lang="en-GB" altLang="en-US" sz="4800" dirty="0"/>
          </a:p>
          <a:p>
            <a:pPr eaLnBrk="1" hangingPunct="1"/>
            <a:r>
              <a:rPr lang="en-GB" altLang="en-US" sz="2400" b="1" dirty="0"/>
              <a:t>Emergency telephone</a:t>
            </a:r>
            <a:endParaRPr lang="en-GB" altLang="en-US" sz="2400" dirty="0"/>
          </a:p>
          <a:p>
            <a:pPr eaLnBrk="1" hangingPunct="1">
              <a:spcBef>
                <a:spcPct val="50000"/>
              </a:spcBef>
            </a:pPr>
            <a:endParaRPr lang="en-GB" altLang="en-US" sz="24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C385DB-0348-4989-B72E-DFC932C1C84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8967" y="2168215"/>
            <a:ext cx="1255897" cy="879128"/>
          </a:xfrm>
          <a:prstGeom prst="rect">
            <a:avLst/>
          </a:prstGeom>
        </p:spPr>
      </p:pic>
      <p:pic>
        <p:nvPicPr>
          <p:cNvPr id="8" name="Picture 7" descr="A picture containing text, first-aid kit, clipart, vector graphics&#10;&#10;Description automatically generated">
            <a:extLst>
              <a:ext uri="{FF2B5EF4-FFF2-40B4-BE49-F238E27FC236}">
                <a16:creationId xmlns:a16="http://schemas.microsoft.com/office/drawing/2014/main" id="{8C013486-F9D1-47C1-A4E2-B9D4D943F55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984" y="3127492"/>
            <a:ext cx="908720" cy="908720"/>
          </a:xfrm>
          <a:prstGeom prst="rect">
            <a:avLst/>
          </a:prstGeom>
        </p:spPr>
      </p:pic>
      <p:pic>
        <p:nvPicPr>
          <p:cNvPr id="18" name="Picture 17" descr="A picture containing text, first-aid kit, sign, clipart&#10;&#10;Description automatically generated">
            <a:extLst>
              <a:ext uri="{FF2B5EF4-FFF2-40B4-BE49-F238E27FC236}">
                <a16:creationId xmlns:a16="http://schemas.microsoft.com/office/drawing/2014/main" id="{E193D2A1-4E59-4DD9-91C4-A0CB2EF0C4E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984" y="4132637"/>
            <a:ext cx="908720" cy="908720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43137CC3-1951-447A-BDCA-F55E238BE88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8344" y="5121506"/>
            <a:ext cx="1043798" cy="104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25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Logo&#10;&#10;Description automatically generated">
            <a:extLst>
              <a:ext uri="{FF2B5EF4-FFF2-40B4-BE49-F238E27FC236}">
                <a16:creationId xmlns:a16="http://schemas.microsoft.com/office/drawing/2014/main" id="{78CDABBD-5FC0-4FBA-91A1-C664CC68016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1250" y="3306371"/>
            <a:ext cx="1195302" cy="11953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Hazardous waste signs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44A13D4-3CD3-4DA3-A692-F354E0C72096}"/>
              </a:ext>
            </a:extLst>
          </p:cNvPr>
          <p:cNvSpPr txBox="1">
            <a:spLocks/>
          </p:cNvSpPr>
          <p:nvPr/>
        </p:nvSpPr>
        <p:spPr>
          <a:xfrm>
            <a:off x="-1446960" y="644483"/>
            <a:ext cx="8229600" cy="5526087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2400" kern="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en-US" altLang="en-US" sz="2400" kern="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300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TOXIC – poisons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HARMFUL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CORROSIVE – severe burns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en-US" sz="2400" kern="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IRRITANT – inflammation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endParaRPr lang="en-US" altLang="en-US" sz="2400" kern="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OXIDISING – induces burning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endParaRPr lang="en-US" altLang="en-US" sz="2400" kern="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EXTREMELY FLAMMABLE  (</a:t>
            </a:r>
            <a:r>
              <a:rPr lang="en-US" altLang="en-US" sz="2400" kern="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eg</a:t>
            </a: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 LPG)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E9199611-80E2-4FF2-8C70-B9A89676865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2551" y="1082296"/>
            <a:ext cx="754039" cy="754039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F36D2858-875D-42FF-B141-A7642D7C563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2551" y="1882999"/>
            <a:ext cx="754040" cy="75404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9D287635-1C89-4A4E-9176-C2899200272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2552" y="2683703"/>
            <a:ext cx="754039" cy="754039"/>
          </a:xfrm>
          <a:prstGeom prst="rect">
            <a:avLst/>
          </a:prstGeom>
        </p:spPr>
      </p:pic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D039BDCD-5523-466D-9CC3-8D68E2C98D7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5162" y="4395634"/>
            <a:ext cx="747478" cy="747478"/>
          </a:xfrm>
          <a:prstGeom prst="rect">
            <a:avLst/>
          </a:prstGeom>
        </p:spPr>
      </p:pic>
      <p:pic>
        <p:nvPicPr>
          <p:cNvPr id="27" name="Picture 26" descr="Icon&#10;&#10;Description automatically generated">
            <a:extLst>
              <a:ext uri="{FF2B5EF4-FFF2-40B4-BE49-F238E27FC236}">
                <a16:creationId xmlns:a16="http://schemas.microsoft.com/office/drawing/2014/main" id="{4582E14E-7791-4567-AE5D-114305D63AB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5162" y="5213520"/>
            <a:ext cx="747478" cy="74747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923B902-6915-46AA-9206-93ECB304C4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BEA59D5-3EFB-4A0B-AA8D-26326572F7E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3AA9D78-7FBA-4E20-BBED-32E6241AB32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1173</TotalTime>
  <Words>772</Words>
  <Application>Microsoft Office PowerPoint</Application>
  <PresentationFormat>On-screen Show (4:3)</PresentationFormat>
  <Paragraphs>204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ＭＳ Ｐゴシック</vt:lpstr>
      <vt:lpstr>Arial</vt:lpstr>
      <vt:lpstr>Lucida Grande</vt:lpstr>
      <vt:lpstr>Times New Roman</vt:lpstr>
      <vt:lpstr>1_Default Design</vt:lpstr>
      <vt:lpstr>PowerPoint 14: Warning signs</vt:lpstr>
      <vt:lpstr>Objectives</vt:lpstr>
      <vt:lpstr>Safety signs</vt:lpstr>
      <vt:lpstr>The four colours of safety signs</vt:lpstr>
      <vt:lpstr>Prohibition signs</vt:lpstr>
      <vt:lpstr>Warning signs</vt:lpstr>
      <vt:lpstr>Mandatory signs</vt:lpstr>
      <vt:lpstr>Emergency/information signs</vt:lpstr>
      <vt:lpstr>Hazardous waste signs</vt:lpstr>
      <vt:lpstr>CLP pictograms</vt:lpstr>
      <vt:lpstr>CLP pictograms</vt:lpstr>
      <vt:lpstr>CLP pictograms</vt:lpstr>
      <vt:lpstr>CLP pictograms</vt:lpstr>
      <vt:lpstr>CLP pictograms</vt:lpstr>
      <vt:lpstr>CLP pictograms</vt:lpstr>
      <vt:lpstr>CLP pictograms</vt:lpstr>
      <vt:lpstr>CLP pictograms</vt:lpstr>
      <vt:lpstr>CLP pictograms</vt:lpstr>
      <vt:lpstr>CLP pictograms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Rachel Hamar</cp:lastModifiedBy>
  <cp:revision>148</cp:revision>
  <dcterms:created xsi:type="dcterms:W3CDTF">2013-05-28T00:38:54Z</dcterms:created>
  <dcterms:modified xsi:type="dcterms:W3CDTF">2025-11-18T13:28:21Z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