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8" r:id="rId6"/>
    <p:sldId id="331" r:id="rId7"/>
    <p:sldId id="353" r:id="rId8"/>
    <p:sldId id="341" r:id="rId9"/>
    <p:sldId id="342" r:id="rId10"/>
    <p:sldId id="343" r:id="rId11"/>
    <p:sldId id="344" r:id="rId12"/>
    <p:sldId id="350" r:id="rId13"/>
    <p:sldId id="354" r:id="rId14"/>
    <p:sldId id="352"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1"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robert6p" initials="r" lastIdx="2" clrIdx="2">
    <p:extLst>
      <p:ext uri="{19B8F6BF-5375-455C-9EA6-DF929625EA0E}">
        <p15:presenceInfo xmlns:p15="http://schemas.microsoft.com/office/powerpoint/2012/main" userId="robert6p" providerId="None"/>
      </p:ext>
    </p:extLst>
  </p:cmAuthor>
  <p:cmAuthor id="4" name="Grant Dodd" initials="GD" lastIdx="4" clrIdx="3">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A7882F-85CD-415E-A7E4-65AF04E7DE2A}" v="7" dt="2021-06-21T15:21:15.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60" d="100"/>
          <a:sy n="60" d="100"/>
        </p:scale>
        <p:origin x="104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sp>
        <p:nvSpPr>
          <p:cNvPr id="10" name="Rectangle 1">
            <a:extLst>
              <a:ext uri="{FF2B5EF4-FFF2-40B4-BE49-F238E27FC236}">
                <a16:creationId xmlns:a16="http://schemas.microsoft.com/office/drawing/2014/main" id="{A339DE90-99C8-3D49-B634-048D56B8256D}"/>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pic>
        <p:nvPicPr>
          <p:cNvPr id="11" name="Picture 10">
            <a:extLst>
              <a:ext uri="{FF2B5EF4-FFF2-40B4-BE49-F238E27FC236}">
                <a16:creationId xmlns:a16="http://schemas.microsoft.com/office/drawing/2014/main" id="{31BE9AB7-8191-44A7-8468-8D6EBAD0A103}"/>
              </a:ext>
            </a:extLst>
          </p:cNvPr>
          <p:cNvPicPr>
            <a:picLocks noChangeAspect="1"/>
          </p:cNvPicPr>
          <p:nvPr userDrawn="1"/>
        </p:nvPicPr>
        <p:blipFill>
          <a:blip r:embed="rId4"/>
          <a:stretch>
            <a:fillRect/>
          </a:stretch>
        </p:blipFill>
        <p:spPr>
          <a:xfrm>
            <a:off x="6713538" y="264047"/>
            <a:ext cx="1962150" cy="40957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031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1.10 Reporting and recording of safety incidents and near misses</a:t>
            </a:r>
          </a:p>
        </p:txBody>
      </p:sp>
      <p:sp>
        <p:nvSpPr>
          <p:cNvPr id="2053" name="Rectangle 15"/>
          <p:cNvSpPr>
            <a:spLocks noGrp="1" noChangeArrowheads="1"/>
          </p:cNvSpPr>
          <p:nvPr>
            <p:ph type="title"/>
          </p:nvPr>
        </p:nvSpPr>
        <p:spPr>
          <a:xfrm>
            <a:off x="457200" y="3666356"/>
            <a:ext cx="8153400" cy="1634852"/>
          </a:xfrm>
        </p:spPr>
        <p:txBody>
          <a:bodyPr anchor="t"/>
          <a:lstStyle/>
          <a:p>
            <a:pPr eaLnBrk="1" hangingPunct="1"/>
            <a:r>
              <a:rPr lang="en-GB" dirty="0">
                <a:ea typeface="ＭＳ Ｐゴシック" pitchFamily="-105" charset="-128"/>
                <a:cs typeface="ＭＳ Ｐゴシック" pitchFamily="-105" charset="-128"/>
              </a:rPr>
              <a:t>PowerPoint 10: </a:t>
            </a:r>
            <a:r>
              <a:rPr lang="en-GB" sz="2400" b="1" dirty="0"/>
              <a:t>Incidents and near misses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and near misses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definition of an ‘accident’ is:</a:t>
            </a:r>
          </a:p>
          <a:p>
            <a:pPr lvl="1"/>
            <a:r>
              <a:rPr lang="en-GB" dirty="0">
                <a:solidFill>
                  <a:srgbClr val="111111"/>
                </a:solidFill>
              </a:rPr>
              <a:t>A</a:t>
            </a:r>
            <a:r>
              <a:rPr lang="en-GB" b="0" i="0" dirty="0">
                <a:solidFill>
                  <a:srgbClr val="111111"/>
                </a:solidFill>
                <a:effectLst/>
              </a:rPr>
              <a:t>n incident that happens unexpectedly and </a:t>
            </a:r>
            <a:br>
              <a:rPr lang="en-GB" b="0" i="0" dirty="0">
                <a:solidFill>
                  <a:srgbClr val="111111"/>
                </a:solidFill>
                <a:effectLst/>
              </a:rPr>
            </a:br>
            <a:r>
              <a:rPr lang="en-GB" b="0" i="0" dirty="0">
                <a:solidFill>
                  <a:srgbClr val="111111"/>
                </a:solidFill>
                <a:effectLst/>
              </a:rPr>
              <a:t>unintentionally resulting in damage or injury </a:t>
            </a:r>
            <a:br>
              <a:rPr lang="en-GB" b="0" i="0" dirty="0">
                <a:solidFill>
                  <a:srgbClr val="111111"/>
                </a:solidFill>
                <a:effectLst/>
              </a:rPr>
            </a:br>
            <a:r>
              <a:rPr lang="en-GB" b="0" i="0" dirty="0">
                <a:solidFill>
                  <a:srgbClr val="111111"/>
                </a:solidFill>
                <a:effectLst/>
              </a:rPr>
              <a:t>to something or someone.</a:t>
            </a:r>
          </a:p>
          <a:p>
            <a:pPr marL="0" lvl="1" indent="0">
              <a:buNone/>
            </a:pPr>
            <a:endParaRPr lang="en-US" dirty="0">
              <a:ea typeface="ＭＳ Ｐゴシック" pitchFamily="-105" charset="-128"/>
              <a:cs typeface="ＭＳ Ｐゴシック" pitchFamily="-105" charset="-128"/>
            </a:endParaRPr>
          </a:p>
          <a:p>
            <a:pPr marL="0" lvl="1" indent="0">
              <a:buNone/>
            </a:pPr>
            <a:r>
              <a:rPr lang="en-US" dirty="0">
                <a:ea typeface="ＭＳ Ｐゴシック" pitchFamily="-105" charset="-128"/>
                <a:cs typeface="ＭＳ Ｐゴシック" pitchFamily="-105" charset="-128"/>
              </a:rPr>
              <a:t>The definition of a ‘near miss’ is.</a:t>
            </a:r>
            <a:endParaRPr lang="en-GB" dirty="0">
              <a:solidFill>
                <a:srgbClr val="111111"/>
              </a:solidFill>
            </a:endParaRPr>
          </a:p>
          <a:p>
            <a:pPr lvl="1"/>
            <a:r>
              <a:rPr lang="en-GB" dirty="0">
                <a:solidFill>
                  <a:srgbClr val="111111"/>
                </a:solidFill>
              </a:rPr>
              <a:t>A near miss is an unplanned event that has </a:t>
            </a:r>
            <a:br>
              <a:rPr lang="en-GB" dirty="0">
                <a:solidFill>
                  <a:srgbClr val="111111"/>
                </a:solidFill>
              </a:rPr>
            </a:br>
            <a:r>
              <a:rPr lang="en-GB" dirty="0">
                <a:solidFill>
                  <a:srgbClr val="111111"/>
                </a:solidFill>
              </a:rPr>
              <a:t>the potential to cause but does not actually </a:t>
            </a:r>
            <a:br>
              <a:rPr lang="en-GB" dirty="0">
                <a:solidFill>
                  <a:srgbClr val="111111"/>
                </a:solidFill>
              </a:rPr>
            </a:br>
            <a:r>
              <a:rPr lang="en-GB" dirty="0">
                <a:solidFill>
                  <a:srgbClr val="111111"/>
                </a:solidFill>
              </a:rPr>
              <a:t>result in </a:t>
            </a:r>
            <a:r>
              <a:rPr lang="en-GB" b="0" i="0" dirty="0">
                <a:solidFill>
                  <a:srgbClr val="111111"/>
                </a:solidFill>
                <a:effectLst/>
              </a:rPr>
              <a:t>damage or injury to something or someone.</a:t>
            </a:r>
          </a:p>
          <a:p>
            <a:pPr lvl="1"/>
            <a:endParaRPr lang="en-GB" dirty="0">
              <a:solidFill>
                <a:srgbClr val="111111"/>
              </a:solidFill>
            </a:endParaRPr>
          </a:p>
          <a:p>
            <a:pPr marL="0" lvl="1" indent="0">
              <a:buNone/>
            </a:pPr>
            <a:r>
              <a:rPr lang="en-GB" b="0" i="0" dirty="0">
                <a:solidFill>
                  <a:srgbClr val="111111"/>
                </a:solidFill>
                <a:effectLst/>
              </a:rPr>
              <a:t>However, both of the above occurrences </a:t>
            </a:r>
            <a:r>
              <a:rPr lang="en-GB" dirty="0">
                <a:solidFill>
                  <a:srgbClr val="111111"/>
                </a:solidFill>
              </a:rPr>
              <a:t>should be recorded in order to bring about a learning culture.</a:t>
            </a:r>
          </a:p>
          <a:p>
            <a:pPr marL="0" lvl="1" indent="0">
              <a:buNone/>
            </a:pPr>
            <a:endParaRPr lang="en-GB" b="0" i="0" dirty="0">
              <a:solidFill>
                <a:srgbClr val="111111"/>
              </a:solidFill>
              <a:effectLst/>
              <a:latin typeface="Roboto"/>
            </a:endParaRPr>
          </a:p>
          <a:p>
            <a:endParaRPr lang="en-US" dirty="0"/>
          </a:p>
        </p:txBody>
      </p:sp>
      <p:pic>
        <p:nvPicPr>
          <p:cNvPr id="6" name="Picture 5">
            <a:extLst>
              <a:ext uri="{FF2B5EF4-FFF2-40B4-BE49-F238E27FC236}">
                <a16:creationId xmlns:a16="http://schemas.microsoft.com/office/drawing/2014/main" id="{10199105-5E59-480A-9068-B59FB40BEB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4168" y="1034688"/>
            <a:ext cx="2386093" cy="337516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01049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Near misses</a:t>
            </a:r>
          </a:p>
        </p:txBody>
      </p:sp>
      <p:sp>
        <p:nvSpPr>
          <p:cNvPr id="3" name="Content Placeholder 2"/>
          <p:cNvSpPr>
            <a:spLocks noGrp="1"/>
          </p:cNvSpPr>
          <p:nvPr>
            <p:ph sz="quarter" idx="10"/>
          </p:nvPr>
        </p:nvSpPr>
        <p:spPr/>
        <p:txBody>
          <a:bodyPr/>
          <a:lstStyle/>
          <a:p>
            <a:pPr marL="0" lvl="1" indent="0">
              <a:buNone/>
            </a:pPr>
            <a:r>
              <a:rPr lang="en-GB" b="0" i="0" dirty="0">
                <a:effectLst/>
              </a:rPr>
              <a:t>A near miss can be defined as an unplanned/unwanted event that did not cause harm but had the potential to cause injury, ill health or property damage. The Health and Safety Executive (HSE) includes dangerous occurrences as near misses. </a:t>
            </a:r>
            <a:r>
              <a:rPr lang="en-GB" dirty="0"/>
              <a:t>Near misses are discussed at safety committees in order to stop incidents becoming accidents.</a:t>
            </a:r>
          </a:p>
          <a:p>
            <a:pPr marL="0" lvl="1" indent="0">
              <a:buNone/>
            </a:pPr>
            <a:r>
              <a:rPr lang="en-GB" dirty="0"/>
              <a:t>The following are examples of near misses:</a:t>
            </a:r>
          </a:p>
          <a:p>
            <a:pPr lvl="1"/>
            <a:r>
              <a:rPr lang="en-US" dirty="0"/>
              <a:t>slip or a trip in the workshop</a:t>
            </a:r>
          </a:p>
          <a:p>
            <a:pPr lvl="1"/>
            <a:r>
              <a:rPr lang="en-US" dirty="0"/>
              <a:t>narrow escape: something falls from above and nearly hits you</a:t>
            </a:r>
          </a:p>
          <a:p>
            <a:pPr lvl="1"/>
            <a:r>
              <a:rPr lang="en-US" dirty="0"/>
              <a:t>nearly falling from a damaged ladder</a:t>
            </a:r>
          </a:p>
          <a:p>
            <a:pPr lvl="1"/>
            <a:r>
              <a:rPr lang="en-US" dirty="0"/>
              <a:t>nearly tripping over a coiled extension lead on the floor.</a:t>
            </a:r>
          </a:p>
          <a:p>
            <a:pPr lvl="1"/>
            <a:endParaRPr lang="en-US" dirty="0"/>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95281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explain the correct procedure for recording an accident in an accident book</a:t>
            </a:r>
          </a:p>
          <a:p>
            <a:pPr lvl="1"/>
            <a:r>
              <a:rPr lang="en-US" dirty="0"/>
              <a:t>explain what an accident reporting policy is</a:t>
            </a:r>
          </a:p>
          <a:p>
            <a:pPr lvl="1"/>
            <a:r>
              <a:rPr lang="en-US" dirty="0"/>
              <a:t>understand the requirements for reporting RIDDOR incidents.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reporting</a:t>
            </a:r>
          </a:p>
        </p:txBody>
      </p:sp>
      <p:sp>
        <p:nvSpPr>
          <p:cNvPr id="3" name="Content Placeholder 2"/>
          <p:cNvSpPr>
            <a:spLocks noGrp="1"/>
          </p:cNvSpPr>
          <p:nvPr>
            <p:ph sz="quarter" idx="10"/>
          </p:nvPr>
        </p:nvSpPr>
        <p:spPr>
          <a:xfrm>
            <a:off x="457200" y="1512000"/>
            <a:ext cx="8363272" cy="1628968"/>
          </a:xfrm>
        </p:spPr>
        <p:txBody>
          <a:bodyPr/>
          <a:lstStyle/>
          <a:p>
            <a:r>
              <a:rPr lang="en-US" dirty="0">
                <a:ea typeface="ＭＳ Ｐゴシック" pitchFamily="-105" charset="-128"/>
                <a:cs typeface="ＭＳ Ｐゴシック" pitchFamily="-105" charset="-128"/>
              </a:rPr>
              <a:t>All accidents on a construction site or in your place of work must be recorded in an accident book. This is a requirement of the </a:t>
            </a:r>
            <a:r>
              <a:rPr lang="en-US" dirty="0"/>
              <a:t>Health and Safety at Work Act</a:t>
            </a:r>
            <a:r>
              <a:rPr lang="en-GB" dirty="0"/>
              <a:t> (</a:t>
            </a:r>
            <a:r>
              <a:rPr lang="en-US" dirty="0">
                <a:ea typeface="ＭＳ Ｐゴシック" pitchFamily="-105" charset="-128"/>
                <a:cs typeface="ＭＳ Ｐゴシック" pitchFamily="-105" charset="-128"/>
              </a:rPr>
              <a:t>HASAWA) 1974. Usually the site manager/foreman or your employer will be in charge of the accident book and of completing it correctly. The following details are required as a minimum:</a:t>
            </a:r>
          </a:p>
          <a:p>
            <a:endParaRPr lang="en-US" dirty="0"/>
          </a:p>
        </p:txBody>
      </p:sp>
      <p:pic>
        <p:nvPicPr>
          <p:cNvPr id="4" name="Picture 3">
            <a:extLst>
              <a:ext uri="{FF2B5EF4-FFF2-40B4-BE49-F238E27FC236}">
                <a16:creationId xmlns:a16="http://schemas.microsoft.com/office/drawing/2014/main" id="{9A48CEB6-D9E1-4880-912A-A1E282B644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96604" y="3262380"/>
            <a:ext cx="3123868" cy="2083620"/>
          </a:xfrm>
          <a:prstGeom prst="rect">
            <a:avLst/>
          </a:prstGeom>
        </p:spPr>
      </p:pic>
      <p:sp>
        <p:nvSpPr>
          <p:cNvPr id="6" name="TextBox 5">
            <a:extLst>
              <a:ext uri="{FF2B5EF4-FFF2-40B4-BE49-F238E27FC236}">
                <a16:creationId xmlns:a16="http://schemas.microsoft.com/office/drawing/2014/main" id="{68E35866-916D-41C3-90D4-64EFFFD709AF}"/>
              </a:ext>
            </a:extLst>
          </p:cNvPr>
          <p:cNvSpPr txBox="1"/>
          <p:nvPr/>
        </p:nvSpPr>
        <p:spPr>
          <a:xfrm>
            <a:off x="-108520" y="3140968"/>
            <a:ext cx="5660780" cy="2862322"/>
          </a:xfrm>
          <a:prstGeom prst="rect">
            <a:avLst/>
          </a:prstGeom>
          <a:noFill/>
        </p:spPr>
        <p:txBody>
          <a:bodyPr wrap="square">
            <a:spAutoFit/>
          </a:bodyPr>
          <a:lstStyle/>
          <a:p>
            <a:pPr marL="800100" lvl="1" indent="-342900">
              <a:buClr>
                <a:srgbClr val="0070C0"/>
              </a:buClr>
              <a:buFont typeface="Arial" panose="020B0604020202020204" pitchFamily="34" charset="0"/>
              <a:buChar char="•"/>
            </a:pPr>
            <a:r>
              <a:rPr lang="en-US" dirty="0"/>
              <a:t>name, address and occupation of injured person</a:t>
            </a:r>
          </a:p>
          <a:p>
            <a:pPr marL="800100" lvl="1" indent="-342900">
              <a:buClr>
                <a:srgbClr val="0070C0"/>
              </a:buClr>
              <a:buFont typeface="Arial" panose="020B0604020202020204" pitchFamily="34" charset="0"/>
              <a:buChar char="•"/>
            </a:pPr>
            <a:r>
              <a:rPr lang="en-US" dirty="0"/>
              <a:t>dated signature, address and occupation of the person making the entry </a:t>
            </a:r>
          </a:p>
          <a:p>
            <a:pPr marL="800100" lvl="1" indent="-342900">
              <a:buClr>
                <a:srgbClr val="0070C0"/>
              </a:buClr>
              <a:buFont typeface="Arial" panose="020B0604020202020204" pitchFamily="34" charset="0"/>
              <a:buChar char="•"/>
            </a:pPr>
            <a:r>
              <a:rPr lang="en-US" dirty="0"/>
              <a:t>brief description of the accident, cause and what injury occurred</a:t>
            </a:r>
          </a:p>
          <a:p>
            <a:pPr marL="800100" lvl="1" indent="-342900">
              <a:buClr>
                <a:srgbClr val="0070C0"/>
              </a:buClr>
              <a:buFont typeface="Arial" panose="020B0604020202020204" pitchFamily="34" charset="0"/>
              <a:buChar char="•"/>
            </a:pPr>
            <a:r>
              <a:rPr lang="en-US" dirty="0"/>
              <a:t>whether the accident needs to be reported to the Health and Safety Executive (HSE).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2EAD6-3079-44C0-B270-F377E7E56A52}"/>
              </a:ext>
            </a:extLst>
          </p:cNvPr>
          <p:cNvSpPr>
            <a:spLocks noGrp="1"/>
          </p:cNvSpPr>
          <p:nvPr>
            <p:ph type="title"/>
          </p:nvPr>
        </p:nvSpPr>
        <p:spPr/>
        <p:txBody>
          <a:bodyPr/>
          <a:lstStyle/>
          <a:p>
            <a:r>
              <a:rPr lang="en-US" dirty="0"/>
              <a:t>Accident Reporting</a:t>
            </a:r>
            <a:endParaRPr lang="en-GB" dirty="0"/>
          </a:p>
        </p:txBody>
      </p:sp>
      <p:sp>
        <p:nvSpPr>
          <p:cNvPr id="3" name="Content Placeholder 2">
            <a:extLst>
              <a:ext uri="{FF2B5EF4-FFF2-40B4-BE49-F238E27FC236}">
                <a16:creationId xmlns:a16="http://schemas.microsoft.com/office/drawing/2014/main" id="{949D730C-436F-4705-BD36-CA014B1B0E2B}"/>
              </a:ext>
            </a:extLst>
          </p:cNvPr>
          <p:cNvSpPr>
            <a:spLocks noGrp="1"/>
          </p:cNvSpPr>
          <p:nvPr>
            <p:ph sz="quarter" idx="10"/>
          </p:nvPr>
        </p:nvSpPr>
        <p:spPr/>
        <p:txBody>
          <a:bodyPr/>
          <a:lstStyle/>
          <a:p>
            <a:r>
              <a:rPr lang="en-GB" dirty="0"/>
              <a:t>Many companies have an accident reporting policy which provides guidance and timelines on how and when to report an accident.</a:t>
            </a:r>
          </a:p>
          <a:p>
            <a:r>
              <a:rPr lang="en-GB" dirty="0"/>
              <a:t>For example, what are the procedures for someone who suffers a minor injury, such as a small cut, as opposed to someone who suffers a major injury, such as a broken leg and has to have significant time off work?</a:t>
            </a:r>
          </a:p>
          <a:p>
            <a:r>
              <a:rPr lang="en-GB" dirty="0"/>
              <a:t>The accident reporting policy also provides guidance on near misses and other potential hazard reporting.</a:t>
            </a:r>
          </a:p>
        </p:txBody>
      </p:sp>
    </p:spTree>
    <p:extLst>
      <p:ext uri="{BB962C8B-B14F-4D97-AF65-F5344CB8AC3E}">
        <p14:creationId xmlns:p14="http://schemas.microsoft.com/office/powerpoint/2010/main" val="899357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that must be reported to the HSE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some accidents that must be reported to the HSE for monitoring purposes or to aid in any investigation of the accident. The HSE will, if required by law, complete such an investigation. </a:t>
            </a:r>
          </a:p>
          <a:p>
            <a:r>
              <a:rPr lang="en-US" dirty="0">
                <a:ea typeface="ＭＳ Ｐゴシック" pitchFamily="-105" charset="-128"/>
                <a:cs typeface="ＭＳ Ｐゴシック" pitchFamily="-105" charset="-128"/>
              </a:rPr>
              <a:t>You/your employer must report:</a:t>
            </a:r>
          </a:p>
          <a:p>
            <a:pPr lvl="1"/>
            <a:r>
              <a:rPr lang="en-US" dirty="0"/>
              <a:t>all accidents that cause death or</a:t>
            </a:r>
            <a:br>
              <a:rPr lang="en-US" dirty="0"/>
            </a:br>
            <a:r>
              <a:rPr lang="en-US" dirty="0"/>
              <a:t>major injury to an employee or </a:t>
            </a:r>
            <a:br>
              <a:rPr lang="en-US" dirty="0"/>
            </a:br>
            <a:r>
              <a:rPr lang="en-US" dirty="0"/>
              <a:t>member of the public</a:t>
            </a:r>
          </a:p>
          <a:p>
            <a:pPr lvl="1"/>
            <a:r>
              <a:rPr lang="en-US" dirty="0"/>
              <a:t>any major injury (defined as certain </a:t>
            </a:r>
            <a:br>
              <a:rPr lang="en-US" dirty="0"/>
            </a:br>
            <a:r>
              <a:rPr lang="en-US" dirty="0"/>
              <a:t>fractures, amputations, loss of sight </a:t>
            </a:r>
            <a:br>
              <a:rPr lang="en-US" dirty="0"/>
            </a:br>
            <a:r>
              <a:rPr lang="en-US" dirty="0"/>
              <a:t>or anything that requires hospital </a:t>
            </a:r>
            <a:br>
              <a:rPr lang="en-US" dirty="0"/>
            </a:br>
            <a:r>
              <a:rPr lang="en-US" dirty="0"/>
              <a:t>treatment for more than 24 hours).</a:t>
            </a:r>
          </a:p>
          <a:p>
            <a:endParaRPr lang="en-US" dirty="0"/>
          </a:p>
        </p:txBody>
      </p:sp>
      <p:pic>
        <p:nvPicPr>
          <p:cNvPr id="4" name="Picture 3">
            <a:extLst>
              <a:ext uri="{FF2B5EF4-FFF2-40B4-BE49-F238E27FC236}">
                <a16:creationId xmlns:a16="http://schemas.microsoft.com/office/drawing/2014/main" id="{7945A196-27F1-4900-9275-209DB42434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65475" y="2706527"/>
            <a:ext cx="3921325" cy="2603760"/>
          </a:xfrm>
          <a:prstGeom prst="rect">
            <a:avLst/>
          </a:prstGeom>
        </p:spPr>
      </p:pic>
    </p:spTree>
    <p:extLst>
      <p:ext uri="{BB962C8B-B14F-4D97-AF65-F5344CB8AC3E}">
        <p14:creationId xmlns:p14="http://schemas.microsoft.com/office/powerpoint/2010/main" val="184287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investigation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accidents that occur in the workplace, whether fatal or otherwise, must be investigated to prevent them happening again. </a:t>
            </a:r>
          </a:p>
          <a:p>
            <a:r>
              <a:rPr lang="en-US" dirty="0">
                <a:ea typeface="ＭＳ Ｐゴシック" pitchFamily="-105" charset="-128"/>
                <a:cs typeface="ＭＳ Ｐゴシック" pitchFamily="-105" charset="-128"/>
              </a:rPr>
              <a:t>The following people may be involved in an investigation:</a:t>
            </a:r>
          </a:p>
          <a:p>
            <a:pPr lvl="1"/>
            <a:r>
              <a:rPr lang="en-US" dirty="0"/>
              <a:t>the employer</a:t>
            </a:r>
          </a:p>
          <a:p>
            <a:pPr lvl="1"/>
            <a:r>
              <a:rPr lang="en-US" dirty="0"/>
              <a:t>an investigator from an insurance company, acting on behalf of the employer or employee</a:t>
            </a:r>
          </a:p>
          <a:p>
            <a:pPr lvl="1"/>
            <a:r>
              <a:rPr lang="en-US" dirty="0"/>
              <a:t>a safety representative, usually from a trade union</a:t>
            </a:r>
          </a:p>
          <a:p>
            <a:pPr lvl="1"/>
            <a:r>
              <a:rPr lang="en-US" dirty="0"/>
              <a:t>a health and safety inspector from the local authority or the HSE.</a:t>
            </a:r>
          </a:p>
          <a:p>
            <a:endParaRPr lang="en-US" dirty="0"/>
          </a:p>
        </p:txBody>
      </p:sp>
    </p:spTree>
    <p:extLst>
      <p:ext uri="{BB962C8B-B14F-4D97-AF65-F5344CB8AC3E}">
        <p14:creationId xmlns:p14="http://schemas.microsoft.com/office/powerpoint/2010/main" val="2002514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Reporting of Injuries, Diseases and Dangerous Occurrences Regulations (RIDDOR) 2013 apply to all work activities.</a:t>
            </a:r>
          </a:p>
          <a:p>
            <a:r>
              <a:rPr lang="en-US" dirty="0">
                <a:ea typeface="ＭＳ Ｐゴシック" pitchFamily="-105" charset="-128"/>
                <a:cs typeface="ＭＳ Ｐゴシック" pitchFamily="-105" charset="-128"/>
              </a:rPr>
              <a:t>The regulations place a legal duty on an employer in control of work premises to report certain work-related incidents, diseases and dangerous occurrences. RIDDOR applies to all work activities, however, not all incidents are reportable.</a:t>
            </a:r>
            <a:endParaRPr lang="en-US" dirty="0"/>
          </a:p>
        </p:txBody>
      </p:sp>
      <p:pic>
        <p:nvPicPr>
          <p:cNvPr id="4" name="Picture 3" descr="A picture containing text, indoor&#10;&#10;Description automatically generated">
            <a:extLst>
              <a:ext uri="{FF2B5EF4-FFF2-40B4-BE49-F238E27FC236}">
                <a16:creationId xmlns:a16="http://schemas.microsoft.com/office/drawing/2014/main" id="{9A16CC1A-1D84-4E1E-8F73-F0309DDA1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8802" y="4005064"/>
            <a:ext cx="3286395" cy="1754936"/>
          </a:xfrm>
          <a:prstGeom prst="rect">
            <a:avLst/>
          </a:prstGeom>
        </p:spPr>
      </p:pic>
    </p:spTree>
    <p:extLst>
      <p:ext uri="{BB962C8B-B14F-4D97-AF65-F5344CB8AC3E}">
        <p14:creationId xmlns:p14="http://schemas.microsoft.com/office/powerpoint/2010/main" val="3979330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lvl="1"/>
            <a:r>
              <a:rPr lang="en-US" dirty="0"/>
              <a:t>Death.</a:t>
            </a:r>
          </a:p>
          <a:p>
            <a:pPr lvl="1"/>
            <a:r>
              <a:rPr lang="en-US" dirty="0"/>
              <a:t>Major injury.</a:t>
            </a:r>
          </a:p>
          <a:p>
            <a:pPr lvl="1"/>
            <a:r>
              <a:rPr lang="en-US" dirty="0"/>
              <a:t>Where an employee or self-employed person is away from work or unable to perform their normal work activities for more than 3 consecutive days due to the injury.</a:t>
            </a:r>
          </a:p>
          <a:p>
            <a:pPr lvl="1"/>
            <a:r>
              <a:rPr lang="en-US" dirty="0"/>
              <a:t>Injuries to members of the public or people not at work, where they are taken from the scene of an accident to hospital.</a:t>
            </a:r>
          </a:p>
          <a:p>
            <a:pPr lvl="1"/>
            <a:r>
              <a:rPr lang="en-US" dirty="0"/>
              <a:t>Certain work-related diseases.</a:t>
            </a:r>
          </a:p>
          <a:p>
            <a:pPr lvl="1"/>
            <a:r>
              <a:rPr lang="en-US" dirty="0"/>
              <a:t>Dangerous occurrences – where something happens that does not result in an injury but may have done.</a:t>
            </a:r>
          </a:p>
          <a:p>
            <a:endParaRPr lang="en-US" dirty="0"/>
          </a:p>
        </p:txBody>
      </p:sp>
    </p:spTree>
    <p:extLst>
      <p:ext uri="{BB962C8B-B14F-4D97-AF65-F5344CB8AC3E}">
        <p14:creationId xmlns:p14="http://schemas.microsoft.com/office/powerpoint/2010/main" val="3597490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marL="0" lvl="1" indent="0">
              <a:buNone/>
            </a:pPr>
            <a:r>
              <a:rPr lang="en-US" dirty="0"/>
              <a:t>In addition: </a:t>
            </a:r>
          </a:p>
          <a:p>
            <a:pPr lvl="1"/>
            <a:r>
              <a:rPr lang="en-US" dirty="0"/>
              <a:t>Gas Safe registered gas engineers must report any dangerous gas installations/fittings they encounter</a:t>
            </a:r>
          </a:p>
          <a:p>
            <a:pPr lvl="1"/>
            <a:r>
              <a:rPr lang="en-US" dirty="0"/>
              <a:t>gas transporters/suppliers must report flammable gas incidents.</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184299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5EE044-91C4-439E-BD73-3A5A1EDD64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EC3B4A-B05C-4959-B31E-400E6AB6E7B7}">
  <ds:schemaRefs>
    <ds:schemaRef ds:uri="http://schemas.microsoft.com/sharepoint/v3/contenttype/forms"/>
  </ds:schemaRefs>
</ds:datastoreItem>
</file>

<file path=customXml/itemProps3.xml><?xml version="1.0" encoding="utf-8"?>
<ds:datastoreItem xmlns:ds="http://schemas.openxmlformats.org/officeDocument/2006/customXml" ds:itemID="{F7783D30-70A4-4DF9-93DE-F8EC34527DA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1229</TotalTime>
  <Words>818</Words>
  <Application>Microsoft Office PowerPoint</Application>
  <PresentationFormat>On-screen Show (4:3)</PresentationFormat>
  <Paragraphs>66</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Lucida Grande</vt:lpstr>
      <vt:lpstr>Roboto</vt:lpstr>
      <vt:lpstr>Times New Roman</vt:lpstr>
      <vt:lpstr>Default Design</vt:lpstr>
      <vt:lpstr>PowerPoint 10: Incidents and near misses</vt:lpstr>
      <vt:lpstr>Objectives</vt:lpstr>
      <vt:lpstr>Accident reporting</vt:lpstr>
      <vt:lpstr>Accident Reporting</vt:lpstr>
      <vt:lpstr>Accidents that must be reported to the HSE</vt:lpstr>
      <vt:lpstr>Accident investigation</vt:lpstr>
      <vt:lpstr>RIDDOR</vt:lpstr>
      <vt:lpstr>RIDDOR reportable incidents</vt:lpstr>
      <vt:lpstr>RIDDOR reportable incidents</vt:lpstr>
      <vt:lpstr>Accidents and near misses</vt:lpstr>
      <vt:lpstr>Near misses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148</cp:revision>
  <dcterms:created xsi:type="dcterms:W3CDTF">2013-05-28T00:38:54Z</dcterms:created>
  <dcterms:modified xsi:type="dcterms:W3CDTF">2025-11-18T13:25:49Z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