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50" r:id="rId7"/>
    <p:sldId id="343" r:id="rId8"/>
    <p:sldId id="332" r:id="rId9"/>
    <p:sldId id="331" r:id="rId10"/>
    <p:sldId id="346" r:id="rId11"/>
    <p:sldId id="344" r:id="rId12"/>
    <p:sldId id="351" r:id="rId13"/>
    <p:sldId id="345" r:id="rId14"/>
    <p:sldId id="347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166B7-3AAD-4FDB-ABC4-EB799A59411C}" v="6" dt="2021-06-21T16:55:43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62" autoAdjust="0"/>
    <p:restoredTop sz="86416"/>
  </p:normalViewPr>
  <p:slideViewPr>
    <p:cSldViewPr showGuides="1">
      <p:cViewPr varScale="1">
        <p:scale>
          <a:sx n="60" d="100"/>
          <a:sy n="60" d="100"/>
        </p:scale>
        <p:origin x="11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85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17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CE1EF09-FFB0-1440-A236-8C24F99127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73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407707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Safety in excavations and confined spaces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1. Health and safety in building services engineering</a:t>
            </a:r>
          </a:p>
          <a:p>
            <a:endParaRPr lang="en-GB" sz="2400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1.16 Safe practices and procedures for working in excavations and confined spaces 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you are working under a suspended floor in a domestic property, there will be dangers from:</a:t>
            </a:r>
          </a:p>
          <a:p>
            <a:pPr lvl="1"/>
            <a:r>
              <a:rPr lang="en-US" dirty="0"/>
              <a:t>becoming trapped</a:t>
            </a:r>
          </a:p>
          <a:p>
            <a:pPr lvl="1"/>
            <a:r>
              <a:rPr lang="en-US" dirty="0"/>
              <a:t>fire, if soldering</a:t>
            </a:r>
          </a:p>
          <a:p>
            <a:pPr lvl="1"/>
            <a:r>
              <a:rPr lang="en-US" dirty="0"/>
              <a:t>fumes/vapours</a:t>
            </a:r>
          </a:p>
          <a:p>
            <a:pPr lvl="1"/>
            <a:r>
              <a:rPr lang="en-US" dirty="0"/>
              <a:t>vermin/insects</a:t>
            </a:r>
          </a:p>
          <a:p>
            <a:pPr lvl="1"/>
            <a:r>
              <a:rPr lang="en-US" dirty="0"/>
              <a:t>dust</a:t>
            </a:r>
          </a:p>
          <a:p>
            <a:pPr lvl="1"/>
            <a:r>
              <a:rPr lang="en-US" dirty="0"/>
              <a:t>sharp objects.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B8A3D7-98F9-489B-A7A2-E6AC3B8B7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276872"/>
            <a:ext cx="3737172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4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working in a confined space, consider the following:</a:t>
            </a:r>
          </a:p>
          <a:p>
            <a:pPr lvl="1"/>
            <a:r>
              <a:rPr lang="en-US" dirty="0"/>
              <a:t>Have I been trained?</a:t>
            </a:r>
          </a:p>
          <a:p>
            <a:pPr lvl="1"/>
            <a:r>
              <a:rPr lang="en-US" dirty="0"/>
              <a:t>Should I be working alone?</a:t>
            </a:r>
          </a:p>
          <a:p>
            <a:pPr lvl="1"/>
            <a:r>
              <a:rPr lang="en-US" dirty="0"/>
              <a:t>Am I wearing the correct PPE?</a:t>
            </a:r>
          </a:p>
          <a:p>
            <a:pPr lvl="1"/>
            <a:r>
              <a:rPr lang="en-US" dirty="0"/>
              <a:t>Is there adequate lighting?</a:t>
            </a:r>
          </a:p>
          <a:p>
            <a:pPr lvl="1"/>
            <a:r>
              <a:rPr lang="en-US" dirty="0"/>
              <a:t>Is there adequate ventilation?</a:t>
            </a:r>
          </a:p>
          <a:p>
            <a:pPr lvl="1"/>
            <a:r>
              <a:rPr lang="en-US" dirty="0"/>
              <a:t>Am I aware of the situation and associated hazards?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you begin, consider whether you can give satisfactory answers to the above questions to ensure the work can be completed safely.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0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</a:p>
          <a:p>
            <a:pPr lvl="1"/>
            <a:r>
              <a:rPr lang="en-GB" dirty="0"/>
              <a:t>understand the dangers associated with working in excavations and confined spaces</a:t>
            </a:r>
          </a:p>
          <a:p>
            <a:pPr lvl="1"/>
            <a:r>
              <a:rPr lang="en-GB" dirty="0"/>
              <a:t>describe the safe working practices required when working in excavations and confined spaces.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Working in trenches may be required on construction sites. The danger comes from collapse and falling objects. If you need to work in an excavation, the job must be:</a:t>
            </a:r>
          </a:p>
          <a:p>
            <a:pPr lvl="1"/>
            <a:r>
              <a:rPr lang="en-US" dirty="0"/>
              <a:t>planned</a:t>
            </a:r>
          </a:p>
          <a:p>
            <a:pPr lvl="1"/>
            <a:r>
              <a:rPr lang="en-US" dirty="0"/>
              <a:t>risk assessed</a:t>
            </a:r>
          </a:p>
          <a:p>
            <a:pPr lvl="1"/>
            <a:r>
              <a:rPr lang="en-US" dirty="0"/>
              <a:t>managed</a:t>
            </a:r>
          </a:p>
          <a:p>
            <a:pPr lvl="1"/>
            <a:r>
              <a:rPr lang="en-US" dirty="0"/>
              <a:t>supervised.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steps are required to ensure that there is no harm to your health when you are working in an excavation.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6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situations where you may find yourself working in excavations, including: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foundations</a:t>
            </a:r>
          </a:p>
          <a:p>
            <a:pPr lvl="1"/>
            <a:r>
              <a:rPr lang="en-US" dirty="0"/>
              <a:t>underground service mains</a:t>
            </a:r>
          </a:p>
          <a:p>
            <a:pPr lvl="1"/>
            <a:r>
              <a:rPr lang="en-US" dirty="0"/>
              <a:t>drains</a:t>
            </a:r>
          </a:p>
          <a:p>
            <a:pPr lvl="1"/>
            <a:r>
              <a:rPr lang="en-US" dirty="0"/>
              <a:t>wells</a:t>
            </a:r>
          </a:p>
          <a:p>
            <a:pPr lvl="1"/>
            <a:r>
              <a:rPr lang="en-US" dirty="0"/>
              <a:t>plant rooms.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beginning work in any of these areas, careful planning is required.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3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248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All excavations deeper than 1.2m </a:t>
            </a:r>
            <a:r>
              <a:rPr lang="en-GB" sz="1800" b="1" dirty="0">
                <a:ea typeface="ＭＳ Ｐゴシック" charset="0"/>
                <a:cs typeface="Arial" charset="0"/>
              </a:rPr>
              <a:t>must</a:t>
            </a:r>
            <a:r>
              <a:rPr lang="en-GB" sz="1800" dirty="0">
                <a:ea typeface="ＭＳ Ｐゴシック" charset="0"/>
                <a:cs typeface="Arial" charset="0"/>
              </a:rPr>
              <a:t> have their sides supported to ensure they do not collapse.</a:t>
            </a:r>
            <a:endParaRPr lang="en-GB" sz="1600" dirty="0">
              <a:ea typeface="ＭＳ Ｐゴシック" charset="0"/>
              <a:cs typeface="Arial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Other factors to be aware of are:</a:t>
            </a:r>
          </a:p>
          <a:p>
            <a:pPr lvl="3">
              <a:defRPr/>
            </a:pPr>
            <a:r>
              <a:rPr lang="en-US" sz="1800" dirty="0"/>
              <a:t>type of ground that is being dug</a:t>
            </a:r>
          </a:p>
          <a:p>
            <a:pPr lvl="3">
              <a:defRPr/>
            </a:pPr>
            <a:r>
              <a:rPr lang="en-US" sz="1800" dirty="0"/>
              <a:t>access and egress</a:t>
            </a:r>
          </a:p>
          <a:p>
            <a:pPr lvl="3">
              <a:defRPr/>
            </a:pPr>
            <a:r>
              <a:rPr lang="en-US" sz="1800" dirty="0"/>
              <a:t>storage of the spoil dug out of the excavation </a:t>
            </a:r>
          </a:p>
          <a:p>
            <a:pPr lvl="3">
              <a:defRPr/>
            </a:pPr>
            <a:r>
              <a:rPr lang="en-US" sz="1800" dirty="0"/>
              <a:t>vehicle stops</a:t>
            </a:r>
          </a:p>
          <a:p>
            <a:pPr lvl="3">
              <a:defRPr/>
            </a:pPr>
            <a:r>
              <a:rPr lang="en-US" sz="1800" dirty="0"/>
              <a:t>second emergency exit ladder</a:t>
            </a:r>
          </a:p>
          <a:p>
            <a:pPr lvl="3">
              <a:defRPr/>
            </a:pPr>
            <a:r>
              <a:rPr lang="en-US" sz="1800" dirty="0"/>
              <a:t>warning notices</a:t>
            </a:r>
          </a:p>
          <a:p>
            <a:pPr marL="0" lvl="3" indent="0">
              <a:buNone/>
              <a:defRPr/>
            </a:pPr>
            <a:r>
              <a:rPr lang="en-US" sz="1800" dirty="0"/>
              <a:t>Excavation sites </a:t>
            </a:r>
            <a:r>
              <a:rPr lang="en-US" sz="1800" b="1" dirty="0"/>
              <a:t>must</a:t>
            </a:r>
            <a:r>
              <a:rPr lang="en-US" sz="1800" dirty="0"/>
              <a:t> have a barrier to ensure nobody falls into the excavation.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B01491-BE39-46F0-BF09-EC394B0F1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1" y="2996952"/>
            <a:ext cx="2464812" cy="1693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A7CB5C-6587-4D0E-8186-87D95F28C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3679" y="1224401"/>
            <a:ext cx="1853254" cy="13417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When you are digging and excavating, for example, to install an incoming water main, always check the type of ground that is being dug.</a:t>
            </a:r>
            <a:endParaRPr lang="en-GB" sz="1800" dirty="0">
              <a:ea typeface="ＭＳ Ｐゴシック" charset="0"/>
              <a:cs typeface="Arial" charset="0"/>
            </a:endParaRPr>
          </a:p>
          <a:p>
            <a:pPr lvl="1"/>
            <a:r>
              <a:rPr lang="en-GB" dirty="0">
                <a:ea typeface="ＭＳ Ｐゴシック" charset="0"/>
                <a:cs typeface="Arial" charset="0"/>
              </a:rPr>
              <a:t>Clay tends to be firmer.</a:t>
            </a:r>
          </a:p>
          <a:p>
            <a:pPr lvl="1"/>
            <a:r>
              <a:rPr lang="en-GB" dirty="0">
                <a:ea typeface="ＭＳ Ｐゴシック" charset="0"/>
                <a:cs typeface="Arial" charset="0"/>
              </a:rPr>
              <a:t>Sandy soil tends to collapse more easily.</a:t>
            </a:r>
          </a:p>
          <a:p>
            <a:pPr lvl="1"/>
            <a:endParaRPr lang="en-GB" dirty="0">
              <a:ea typeface="ＭＳ Ｐゴシック" charset="0"/>
              <a:cs typeface="Arial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If the ground is soft, the sides of the excavation should be sloped.</a:t>
            </a:r>
          </a:p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Always think: safety first!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A confined space is a place which is substantially enclosed (though not always entirely), and where serious injury can occur from hazardous substances or conditions within the space or nearby (eg lack of oxygen).</a:t>
            </a:r>
          </a:p>
          <a:p>
            <a:pPr lvl="1"/>
            <a:r>
              <a:rPr lang="en-US" dirty="0"/>
              <a:t>Think: health and safety first!</a:t>
            </a:r>
          </a:p>
          <a:p>
            <a:pPr lvl="1"/>
            <a:r>
              <a:rPr lang="en-US" dirty="0"/>
              <a:t>Can I get out if something goes wrong?</a:t>
            </a:r>
          </a:p>
          <a:p>
            <a:pPr marL="0" lvl="1" indent="0">
              <a:buNone/>
            </a:pP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The safety of personnel is paramount, so a suitable emergency escape route must always be maintained, and communication with people outside the confined space must always be possible.</a:t>
            </a:r>
          </a:p>
          <a:p>
            <a:pPr marL="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99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may be many instances where you will be required to work in a confined space, such as:</a:t>
            </a:r>
          </a:p>
          <a:p>
            <a:pPr lvl="1"/>
            <a:r>
              <a:rPr lang="en-US" dirty="0"/>
              <a:t>flues</a:t>
            </a:r>
          </a:p>
          <a:p>
            <a:pPr lvl="1"/>
            <a:r>
              <a:rPr lang="en-US" dirty="0"/>
              <a:t>chimneys</a:t>
            </a:r>
          </a:p>
          <a:p>
            <a:pPr lvl="1"/>
            <a:r>
              <a:rPr lang="en-US" dirty="0"/>
              <a:t>roof areas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attics</a:t>
            </a:r>
          </a:p>
          <a:p>
            <a:pPr lvl="1"/>
            <a:r>
              <a:rPr lang="en-US" dirty="0"/>
              <a:t>under suspended floors.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Working in these cramped conditions can be challenging.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80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64856" cy="424800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dirty="0">
                <a:ea typeface="ＭＳ Ｐゴシック" charset="0"/>
                <a:cs typeface="Arial" charset="0"/>
              </a:rPr>
              <a:t>The dangers associated with working in a confined space are:</a:t>
            </a:r>
          </a:p>
          <a:p>
            <a:pPr lvl="3">
              <a:defRPr/>
            </a:pPr>
            <a:r>
              <a:rPr lang="en-US" sz="2000" dirty="0"/>
              <a:t>claustrophobia</a:t>
            </a:r>
          </a:p>
          <a:p>
            <a:pPr lvl="3">
              <a:defRPr/>
            </a:pPr>
            <a:r>
              <a:rPr lang="en-US" sz="2000" dirty="0"/>
              <a:t>lack of oxygen</a:t>
            </a:r>
          </a:p>
          <a:p>
            <a:pPr lvl="3">
              <a:defRPr/>
            </a:pPr>
            <a:r>
              <a:rPr lang="en-US" sz="2000" dirty="0"/>
              <a:t>build-up of fumes or vapours</a:t>
            </a:r>
          </a:p>
          <a:p>
            <a:pPr lvl="3">
              <a:defRPr/>
            </a:pPr>
            <a:r>
              <a:rPr lang="en-US" sz="2000" dirty="0"/>
              <a:t>access and egress difficulties</a:t>
            </a:r>
          </a:p>
          <a:p>
            <a:pPr lvl="3">
              <a:defRPr/>
            </a:pPr>
            <a:r>
              <a:rPr lang="en-US" sz="2000" dirty="0"/>
              <a:t>fire</a:t>
            </a:r>
          </a:p>
          <a:p>
            <a:pPr lvl="3">
              <a:defRPr/>
            </a:pPr>
            <a:r>
              <a:rPr lang="en-US" sz="2000" dirty="0"/>
              <a:t>explosion</a:t>
            </a:r>
          </a:p>
          <a:p>
            <a:pPr lvl="3">
              <a:defRPr/>
            </a:pPr>
            <a:r>
              <a:rPr lang="en-US" sz="2000" dirty="0"/>
              <a:t>hot working conditions</a:t>
            </a:r>
          </a:p>
          <a:p>
            <a:pPr lvl="3">
              <a:defRPr/>
            </a:pPr>
            <a:r>
              <a:rPr lang="en-US" sz="2000" dirty="0"/>
              <a:t>flooding.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7" name="Picture 2" descr="http://t0.gstatic.com/images?q=tbn:ANd9GcR9XCehK6CXGYw1rsO8vY5qgKiDDoNZCnLLvV5BWZDWbVX7JwPncVy_Z3JeUA">
            <a:extLst>
              <a:ext uri="{FF2B5EF4-FFF2-40B4-BE49-F238E27FC236}">
                <a16:creationId xmlns:a16="http://schemas.microsoft.com/office/drawing/2014/main" id="{ED7C2DE9-286C-492B-B96B-18711BC7C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686" y="1076819"/>
            <a:ext cx="1733300" cy="127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1730DC-484E-456A-89A4-4DFC965F1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40" y="2852936"/>
            <a:ext cx="3481118" cy="23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645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4BE845-8342-4145-B28A-D318BBE093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DE6639-B312-4BD4-A861-3231AB2DDD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C4FEE08-804B-4677-9D02-B4CD4F36280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581</Words>
  <Application>Microsoft Office PowerPoint</Application>
  <PresentationFormat>On-screen Show (4:3)</PresentationFormat>
  <Paragraphs>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1_Default Design</vt:lpstr>
      <vt:lpstr>PowerPoint 16: Safety in excavations and confined spaces</vt:lpstr>
      <vt:lpstr>Objectives</vt:lpstr>
      <vt:lpstr>Excavations</vt:lpstr>
      <vt:lpstr>Excavations</vt:lpstr>
      <vt:lpstr>Excavations</vt:lpstr>
      <vt:lpstr>Excavations</vt:lpstr>
      <vt:lpstr>Confined spaces</vt:lpstr>
      <vt:lpstr>Confined spaces</vt:lpstr>
      <vt:lpstr>Confined spaces</vt:lpstr>
      <vt:lpstr>Confined spaces</vt:lpstr>
      <vt:lpstr>Confined spaces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141</cp:revision>
  <dcterms:created xsi:type="dcterms:W3CDTF">2013-05-28T00:38:54Z</dcterms:created>
  <dcterms:modified xsi:type="dcterms:W3CDTF">2025-11-18T13:29:36Z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