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7"/>
  </p:notesMasterIdLst>
  <p:handoutMasterIdLst>
    <p:handoutMasterId r:id="rId18"/>
  </p:handoutMasterIdLst>
  <p:sldIdLst>
    <p:sldId id="256" r:id="rId5"/>
    <p:sldId id="328" r:id="rId6"/>
    <p:sldId id="331" r:id="rId7"/>
    <p:sldId id="341" r:id="rId8"/>
    <p:sldId id="344" r:id="rId9"/>
    <p:sldId id="345" r:id="rId10"/>
    <p:sldId id="346" r:id="rId11"/>
    <p:sldId id="343" r:id="rId12"/>
    <p:sldId id="348" r:id="rId13"/>
    <p:sldId id="347" r:id="rId14"/>
    <p:sldId id="349"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 clrIdx="0">
    <p:extLst>
      <p:ext uri="{19B8F6BF-5375-455C-9EA6-DF929625EA0E}">
        <p15:presenceInfo xmlns:p15="http://schemas.microsoft.com/office/powerpoint/2012/main" userId="Caroline Prodger" providerId="None"/>
      </p:ext>
    </p:extLst>
  </p:cmAuthor>
  <p:cmAuthor id="2" name="robert6p" initials="r" lastIdx="6" clrIdx="1">
    <p:extLst>
      <p:ext uri="{19B8F6BF-5375-455C-9EA6-DF929625EA0E}">
        <p15:presenceInfo xmlns:p15="http://schemas.microsoft.com/office/powerpoint/2012/main" userId="robert6p" providerId="None"/>
      </p:ext>
    </p:extLst>
  </p:cmAuthor>
  <p:cmAuthor id="3" name="Grant Dodd" initials="GD" lastIdx="5" clrIdx="2">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DDE1113-3FAB-4B31-AADC-EC5D75411CC9}" v="12" dt="2021-06-21T14:44: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630" autoAdjust="0"/>
    <p:restoredTop sz="86395"/>
  </p:normalViewPr>
  <p:slideViewPr>
    <p:cSldViewPr showGuides="1">
      <p:cViewPr varScale="1">
        <p:scale>
          <a:sx n="60" d="100"/>
          <a:sy n="60" d="100"/>
        </p:scale>
        <p:origin x="1440"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0907298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96201313"/>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4077072"/>
            <a:ext cx="8153400" cy="2514600"/>
          </a:xfrm>
        </p:spPr>
        <p:txBody>
          <a:bodyPr anchor="t"/>
          <a:lstStyle/>
          <a:p>
            <a:pPr eaLnBrk="1" hangingPunct="1"/>
            <a:r>
              <a:rPr lang="en-GB" dirty="0">
                <a:ea typeface="ＭＳ Ｐゴシック" pitchFamily="-105" charset="-128"/>
                <a:cs typeface="ＭＳ Ｐゴシック" pitchFamily="-105" charset="-128"/>
              </a:rPr>
              <a:t>PowerPoint 6: Awareness and inspections</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7859216" cy="1723256"/>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a:t>1. Health and safety in building services engineering</a:t>
            </a:r>
          </a:p>
          <a:p>
            <a:endParaRPr lang="en-GB" sz="2400" b="1" dirty="0"/>
          </a:p>
          <a:p>
            <a:r>
              <a:rPr lang="en-GB" sz="2400" b="1" dirty="0"/>
              <a:t>1:5 Safety conscious procedures</a:t>
            </a:r>
          </a:p>
          <a:p>
            <a:r>
              <a:rPr lang="en-GB" sz="2400" b="1" dirty="0"/>
              <a:t>1.6 Safety inspection of a work environment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rPr>
              <a:t>Good housekeeping: PPE</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pPr marL="0" lvl="1" indent="0">
              <a:buClr>
                <a:srgbClr val="CC0000"/>
              </a:buClr>
              <a:buNone/>
            </a:pPr>
            <a:r>
              <a:rPr lang="en-GB" dirty="0">
                <a:ea typeface="ＭＳ Ｐゴシック" pitchFamily="-105" charset="-128"/>
              </a:rPr>
              <a:t>The inspector will make sure all site operatives are wearing the appropriate personal protective equipment (PPE), correctly and at suitable times. They will:</a:t>
            </a:r>
          </a:p>
          <a:p>
            <a:pPr lvl="1"/>
            <a:r>
              <a:rPr lang="en-GB" dirty="0">
                <a:ea typeface="ＭＳ Ｐゴシック" pitchFamily="-105" charset="-128"/>
              </a:rPr>
              <a:t>ensure hard hats, ear protectors, masks and gloves are available to the team and are used correctly</a:t>
            </a:r>
          </a:p>
          <a:p>
            <a:pPr lvl="1"/>
            <a:r>
              <a:rPr lang="en-GB" dirty="0">
                <a:ea typeface="ＭＳ Ｐゴシック" pitchFamily="-105" charset="-128"/>
              </a:rPr>
              <a:t>stress the importance of wearing the correct safety footwear on site</a:t>
            </a:r>
          </a:p>
          <a:p>
            <a:pPr lvl="1"/>
            <a:r>
              <a:rPr lang="en-GB" dirty="0">
                <a:ea typeface="ＭＳ Ｐゴシック" pitchFamily="-105" charset="-128"/>
              </a:rPr>
              <a:t>ensure PPE is well maintained and in good condition.</a:t>
            </a:r>
          </a:p>
          <a:p>
            <a:pPr marL="0" lvl="1" indent="0">
              <a:buNone/>
            </a:pPr>
            <a:endParaRPr lang="en-GB"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5966885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rPr>
              <a:t>Good housekeeping: h</a:t>
            </a:r>
            <a:r>
              <a:rPr lang="en-GB" dirty="0"/>
              <a:t>ealth and safety records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r>
              <a:rPr lang="en-GB" dirty="0"/>
              <a:t>The site must also record and store all health and safety information for audit by an inspector. All internal (‘</a:t>
            </a:r>
            <a:r>
              <a:rPr lang="en-GB" dirty="0">
                <a:ea typeface="ＭＳ Ｐゴシック" pitchFamily="-105" charset="-128"/>
              </a:rPr>
              <a:t>in-house’) and external inspections must be recorded. These should include information on:</a:t>
            </a:r>
            <a:endParaRPr lang="en-GB" dirty="0"/>
          </a:p>
          <a:p>
            <a:pPr lvl="1"/>
            <a:r>
              <a:rPr lang="en-GB" dirty="0">
                <a:ea typeface="ＭＳ Ｐゴシック"/>
              </a:rPr>
              <a:t>equipment</a:t>
            </a:r>
            <a:endParaRPr lang="en-GB" dirty="0">
              <a:ea typeface="ＭＳ Ｐゴシック"/>
              <a:cs typeface="Arial"/>
            </a:endParaRPr>
          </a:p>
          <a:p>
            <a:pPr lvl="1"/>
            <a:r>
              <a:rPr lang="en-GB" dirty="0">
                <a:ea typeface="ＭＳ Ｐゴシック" pitchFamily="-105" charset="-128"/>
              </a:rPr>
              <a:t>storage</a:t>
            </a:r>
          </a:p>
          <a:p>
            <a:pPr lvl="1"/>
            <a:r>
              <a:rPr lang="en-GB" dirty="0">
                <a:ea typeface="ＭＳ Ｐゴシック" pitchFamily="-105" charset="-128"/>
              </a:rPr>
              <a:t>welfare facilities</a:t>
            </a:r>
          </a:p>
          <a:p>
            <a:pPr lvl="1"/>
            <a:r>
              <a:rPr lang="en-GB" dirty="0">
                <a:ea typeface="ＭＳ Ｐゴシック" pitchFamily="-105" charset="-128"/>
              </a:rPr>
              <a:t>risk assessments</a:t>
            </a:r>
          </a:p>
          <a:p>
            <a:pPr lvl="1"/>
            <a:r>
              <a:rPr lang="en-GB" dirty="0">
                <a:ea typeface="ＭＳ Ｐゴシック" pitchFamily="-105" charset="-128"/>
              </a:rPr>
              <a:t>method statements</a:t>
            </a:r>
          </a:p>
          <a:p>
            <a:pPr lvl="1"/>
            <a:r>
              <a:rPr lang="en-GB" dirty="0">
                <a:ea typeface="ＭＳ Ｐゴシック" pitchFamily="-105" charset="-128"/>
              </a:rPr>
              <a:t>near misses</a:t>
            </a:r>
          </a:p>
          <a:p>
            <a:pPr lvl="1"/>
            <a:r>
              <a:rPr lang="en-GB" dirty="0">
                <a:ea typeface="ＭＳ Ｐゴシック" pitchFamily="-105" charset="-128"/>
              </a:rPr>
              <a:t>workplace accidents and incidents</a:t>
            </a:r>
          </a:p>
          <a:p>
            <a:pPr lvl="1"/>
            <a:r>
              <a:rPr lang="en-GB" dirty="0">
                <a:ea typeface="ＭＳ Ｐゴシック"/>
                <a:cs typeface="Arial"/>
              </a:rPr>
              <a:t>access to equipment.</a:t>
            </a:r>
            <a:endParaRPr lang="en-GB" dirty="0">
              <a:ea typeface="ＭＳ Ｐゴシック" pitchFamily="-105" charset="-128"/>
              <a:cs typeface="Arial"/>
            </a:endParaRPr>
          </a:p>
        </p:txBody>
      </p:sp>
      <p:pic>
        <p:nvPicPr>
          <p:cNvPr id="2" name="Picture 1">
            <a:extLst>
              <a:ext uri="{FF2B5EF4-FFF2-40B4-BE49-F238E27FC236}">
                <a16:creationId xmlns:a16="http://schemas.microsoft.com/office/drawing/2014/main" id="{E1F623DA-0D10-44CB-A3BB-409F8D9E685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70373" y="2492896"/>
            <a:ext cx="3816427" cy="2548349"/>
          </a:xfrm>
          <a:prstGeom prst="rect">
            <a:avLst/>
          </a:prstGeom>
        </p:spPr>
      </p:pic>
    </p:spTree>
    <p:extLst>
      <p:ext uri="{BB962C8B-B14F-4D97-AF65-F5344CB8AC3E}">
        <p14:creationId xmlns:p14="http://schemas.microsoft.com/office/powerpoint/2010/main" val="24254713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By the end of the session, learners should be able to:</a:t>
            </a:r>
          </a:p>
          <a:p>
            <a:pPr lvl="1"/>
            <a:r>
              <a:rPr lang="en-GB" dirty="0">
                <a:ea typeface="ＭＳ Ｐゴシック" pitchFamily="-105" charset="-128"/>
                <a:cs typeface="ＭＳ Ｐゴシック" pitchFamily="-105" charset="-128"/>
              </a:rPr>
              <a:t>understand safety-consciousness</a:t>
            </a:r>
          </a:p>
          <a:p>
            <a:pPr lvl="1"/>
            <a:r>
              <a:rPr lang="en-GB" dirty="0">
                <a:ea typeface="ＭＳ Ｐゴシック" pitchFamily="-105" charset="-128"/>
                <a:cs typeface="ＭＳ Ｐゴシック" pitchFamily="-105" charset="-128"/>
              </a:rPr>
              <a:t>describe to report potential hazards</a:t>
            </a:r>
          </a:p>
          <a:p>
            <a:pPr lvl="1"/>
            <a:r>
              <a:rPr lang="en-GB" dirty="0">
                <a:ea typeface="ＭＳ Ｐゴシック" pitchFamily="-105" charset="-128"/>
                <a:cs typeface="ＭＳ Ｐゴシック" pitchFamily="-105" charset="-128"/>
              </a:rPr>
              <a:t>outline methods of communication</a:t>
            </a:r>
          </a:p>
          <a:p>
            <a:pPr lvl="1"/>
            <a:r>
              <a:rPr lang="en-GB" dirty="0">
                <a:ea typeface="ＭＳ Ｐゴシック" pitchFamily="-105" charset="-128"/>
              </a:rPr>
              <a:t>describe the importance of good housekeeping</a:t>
            </a:r>
          </a:p>
          <a:p>
            <a:pPr lvl="1"/>
            <a:r>
              <a:rPr lang="en-GB" dirty="0">
                <a:ea typeface="ＭＳ Ｐゴシック" pitchFamily="-105" charset="-128"/>
              </a:rPr>
              <a:t>outline the requirements of an HSE construction site inspection.</a:t>
            </a:r>
          </a:p>
          <a:p>
            <a:pPr lvl="1"/>
            <a:endParaRPr lang="en-GB" dirty="0">
              <a:ea typeface="ＭＳ Ｐゴシック" pitchFamily="-105" charset="-128"/>
              <a:cs typeface="ＭＳ Ｐゴシック" pitchFamily="-105"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t>Being safety conscious</a:t>
            </a:r>
            <a:endParaRPr lang="en-US" dirty="0"/>
          </a:p>
        </p:txBody>
      </p:sp>
      <p:sp>
        <p:nvSpPr>
          <p:cNvPr id="3" name="Content Placeholder 2"/>
          <p:cNvSpPr>
            <a:spLocks noGrp="1"/>
          </p:cNvSpPr>
          <p:nvPr>
            <p:ph sz="quarter" idx="10"/>
          </p:nvPr>
        </p:nvSpPr>
        <p:spPr/>
        <p:txBody>
          <a:bodyPr/>
          <a:lstStyle/>
          <a:p>
            <a:pPr>
              <a:buFontTx/>
              <a:buNone/>
              <a:defRPr/>
            </a:pPr>
            <a:r>
              <a:rPr lang="en-GB" dirty="0"/>
              <a:t>Safe systems of work cannot always eliminate </a:t>
            </a:r>
            <a:r>
              <a:rPr lang="en-GB" b="1" dirty="0"/>
              <a:t>all</a:t>
            </a:r>
            <a:r>
              <a:rPr lang="en-GB" dirty="0"/>
              <a:t> the risks involved in a specific operation. </a:t>
            </a:r>
          </a:p>
          <a:p>
            <a:pPr>
              <a:buFontTx/>
              <a:buNone/>
              <a:defRPr/>
            </a:pPr>
            <a:r>
              <a:rPr lang="en-GB" dirty="0"/>
              <a:t>Therefore, priority falls to lowering the risks involved in the process to an acceptable level: in other words, being </a:t>
            </a:r>
            <a:r>
              <a:rPr lang="en-GB" b="1" dirty="0"/>
              <a:t>safety conscious</a:t>
            </a:r>
            <a:r>
              <a:rPr lang="en-GB" dirty="0"/>
              <a:t>. This can be achieved by different procedures such as introducing engineering controls, administrative controls, etc and also, of course, by your own awareness concerning issues of safety in the workplace.</a:t>
            </a:r>
          </a:p>
          <a:p>
            <a:pPr>
              <a:buFontTx/>
              <a:buNone/>
              <a:defRPr/>
            </a:pPr>
            <a:r>
              <a:rPr lang="en-GB" dirty="0"/>
              <a:t>‘Mechanical’ examples include introducing a local exhaust ventilation system or guarding the moving parts of machinery.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altLang="x-none" dirty="0"/>
              <a:t>Being safety conscious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r>
              <a:rPr lang="en-GB" dirty="0"/>
              <a:t>There are many ways we can be safety conscious in construction, such as:</a:t>
            </a:r>
          </a:p>
          <a:p>
            <a:pPr lvl="1"/>
            <a:r>
              <a:rPr lang="en-GB" dirty="0">
                <a:ea typeface="ＭＳ Ｐゴシック" pitchFamily="-105" charset="-128"/>
              </a:rPr>
              <a:t>reporting of potential hazards – it is important to report any potential hazards identified to your supervisor or site manager. </a:t>
            </a:r>
            <a:r>
              <a:rPr lang="en-GB" b="1" dirty="0">
                <a:ea typeface="ＭＳ Ｐゴシック" pitchFamily="-105" charset="-128"/>
              </a:rPr>
              <a:t>Good communication</a:t>
            </a:r>
            <a:r>
              <a:rPr lang="en-GB" dirty="0">
                <a:ea typeface="ＭＳ Ｐゴシック" pitchFamily="-105" charset="-128"/>
              </a:rPr>
              <a:t> is essential. Make any concerns known clearly and quickly</a:t>
            </a:r>
          </a:p>
          <a:p>
            <a:pPr lvl="1"/>
            <a:r>
              <a:rPr lang="en-GB" dirty="0">
                <a:ea typeface="ＭＳ Ｐゴシック" pitchFamily="-105" charset="-128"/>
              </a:rPr>
              <a:t>site inductions – educating site operatives about the safety processes on a specific site</a:t>
            </a:r>
          </a:p>
          <a:p>
            <a:pPr lvl="1"/>
            <a:r>
              <a:rPr lang="en-GB" dirty="0">
                <a:ea typeface="ＭＳ Ｐゴシック" pitchFamily="-105" charset="-128"/>
              </a:rPr>
              <a:t>training – eg use of equipment, health and safety (eg the </a:t>
            </a:r>
            <a:r>
              <a:rPr lang="en-GB" dirty="0"/>
              <a:t>Construction Site Certification Scheme</a:t>
            </a:r>
            <a:r>
              <a:rPr lang="en-GB"/>
              <a:t> – </a:t>
            </a:r>
            <a:r>
              <a:rPr lang="en-GB" dirty="0">
                <a:ea typeface="ＭＳ Ｐゴシック" pitchFamily="-105" charset="-128"/>
              </a:rPr>
              <a:t>CSCS), fire and first aid training as required</a:t>
            </a:r>
          </a:p>
          <a:p>
            <a:pPr lvl="1"/>
            <a:r>
              <a:rPr lang="en-GB" dirty="0">
                <a:ea typeface="ＭＳ Ｐゴシック" pitchFamily="-105" charset="-128"/>
              </a:rPr>
              <a:t>‘toolbox talks’ – meetings to discuss a particular topic between trades.</a:t>
            </a:r>
          </a:p>
          <a:p>
            <a:pPr lvl="1"/>
            <a:endParaRPr lang="en-GB" dirty="0">
              <a:ea typeface="ＭＳ Ｐゴシック" pitchFamily="-105" charset="-128"/>
            </a:endParaRPr>
          </a:p>
          <a:p>
            <a:pPr lvl="1"/>
            <a:endParaRPr lang="en-GB"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4297246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Construction site safety inspections</a:t>
            </a:r>
            <a:endParaRPr lang="en-US" dirty="0"/>
          </a:p>
        </p:txBody>
      </p:sp>
      <p:sp>
        <p:nvSpPr>
          <p:cNvPr id="3" name="Content Placeholder 2"/>
          <p:cNvSpPr>
            <a:spLocks noGrp="1"/>
          </p:cNvSpPr>
          <p:nvPr>
            <p:ph sz="quarter" idx="10"/>
          </p:nvPr>
        </p:nvSpPr>
        <p:spPr>
          <a:xfrm>
            <a:off x="457200" y="1512000"/>
            <a:ext cx="8229600" cy="2853104"/>
          </a:xfrm>
        </p:spPr>
        <p:txBody>
          <a:bodyPr/>
          <a:lstStyle/>
          <a:p>
            <a:r>
              <a:rPr lang="en-GB" dirty="0"/>
              <a:t>Due to the construction industry being one of the most dangerous environments to work in, construction sites are routinely inspected by the Health and Safety Executive (HSE), whose inspectors have the right to enter your site without prior notice.</a:t>
            </a:r>
          </a:p>
          <a:p>
            <a:r>
              <a:rPr lang="en-GB" dirty="0"/>
              <a:t>So: be prepared </a:t>
            </a:r>
            <a:r>
              <a:rPr lang="en-GB" b="1" dirty="0"/>
              <a:t>at all times</a:t>
            </a:r>
            <a:r>
              <a:rPr lang="en-GB" dirty="0"/>
              <a:t> for an </a:t>
            </a:r>
            <a:br>
              <a:rPr lang="en-GB" dirty="0"/>
            </a:br>
            <a:r>
              <a:rPr lang="en-GB" dirty="0"/>
              <a:t>audit of site safety.</a:t>
            </a:r>
          </a:p>
        </p:txBody>
      </p:sp>
      <p:pic>
        <p:nvPicPr>
          <p:cNvPr id="4" name="Picture 3">
            <a:extLst>
              <a:ext uri="{FF2B5EF4-FFF2-40B4-BE49-F238E27FC236}">
                <a16:creationId xmlns:a16="http://schemas.microsoft.com/office/drawing/2014/main" id="{B17D1A5D-F42C-4442-A3B2-CF05FE2B2667}"/>
              </a:ext>
            </a:extLst>
          </p:cNvPr>
          <p:cNvPicPr>
            <a:picLocks noChangeAspect="1"/>
          </p:cNvPicPr>
          <p:nvPr/>
        </p:nvPicPr>
        <p:blipFill>
          <a:blip r:embed="rId2"/>
          <a:stretch>
            <a:fillRect/>
          </a:stretch>
        </p:blipFill>
        <p:spPr>
          <a:xfrm>
            <a:off x="5027884" y="2716622"/>
            <a:ext cx="3301257" cy="1938992"/>
          </a:xfrm>
          <a:prstGeom prst="rect">
            <a:avLst/>
          </a:prstGeom>
        </p:spPr>
      </p:pic>
      <p:sp>
        <p:nvSpPr>
          <p:cNvPr id="6" name="TextBox 5">
            <a:extLst>
              <a:ext uri="{FF2B5EF4-FFF2-40B4-BE49-F238E27FC236}">
                <a16:creationId xmlns:a16="http://schemas.microsoft.com/office/drawing/2014/main" id="{7143787D-A2E6-4F87-A9E5-60FF678FAD30}"/>
              </a:ext>
            </a:extLst>
          </p:cNvPr>
          <p:cNvSpPr txBox="1"/>
          <p:nvPr/>
        </p:nvSpPr>
        <p:spPr>
          <a:xfrm>
            <a:off x="323528" y="4077072"/>
            <a:ext cx="4572000" cy="1938992"/>
          </a:xfrm>
          <a:prstGeom prst="rect">
            <a:avLst/>
          </a:prstGeom>
          <a:noFill/>
        </p:spPr>
        <p:txBody>
          <a:bodyPr wrap="square">
            <a:spAutoFit/>
          </a:bodyPr>
          <a:lstStyle/>
          <a:p>
            <a:r>
              <a:rPr lang="en-GB" dirty="0"/>
              <a:t>Inspectors work within the guidelines and regulations of the law. They will often make a photographic record of the site and will ensure that all health and safety documentation is up to date.</a:t>
            </a:r>
          </a:p>
        </p:txBody>
      </p:sp>
    </p:spTree>
    <p:extLst>
      <p:ext uri="{BB962C8B-B14F-4D97-AF65-F5344CB8AC3E}">
        <p14:creationId xmlns:p14="http://schemas.microsoft.com/office/powerpoint/2010/main" val="10652709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t>Types of inspection</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r>
              <a:rPr lang="en-GB" b="1" dirty="0"/>
              <a:t>Sensory inspections: </a:t>
            </a:r>
            <a:r>
              <a:rPr lang="en-GB" dirty="0"/>
              <a:t>evaluate</a:t>
            </a:r>
            <a:r>
              <a:rPr lang="en-GB" b="1" dirty="0"/>
              <a:t> </a:t>
            </a:r>
            <a:r>
              <a:rPr lang="en-GB" dirty="0"/>
              <a:t>construction operatives awareness (consciousness) regarding the hearing and smelling of possible dangers in the workplace.</a:t>
            </a:r>
          </a:p>
          <a:p>
            <a:r>
              <a:rPr lang="en-GB" b="1" dirty="0"/>
              <a:t>Visual inspections:</a:t>
            </a:r>
            <a:r>
              <a:rPr lang="en-GB" dirty="0"/>
              <a:t> speak for themselves – what dangers are visibly clear? Are they being managed correctly?</a:t>
            </a:r>
          </a:p>
          <a:p>
            <a:pPr marL="0" lvl="1" indent="0">
              <a:buNone/>
            </a:pPr>
            <a:r>
              <a:rPr lang="en-GB" b="1" dirty="0">
                <a:ea typeface="ＭＳ Ｐゴシック" pitchFamily="-105" charset="-128"/>
              </a:rPr>
              <a:t>General health and safety risk management: </a:t>
            </a:r>
            <a:r>
              <a:rPr lang="en-GB" dirty="0">
                <a:ea typeface="ＭＳ Ｐゴシック" pitchFamily="-105" charset="-128"/>
              </a:rPr>
              <a:t>inspectors ensure any contractors to the site have formally agreed to meet the health and safety standards of that site. They will ensure any equipment is installed correctly, is regularly inspected and is properly maintained according to manufacturer’s instructions.</a:t>
            </a:r>
            <a:endParaRPr lang="en-GB"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8530911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rPr>
              <a:t>Good housekeeping: general order</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93650"/>
            <a:ext cx="8229600" cy="4248000"/>
          </a:xfrm>
        </p:spPr>
        <p:txBody>
          <a:bodyPr/>
          <a:lstStyle/>
          <a:p>
            <a:pPr>
              <a:buClr>
                <a:srgbClr val="CC0000"/>
              </a:buClr>
            </a:pPr>
            <a:r>
              <a:rPr lang="en-GB" dirty="0">
                <a:ea typeface="ＭＳ Ｐゴシック" pitchFamily="-105" charset="-128"/>
              </a:rPr>
              <a:t>Inspectors will be also be checking how the general cleanliness and waste management of the site is managed. For example:</a:t>
            </a:r>
          </a:p>
          <a:p>
            <a:pPr lvl="1"/>
            <a:r>
              <a:rPr lang="en-GB" dirty="0">
                <a:ea typeface="ＭＳ Ｐゴシック" pitchFamily="-105" charset="-128"/>
              </a:rPr>
              <a:t>Are all walkways, stairs and work areas clear and easy to access? </a:t>
            </a:r>
          </a:p>
          <a:p>
            <a:pPr lvl="1"/>
            <a:r>
              <a:rPr lang="en-GB" dirty="0">
                <a:ea typeface="ＭＳ Ｐゴシック" pitchFamily="-105" charset="-128"/>
              </a:rPr>
              <a:t>Are walkways level, even and gritted if slippery in cold or wet weather?</a:t>
            </a:r>
          </a:p>
          <a:p>
            <a:pPr lvl="1"/>
            <a:r>
              <a:rPr lang="en-GB" dirty="0">
                <a:ea typeface="ＭＳ Ｐゴシック" pitchFamily="-105" charset="-128"/>
              </a:rPr>
              <a:t>Are materials stored safely in their correct places?</a:t>
            </a:r>
          </a:p>
          <a:p>
            <a:pPr lvl="1"/>
            <a:r>
              <a:rPr lang="en-GB" dirty="0">
                <a:ea typeface="ＭＳ Ｐゴシック" pitchFamily="-105" charset="-128"/>
              </a:rPr>
              <a:t>Is waste managed and recycled as much as possible?</a:t>
            </a:r>
          </a:p>
          <a:p>
            <a:pPr lvl="1"/>
            <a:endParaRPr lang="en-GB" dirty="0">
              <a:ea typeface="ＭＳ Ｐゴシック" pitchFamily="-105" charset="-128"/>
            </a:endParaRPr>
          </a:p>
        </p:txBody>
      </p:sp>
      <p:pic>
        <p:nvPicPr>
          <p:cNvPr id="2" name="Picture 1">
            <a:extLst>
              <a:ext uri="{FF2B5EF4-FFF2-40B4-BE49-F238E27FC236}">
                <a16:creationId xmlns:a16="http://schemas.microsoft.com/office/drawing/2014/main" id="{F7B908B3-0A11-4883-A0F6-6DD560D6934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39908" y="4380353"/>
            <a:ext cx="2664183" cy="1767993"/>
          </a:xfrm>
          <a:prstGeom prst="rect">
            <a:avLst/>
          </a:prstGeom>
        </p:spPr>
      </p:pic>
    </p:spTree>
    <p:extLst>
      <p:ext uri="{BB962C8B-B14F-4D97-AF65-F5344CB8AC3E}">
        <p14:creationId xmlns:p14="http://schemas.microsoft.com/office/powerpoint/2010/main" val="22589246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rPr>
              <a:t>Good housekeeping: working at height</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12000"/>
            <a:ext cx="4834880" cy="4248000"/>
          </a:xfrm>
        </p:spPr>
        <p:txBody>
          <a:bodyPr/>
          <a:lstStyle/>
          <a:p>
            <a:pPr marL="82550" lvl="1" indent="0">
              <a:buClr>
                <a:srgbClr val="CC0000"/>
              </a:buClr>
              <a:buNone/>
            </a:pPr>
            <a:r>
              <a:rPr lang="en-GB" dirty="0">
                <a:ea typeface="ＭＳ Ｐゴシック" pitchFamily="-105" charset="-128"/>
              </a:rPr>
              <a:t>Site managers must demonstrate they are following the Work at Height Regulations 2005, for example:</a:t>
            </a:r>
          </a:p>
          <a:p>
            <a:pPr lvl="1"/>
            <a:r>
              <a:rPr lang="en-GB" dirty="0">
                <a:ea typeface="ＭＳ Ｐゴシック" pitchFamily="-105" charset="-128"/>
              </a:rPr>
              <a:t>workers are taking proper precautions, such as the use of edge protection on scaffolding</a:t>
            </a:r>
          </a:p>
          <a:p>
            <a:pPr lvl="1"/>
            <a:r>
              <a:rPr lang="en-GB" dirty="0">
                <a:ea typeface="ＭＳ Ｐゴシック" pitchFamily="-105" charset="-128"/>
              </a:rPr>
              <a:t>there is universal awareness of ladder safety (correct type of ladder, ladder in good repair, placed on suitable ground, properly secured and always at the correct angle and length). </a:t>
            </a:r>
          </a:p>
          <a:p>
            <a:pPr lvl="1"/>
            <a:r>
              <a:rPr lang="en-GB" dirty="0">
                <a:ea typeface="ＭＳ Ｐゴシック" pitchFamily="-105" charset="-128"/>
              </a:rPr>
              <a:t>relevant training has been completed for all site operatives.</a:t>
            </a:r>
            <a:endParaRPr lang="en-GB" dirty="0"/>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p:txBody>
      </p:sp>
      <p:pic>
        <p:nvPicPr>
          <p:cNvPr id="2" name="Picture 1">
            <a:extLst>
              <a:ext uri="{FF2B5EF4-FFF2-40B4-BE49-F238E27FC236}">
                <a16:creationId xmlns:a16="http://schemas.microsoft.com/office/drawing/2014/main" id="{B044E79B-480A-473F-88DF-1C22FEBE700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56176" y="1512000"/>
            <a:ext cx="2371550" cy="3566469"/>
          </a:xfrm>
          <a:prstGeom prst="rect">
            <a:avLst/>
          </a:prstGeom>
        </p:spPr>
      </p:pic>
    </p:spTree>
    <p:extLst>
      <p:ext uri="{BB962C8B-B14F-4D97-AF65-F5344CB8AC3E}">
        <p14:creationId xmlns:p14="http://schemas.microsoft.com/office/powerpoint/2010/main" val="22180516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rPr>
              <a:t>Good housekeeping: welfare facilities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12000"/>
            <a:ext cx="5987008" cy="4248000"/>
          </a:xfrm>
        </p:spPr>
        <p:txBody>
          <a:bodyPr/>
          <a:lstStyle/>
          <a:p>
            <a:pPr marL="82550" lvl="1" indent="0">
              <a:buClr>
                <a:srgbClr val="CC0000"/>
              </a:buClr>
              <a:buNone/>
            </a:pPr>
            <a:r>
              <a:rPr lang="en-GB" dirty="0">
                <a:ea typeface="ＭＳ Ｐゴシック" pitchFamily="-105" charset="-128"/>
              </a:rPr>
              <a:t>Inspectors will enquire into the welfare facilities on site. For example:</a:t>
            </a:r>
          </a:p>
          <a:p>
            <a:pPr lvl="1"/>
            <a:r>
              <a:rPr lang="en-GB" dirty="0">
                <a:ea typeface="ＭＳ Ｐゴシック" pitchFamily="-105" charset="-128"/>
              </a:rPr>
              <a:t>Is a kitchen or canteen provided for site operatives to rest and eat? This area should be well lit and ventilated, and be at a suitable temperature for the time of year.</a:t>
            </a:r>
          </a:p>
          <a:p>
            <a:pPr lvl="1"/>
            <a:r>
              <a:rPr lang="en-GB" dirty="0">
                <a:ea typeface="ＭＳ Ｐゴシック" pitchFamily="-105" charset="-128"/>
              </a:rPr>
              <a:t>Is there a changing area and a place to dry/store items of clothing and workwear? </a:t>
            </a:r>
          </a:p>
          <a:p>
            <a:pPr lvl="1"/>
            <a:r>
              <a:rPr lang="en-GB" dirty="0">
                <a:ea typeface="ＭＳ Ｐゴシック" pitchFamily="-105" charset="-128"/>
              </a:rPr>
              <a:t>Are washing facilities and clean working toilets available? Clean soap and towels must be provided for site personnel to wash and </a:t>
            </a:r>
            <a:br>
              <a:rPr lang="en-GB" dirty="0">
                <a:ea typeface="ＭＳ Ｐゴシック" pitchFamily="-105" charset="-128"/>
              </a:rPr>
            </a:br>
            <a:r>
              <a:rPr lang="en-GB" dirty="0">
                <a:ea typeface="ＭＳ Ｐゴシック" pitchFamily="-105" charset="-128"/>
              </a:rPr>
              <a:t>dry their hands. Washbasins should have </a:t>
            </a:r>
            <a:br>
              <a:rPr lang="en-GB" dirty="0">
                <a:ea typeface="ＭＳ Ｐゴシック" pitchFamily="-105" charset="-128"/>
              </a:rPr>
            </a:br>
            <a:r>
              <a:rPr lang="en-GB" dirty="0">
                <a:ea typeface="ＭＳ Ｐゴシック" pitchFamily="-105" charset="-128"/>
              </a:rPr>
              <a:t>hot and cold running water.</a:t>
            </a:r>
          </a:p>
          <a:p>
            <a:pPr lvl="1"/>
            <a:endParaRPr lang="en-GB" dirty="0">
              <a:ea typeface="ＭＳ Ｐゴシック" pitchFamily="-105" charset="-128"/>
            </a:endParaRPr>
          </a:p>
          <a:p>
            <a:pPr marL="0" lvl="1" indent="0">
              <a:buNone/>
            </a:pPr>
            <a:endParaRPr lang="en-GB" dirty="0">
              <a:ea typeface="ＭＳ Ｐゴシック" pitchFamily="-105" charset="-128"/>
              <a:cs typeface="ＭＳ Ｐゴシック" pitchFamily="-105" charset="-128"/>
            </a:endParaRPr>
          </a:p>
        </p:txBody>
      </p:sp>
      <p:pic>
        <p:nvPicPr>
          <p:cNvPr id="2" name="Picture 1">
            <a:extLst>
              <a:ext uri="{FF2B5EF4-FFF2-40B4-BE49-F238E27FC236}">
                <a16:creationId xmlns:a16="http://schemas.microsoft.com/office/drawing/2014/main" id="{972FD56C-D592-4B22-8E42-1583A345BF7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88224" y="1544148"/>
            <a:ext cx="2030144" cy="3048264"/>
          </a:xfrm>
          <a:prstGeom prst="rect">
            <a:avLst/>
          </a:prstGeom>
        </p:spPr>
      </p:pic>
    </p:spTree>
    <p:extLst>
      <p:ext uri="{BB962C8B-B14F-4D97-AF65-F5344CB8AC3E}">
        <p14:creationId xmlns:p14="http://schemas.microsoft.com/office/powerpoint/2010/main" val="91408809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E8BCAA3-5CF6-447A-A654-A3CB1391936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8BE8762-4147-48F6-9147-6650018F5084}">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42DFEF0B-07A7-477E-B2BA-F03FC388358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1214</TotalTime>
  <Words>863</Words>
  <Application>Microsoft Office PowerPoint</Application>
  <PresentationFormat>On-screen Show (4:3)</PresentationFormat>
  <Paragraphs>66</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ＭＳ Ｐゴシック</vt:lpstr>
      <vt:lpstr>Arial</vt:lpstr>
      <vt:lpstr>Lucida Grande</vt:lpstr>
      <vt:lpstr>Times New Roman</vt:lpstr>
      <vt:lpstr>1_Default Design</vt:lpstr>
      <vt:lpstr>PowerPoint 6: Awareness and inspections</vt:lpstr>
      <vt:lpstr>Objectives</vt:lpstr>
      <vt:lpstr>Being safety conscious</vt:lpstr>
      <vt:lpstr>Being safety conscious</vt:lpstr>
      <vt:lpstr>Construction site safety inspections</vt:lpstr>
      <vt:lpstr>Types of inspection</vt:lpstr>
      <vt:lpstr>Good housekeeping: general order</vt:lpstr>
      <vt:lpstr>Good housekeeping: working at height</vt:lpstr>
      <vt:lpstr>Good housekeeping: welfare facilities</vt:lpstr>
      <vt:lpstr>Good housekeeping: PPE</vt:lpstr>
      <vt:lpstr>Good housekeeping: health and safety records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149</cp:revision>
  <dcterms:created xsi:type="dcterms:W3CDTF">2013-05-28T00:38:54Z</dcterms:created>
  <dcterms:modified xsi:type="dcterms:W3CDTF">2025-11-18T13:23:34Z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