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28" r:id="rId6"/>
    <p:sldId id="331" r:id="rId7"/>
    <p:sldId id="341" r:id="rId8"/>
    <p:sldId id="343" r:id="rId9"/>
    <p:sldId id="344" r:id="rId10"/>
    <p:sldId id="332" r:id="rId11"/>
    <p:sldId id="345" r:id="rId12"/>
    <p:sldId id="346" r:id="rId13"/>
    <p:sldId id="330" r:id="rId14"/>
    <p:sldId id="347" r:id="rId15"/>
    <p:sldId id="348" r:id="rId16"/>
    <p:sldId id="349"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robert6p" initials="r" lastIdx="11" clrIdx="1">
    <p:extLst>
      <p:ext uri="{19B8F6BF-5375-455C-9EA6-DF929625EA0E}">
        <p15:presenceInfo xmlns:p15="http://schemas.microsoft.com/office/powerpoint/2012/main" userId="robert6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D31D8F-A173-47D7-8FFA-B012815A1DDC}" v="2" dt="2021-06-21T14:54:35.1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2821" autoAdjust="0"/>
    <p:restoredTop sz="93741" autoAdjust="0"/>
  </p:normalViewPr>
  <p:slideViewPr>
    <p:cSldViewPr showGuides="1">
      <p:cViewPr varScale="1">
        <p:scale>
          <a:sx n="70" d="100"/>
          <a:sy n="70" d="100"/>
        </p:scale>
        <p:origin x="1092"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19539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32972546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electricalsafetyfirst.org.uk/media/1201/best-practice-guide-2-issue-3.pdf" TargetMode="External"/><Relationship Id="rId2" Type="http://schemas.openxmlformats.org/officeDocument/2006/relationships/hyperlink" Target="https://www.hse.gov.uk/pubns/priced/gs38.pdf"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86664"/>
            <a:ext cx="8153400" cy="2514600"/>
          </a:xfrm>
        </p:spPr>
        <p:txBody>
          <a:bodyPr anchor="t"/>
          <a:lstStyle/>
          <a:p>
            <a:pPr eaLnBrk="1" hangingPunct="1"/>
            <a:r>
              <a:rPr lang="en-GB" dirty="0">
                <a:ea typeface="ＭＳ Ｐゴシック" pitchFamily="-105" charset="-128"/>
                <a:cs typeface="ＭＳ Ｐゴシック" pitchFamily="-105" charset="-128"/>
              </a:rPr>
              <a:t>PowerPoint 8: Safe isolation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198252"/>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 Health and safety in building services engineering</a:t>
            </a:r>
          </a:p>
          <a:p>
            <a:endParaRPr lang="en-GB" sz="2400" b="1" dirty="0"/>
          </a:p>
          <a:p>
            <a:r>
              <a:rPr lang="en-GB" sz="2400" b="1" dirty="0"/>
              <a:t>1.8 Safe isolation of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Safe isolation of electrical supplies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a:defRPr/>
            </a:pPr>
            <a:r>
              <a:rPr lang="en-US" dirty="0"/>
              <a:t>When isolating electrical supplies, it is important to follow this procedure to ensure there is no voltage in the supply:</a:t>
            </a: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Obtain permission to start work. In some environments a permit to work may be needed.</a:t>
            </a: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Identify and, if necessary, trace the circuit to be isolated. This is necessary because you cannot rely on circuit designation alone.</a:t>
            </a: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Test with an approved </a:t>
            </a:r>
            <a:r>
              <a:rPr lang="en-US" sz="1800" dirty="0"/>
              <a:t>voltage indicating device and proving unit</a:t>
            </a:r>
            <a:r>
              <a:rPr lang="en-GB" sz="1800" dirty="0">
                <a:solidFill>
                  <a:srgbClr val="000000"/>
                </a:solidFill>
                <a:ea typeface="ＭＳ Ｐゴシック" pitchFamily="-105" charset="-128"/>
              </a:rPr>
              <a:t>, or a known fixed supply such as the mains.</a:t>
            </a: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Use a voltage and continuity tester to verify equipment.</a:t>
            </a:r>
            <a:endParaRPr lang="en-US" sz="1800" dirty="0">
              <a:solidFill>
                <a:srgbClr val="000000"/>
              </a:solidFill>
              <a:ea typeface="ＭＳ Ｐゴシック" pitchFamily="-105" charset="-128"/>
            </a:endParaRP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Identify methods of isolation, including storage of any keys.</a:t>
            </a:r>
            <a:endParaRPr lang="en-US" sz="1800" dirty="0">
              <a:solidFill>
                <a:srgbClr val="000000"/>
              </a:solidFill>
              <a:ea typeface="ＭＳ Ｐゴシック" pitchFamily="-105" charset="-128"/>
            </a:endParaRPr>
          </a:p>
          <a:p>
            <a:pPr marL="324000" indent="-324000">
              <a:lnSpc>
                <a:spcPts val="2000"/>
              </a:lnSpc>
              <a:spcBef>
                <a:spcPts val="500"/>
              </a:spcBef>
              <a:spcAft>
                <a:spcPts val="500"/>
              </a:spcAft>
              <a:buFont typeface="+mj-lt"/>
              <a:buAutoNum type="arabicPeriod"/>
            </a:pPr>
            <a:r>
              <a:rPr lang="en-GB" sz="1800" dirty="0">
                <a:solidFill>
                  <a:srgbClr val="000000"/>
                </a:solidFill>
                <a:ea typeface="ＭＳ Ｐゴシック" pitchFamily="-105" charset="-128"/>
              </a:rPr>
              <a:t>It is recommended that you fit an appropriate lock-off device and locks in accordance with local requirements.</a:t>
            </a:r>
            <a:endParaRPr lang="en-US" sz="1800" dirty="0">
              <a:solidFill>
                <a:srgbClr val="000000"/>
              </a:solidFill>
              <a:ea typeface="ＭＳ Ｐゴシック" pitchFamily="-105" charset="-128"/>
            </a:endParaRPr>
          </a:p>
          <a:p>
            <a:pPr marL="0" lvl="3" indent="0">
              <a:buNone/>
              <a:defRPr/>
            </a:pP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Safe isolation of electrical supplies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342900" indent="-342900">
              <a:lnSpc>
                <a:spcPts val="2000"/>
              </a:lnSpc>
              <a:spcBef>
                <a:spcPts val="500"/>
              </a:spcBef>
              <a:spcAft>
                <a:spcPts val="500"/>
              </a:spcAft>
              <a:buFont typeface="+mj-lt"/>
              <a:buAutoNum type="arabicPeriod" startAt="7"/>
            </a:pPr>
            <a:r>
              <a:rPr lang="en-GB" sz="1800" dirty="0">
                <a:solidFill>
                  <a:srgbClr val="000000"/>
                </a:solidFill>
                <a:ea typeface="ＭＳ Ｐゴシック" pitchFamily="-105" charset="-128"/>
              </a:rPr>
              <a:t>Attach a warning label for isolation and identified work.</a:t>
            </a:r>
            <a:endParaRPr lang="en-US" sz="1800" dirty="0">
              <a:solidFill>
                <a:srgbClr val="000000"/>
              </a:solidFill>
              <a:ea typeface="ＭＳ Ｐゴシック" pitchFamily="-105" charset="-128"/>
            </a:endParaRPr>
          </a:p>
          <a:p>
            <a:pPr marL="342900" indent="-342900">
              <a:lnSpc>
                <a:spcPts val="2000"/>
              </a:lnSpc>
              <a:spcBef>
                <a:spcPts val="500"/>
              </a:spcBef>
              <a:spcAft>
                <a:spcPts val="500"/>
              </a:spcAft>
              <a:buFont typeface="+mj-lt"/>
              <a:buAutoNum type="arabicPeriod" startAt="7"/>
            </a:pPr>
            <a:r>
              <a:rPr lang="en-GB" sz="1800" dirty="0">
                <a:solidFill>
                  <a:srgbClr val="000000"/>
                </a:solidFill>
                <a:ea typeface="ＭＳ Ｐゴシック" pitchFamily="-105" charset="-128"/>
              </a:rPr>
              <a:t>Verify the equipment is isolated by using the approved voltage indicator to verify the circuit is dead (LN-LE-NE). In a 3-phase circuit, this would involve 10 checks in all.</a:t>
            </a:r>
          </a:p>
          <a:p>
            <a:pPr marL="324000" indent="-324000">
              <a:lnSpc>
                <a:spcPts val="2000"/>
              </a:lnSpc>
              <a:spcBef>
                <a:spcPts val="500"/>
              </a:spcBef>
              <a:spcAft>
                <a:spcPts val="500"/>
              </a:spcAft>
              <a:buFont typeface="+mj-lt"/>
              <a:buAutoNum type="arabicPeriod" startAt="7"/>
            </a:pPr>
            <a:r>
              <a:rPr lang="en-GB" sz="1800" dirty="0">
                <a:solidFill>
                  <a:srgbClr val="000000"/>
                </a:solidFill>
                <a:ea typeface="ＭＳ Ｐゴシック" pitchFamily="-105" charset="-128"/>
              </a:rPr>
              <a:t>Re-test with an approved </a:t>
            </a:r>
            <a:r>
              <a:rPr lang="en-US" sz="1800" dirty="0"/>
              <a:t>voltage indicating device and proving unit</a:t>
            </a:r>
            <a:r>
              <a:rPr lang="en-GB" sz="1800" dirty="0">
                <a:solidFill>
                  <a:srgbClr val="000000"/>
                </a:solidFill>
                <a:ea typeface="ＭＳ Ｐゴシック" pitchFamily="-105" charset="-128"/>
              </a:rPr>
              <a:t>, or a known fixed supply such as the mains.</a:t>
            </a:r>
            <a:endParaRPr lang="en-US" sz="1800" dirty="0">
              <a:solidFill>
                <a:srgbClr val="000000"/>
              </a:solidFill>
              <a:ea typeface="ＭＳ Ｐゴシック" pitchFamily="-105" charset="-128"/>
            </a:endParaRPr>
          </a:p>
          <a:p>
            <a:pPr marL="324000" indent="-324000">
              <a:lnSpc>
                <a:spcPts val="2000"/>
              </a:lnSpc>
              <a:spcBef>
                <a:spcPts val="500"/>
              </a:spcBef>
              <a:spcAft>
                <a:spcPts val="500"/>
              </a:spcAft>
              <a:buFont typeface="+mj-lt"/>
              <a:buAutoNum type="arabicPeriod" startAt="7"/>
            </a:pPr>
            <a:r>
              <a:rPr lang="en-GB" sz="1800" dirty="0">
                <a:solidFill>
                  <a:srgbClr val="000000"/>
                </a:solidFill>
                <a:ea typeface="ＭＳ Ｐゴシック" pitchFamily="-105" charset="-128"/>
              </a:rPr>
              <a:t> It should now be safe to carry out circuit work, but always check and recheck to verify this.</a:t>
            </a:r>
            <a:endParaRPr lang="en-US" sz="1800" dirty="0">
              <a:solidFill>
                <a:srgbClr val="000000"/>
              </a:solidFill>
              <a:ea typeface="ＭＳ Ｐゴシック" pitchFamily="-105" charset="-128"/>
            </a:endParaRPr>
          </a:p>
          <a:p>
            <a:pPr>
              <a:lnSpc>
                <a:spcPts val="2000"/>
              </a:lnSpc>
              <a:spcBef>
                <a:spcPts val="500"/>
              </a:spcBef>
              <a:spcAft>
                <a:spcPts val="500"/>
              </a:spcAft>
            </a:pPr>
            <a:r>
              <a:rPr lang="en-GB" sz="1800" dirty="0">
                <a:solidFill>
                  <a:srgbClr val="000000"/>
                </a:solidFill>
                <a:ea typeface="ＭＳ Ｐゴシック" pitchFamily="-105" charset="-128"/>
              </a:rPr>
              <a:t>Remember, </a:t>
            </a:r>
            <a:r>
              <a:rPr lang="en-GB" sz="1800" b="1" dirty="0">
                <a:solidFill>
                  <a:srgbClr val="000000"/>
                </a:solidFill>
                <a:ea typeface="ＭＳ Ｐゴシック" pitchFamily="-105" charset="-128"/>
              </a:rPr>
              <a:t>it should never be assumed that equipment is dead just because a particular isolation device has been switched to ‘off’</a:t>
            </a:r>
            <a:r>
              <a:rPr lang="en-GB" sz="1800" dirty="0">
                <a:solidFill>
                  <a:srgbClr val="000000"/>
                </a:solidFill>
                <a:ea typeface="ＭＳ Ｐゴシック" pitchFamily="-105" charset="-128"/>
              </a:rPr>
              <a:t>. For more detail, visit:</a:t>
            </a:r>
          </a:p>
          <a:p>
            <a:pPr>
              <a:lnSpc>
                <a:spcPts val="2000"/>
              </a:lnSpc>
              <a:spcBef>
                <a:spcPts val="500"/>
              </a:spcBef>
              <a:spcAft>
                <a:spcPts val="500"/>
              </a:spcAft>
            </a:pPr>
            <a:r>
              <a:rPr lang="en-GB" sz="1600" dirty="0">
                <a:effectLst/>
                <a:hlinkClick r:id="rId2"/>
              </a:rPr>
              <a:t>https://www.hse.gov.uk/pubns/priced/gs38.pdf</a:t>
            </a:r>
            <a:endParaRPr lang="en-GB" sz="1600" dirty="0">
              <a:effectLst/>
            </a:endParaRPr>
          </a:p>
          <a:p>
            <a:pPr>
              <a:lnSpc>
                <a:spcPts val="2000"/>
              </a:lnSpc>
              <a:spcBef>
                <a:spcPts val="500"/>
              </a:spcBef>
              <a:spcAft>
                <a:spcPts val="500"/>
              </a:spcAft>
            </a:pPr>
            <a:r>
              <a:rPr lang="en-GB" sz="1600" dirty="0">
                <a:effectLst/>
                <a:hlinkClick r:id="rId3"/>
              </a:rPr>
              <a:t>https://www.electricalsafetyfirst.org.uk/media/1201/best-practice-guide-2-issue-3.pdf</a:t>
            </a:r>
            <a:endParaRPr lang="en-GB" sz="1600" dirty="0">
              <a:effectLst/>
            </a:endParaRPr>
          </a:p>
          <a:p>
            <a:pPr>
              <a:lnSpc>
                <a:spcPts val="2000"/>
              </a:lnSpc>
              <a:spcBef>
                <a:spcPts val="500"/>
              </a:spcBef>
              <a:spcAft>
                <a:spcPts val="500"/>
              </a:spcAft>
            </a:pPr>
            <a:endParaRPr lang="en-GB" sz="1800" dirty="0">
              <a:effectLst/>
              <a:latin typeface="Arial" panose="020B0604020202020204" pitchFamily="34" charset="0"/>
            </a:endParaRPr>
          </a:p>
          <a:p>
            <a:pPr>
              <a:lnSpc>
                <a:spcPts val="2000"/>
              </a:lnSpc>
              <a:spcBef>
                <a:spcPts val="500"/>
              </a:spcBef>
              <a:spcAft>
                <a:spcPts val="500"/>
              </a:spcAft>
            </a:pPr>
            <a:endParaRPr lang="en-US" sz="1600" dirty="0">
              <a:solidFill>
                <a:srgbClr val="000000"/>
              </a:solidFill>
              <a:ea typeface="ＭＳ Ｐゴシック" pitchFamily="-105" charset="-128"/>
            </a:endParaRPr>
          </a:p>
          <a:p>
            <a:pPr marL="0" lvl="3" indent="0">
              <a:buNone/>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286401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652C41-6017-4BA7-9674-AEF052ECC1D2}"/>
              </a:ext>
            </a:extLst>
          </p:cNvPr>
          <p:cNvSpPr txBox="1"/>
          <p:nvPr/>
        </p:nvSpPr>
        <p:spPr>
          <a:xfrm>
            <a:off x="253345" y="4657100"/>
            <a:ext cx="3816424" cy="1015663"/>
          </a:xfrm>
          <a:prstGeom prst="rect">
            <a:avLst/>
          </a:prstGeom>
          <a:noFill/>
        </p:spPr>
        <p:txBody>
          <a:bodyPr wrap="square" rtlCol="0">
            <a:spAutoFit/>
          </a:bodyPr>
          <a:lstStyle/>
          <a:p>
            <a:r>
              <a:rPr lang="en-US" dirty="0"/>
              <a:t>Approved voltage indicating device and proving unit</a:t>
            </a:r>
          </a:p>
          <a:p>
            <a:endParaRPr lang="en-US" sz="1000" dirty="0"/>
          </a:p>
          <a:p>
            <a:endParaRPr lang="en-US" sz="1000" dirty="0"/>
          </a:p>
        </p:txBody>
      </p:sp>
      <p:sp>
        <p:nvSpPr>
          <p:cNvPr id="7" name="TextBox 6">
            <a:extLst>
              <a:ext uri="{FF2B5EF4-FFF2-40B4-BE49-F238E27FC236}">
                <a16:creationId xmlns:a16="http://schemas.microsoft.com/office/drawing/2014/main" id="{4919CEE6-F160-47B7-86D4-DD0AD5F51974}"/>
              </a:ext>
            </a:extLst>
          </p:cNvPr>
          <p:cNvSpPr txBox="1"/>
          <p:nvPr/>
        </p:nvSpPr>
        <p:spPr>
          <a:xfrm>
            <a:off x="5065914" y="4509120"/>
            <a:ext cx="3816424" cy="1015663"/>
          </a:xfrm>
          <a:prstGeom prst="rect">
            <a:avLst/>
          </a:prstGeom>
          <a:noFill/>
        </p:spPr>
        <p:txBody>
          <a:bodyPr wrap="square" rtlCol="0">
            <a:spAutoFit/>
          </a:bodyPr>
          <a:lstStyle/>
          <a:p>
            <a:r>
              <a:rPr lang="en-US" dirty="0"/>
              <a:t>Electrical circuit isolated using an MCB lock-off kit </a:t>
            </a:r>
          </a:p>
          <a:p>
            <a:endParaRPr lang="en-US" sz="1000" dirty="0"/>
          </a:p>
          <a:p>
            <a:endParaRPr lang="en-US" sz="1000" dirty="0"/>
          </a:p>
        </p:txBody>
      </p:sp>
      <p:sp>
        <p:nvSpPr>
          <p:cNvPr id="8" name="Title 1">
            <a:extLst>
              <a:ext uri="{FF2B5EF4-FFF2-40B4-BE49-F238E27FC236}">
                <a16:creationId xmlns:a16="http://schemas.microsoft.com/office/drawing/2014/main" id="{EF45F573-5DEC-471C-863B-EA962B7F7F24}"/>
              </a:ext>
            </a:extLst>
          </p:cNvPr>
          <p:cNvSpPr>
            <a:spLocks noGrp="1"/>
          </p:cNvSpPr>
          <p:nvPr>
            <p:ph type="title"/>
          </p:nvPr>
        </p:nvSpPr>
        <p:spPr/>
        <p:txBody>
          <a:bodyPr/>
          <a:lstStyle/>
          <a:p>
            <a:r>
              <a:rPr lang="en-US" dirty="0"/>
              <a:t>Safe isolation of electrical supplies </a:t>
            </a:r>
            <a:endParaRPr lang="en-US" dirty="0">
              <a:ea typeface="ＭＳ Ｐゴシック" pitchFamily="-105" charset="-128"/>
              <a:cs typeface="ＭＳ Ｐゴシック" pitchFamily="-105" charset="-128"/>
            </a:endParaRPr>
          </a:p>
        </p:txBody>
      </p:sp>
      <p:pic>
        <p:nvPicPr>
          <p:cNvPr id="10" name="Content Placeholder 9" descr="A picture containing text, person&#10;&#10;Description automatically generated">
            <a:extLst>
              <a:ext uri="{FF2B5EF4-FFF2-40B4-BE49-F238E27FC236}">
                <a16:creationId xmlns:a16="http://schemas.microsoft.com/office/drawing/2014/main" id="{C63FD2E1-5659-464D-BDD8-2241CF575CE7}"/>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57200" y="1968536"/>
            <a:ext cx="3416952" cy="2277740"/>
          </a:xfrm>
        </p:spPr>
      </p:pic>
      <p:pic>
        <p:nvPicPr>
          <p:cNvPr id="12" name="Picture 11" descr="A picture containing toy, plastic&#10;&#10;Description automatically generated">
            <a:extLst>
              <a:ext uri="{FF2B5EF4-FFF2-40B4-BE49-F238E27FC236}">
                <a16:creationId xmlns:a16="http://schemas.microsoft.com/office/drawing/2014/main" id="{5F3610F6-400C-4125-9213-455DF9B981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9564" y="1968536"/>
            <a:ext cx="3416952" cy="2277740"/>
          </a:xfrm>
          <a:prstGeom prst="rect">
            <a:avLst/>
          </a:prstGeom>
        </p:spPr>
      </p:pic>
    </p:spTree>
    <p:extLst>
      <p:ext uri="{BB962C8B-B14F-4D97-AF65-F5344CB8AC3E}">
        <p14:creationId xmlns:p14="http://schemas.microsoft.com/office/powerpoint/2010/main" val="2149125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electrical supplies</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At the point of isolation a notice should be displayed informing people that an engineer is working on the electrical system so that it is not inadvertently turned on while it is being worked on.</a:t>
            </a:r>
          </a:p>
          <a:p>
            <a:r>
              <a:rPr lang="en-GB" dirty="0">
                <a:ea typeface="ＭＳ Ｐゴシック" pitchFamily="-105" charset="-128"/>
              </a:rPr>
              <a:t>In some instances the erection of a barrier provides further protection against inadvertent reactivation of the supply.</a:t>
            </a:r>
          </a:p>
          <a:p>
            <a:endParaRPr lang="en-US" dirty="0">
              <a:ea typeface="ＭＳ Ｐゴシック" pitchFamily="-105" charset="-128"/>
              <a:cs typeface="ＭＳ Ｐゴシック" pitchFamily="-105" charset="-128"/>
            </a:endParaRPr>
          </a:p>
          <a:p>
            <a:endParaRPr lang="en-US" sz="800" dirty="0"/>
          </a:p>
          <a:p>
            <a:endParaRPr lang="en-US" sz="800" dirty="0"/>
          </a:p>
          <a:p>
            <a:endParaRPr lang="en-US" sz="800" dirty="0"/>
          </a:p>
          <a:p>
            <a:endParaRPr lang="en-US" dirty="0"/>
          </a:p>
        </p:txBody>
      </p:sp>
      <p:sp>
        <p:nvSpPr>
          <p:cNvPr id="6" name="TextBox 5">
            <a:extLst>
              <a:ext uri="{FF2B5EF4-FFF2-40B4-BE49-F238E27FC236}">
                <a16:creationId xmlns:a16="http://schemas.microsoft.com/office/drawing/2014/main" id="{FC07318C-B97C-4AE7-906F-0CB8854A66B6}"/>
              </a:ext>
            </a:extLst>
          </p:cNvPr>
          <p:cNvSpPr txBox="1"/>
          <p:nvPr/>
        </p:nvSpPr>
        <p:spPr>
          <a:xfrm>
            <a:off x="1259632" y="3636000"/>
            <a:ext cx="6624736" cy="1631216"/>
          </a:xfrm>
          <a:prstGeom prst="rect">
            <a:avLst/>
          </a:prstGeom>
          <a:solidFill>
            <a:srgbClr val="E30613"/>
          </a:solidFill>
          <a:ln w="50800">
            <a:solidFill>
              <a:schemeClr val="tx1"/>
            </a:solidFill>
          </a:ln>
        </p:spPr>
        <p:txBody>
          <a:bodyPr wrap="square" rtlCol="0">
            <a:spAutoFit/>
          </a:bodyPr>
          <a:lstStyle/>
          <a:p>
            <a:pPr algn="ctr"/>
            <a:r>
              <a:rPr lang="en-GB" sz="3600" b="1" u="sng" dirty="0">
                <a:solidFill>
                  <a:srgbClr val="FFFF00"/>
                </a:solidFill>
              </a:rPr>
              <a:t>Warning</a:t>
            </a:r>
          </a:p>
          <a:p>
            <a:pPr algn="ctr"/>
            <a:r>
              <a:rPr lang="en-GB" sz="3200" dirty="0"/>
              <a:t>Engineer working on the system  – do not turn electricity on!</a:t>
            </a:r>
          </a:p>
        </p:txBody>
      </p:sp>
    </p:spTree>
    <p:extLst>
      <p:ext uri="{BB962C8B-B14F-4D97-AF65-F5344CB8AC3E}">
        <p14:creationId xmlns:p14="http://schemas.microsoft.com/office/powerpoint/2010/main" val="166365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endParaRPr dirty="0">
              <a:ea typeface="ＭＳ Ｐゴシック" pitchFamily="-105" charset="-128"/>
              <a:cs typeface="ＭＳ Ｐゴシック" pitchFamily="-105" charset="-128"/>
            </a:endParaRPr>
          </a:p>
          <a:p>
            <a:pPr lvl="1"/>
            <a:r>
              <a:rPr lang="en-US" dirty="0"/>
              <a:t>understand types of system in the BSE sector</a:t>
            </a:r>
          </a:p>
          <a:p>
            <a:pPr lvl="1"/>
            <a:r>
              <a:rPr lang="en-US" dirty="0"/>
              <a:t>demonstrate how to safely isolate different systems</a:t>
            </a:r>
          </a:p>
          <a:p>
            <a:pPr lvl="1"/>
            <a:r>
              <a:rPr lang="en-US" dirty="0"/>
              <a:t>complete all required documentation when safely isolating systems.</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system</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working in the BSE sector there are many types of system that you may have to work on, and it is of the utmost importance that you are aware of the main isolation techniques for these.</a:t>
            </a:r>
          </a:p>
          <a:p>
            <a:r>
              <a:rPr lang="en-US" dirty="0">
                <a:ea typeface="ＭＳ Ｐゴシック" pitchFamily="-105" charset="-128"/>
                <a:cs typeface="ＭＳ Ｐゴシック" pitchFamily="-105" charset="-128"/>
              </a:rPr>
              <a:t>However, it is of equal importance that the isolation procedure is completed safely and as set out in the various guidance documents.</a:t>
            </a:r>
          </a:p>
          <a:p>
            <a:r>
              <a:rPr lang="en-US" dirty="0">
                <a:ea typeface="ＭＳ Ｐゴシック" pitchFamily="-105" charset="-128"/>
                <a:cs typeface="ＭＳ Ｐゴシック" pitchFamily="-105" charset="-128"/>
              </a:rPr>
              <a:t>The three main types of system that you will need to isolate are:</a:t>
            </a:r>
          </a:p>
          <a:p>
            <a:pPr lvl="1"/>
            <a:r>
              <a:rPr lang="en-US" dirty="0"/>
              <a:t>water supplies (hot and cold)</a:t>
            </a:r>
          </a:p>
          <a:p>
            <a:pPr lvl="1"/>
            <a:r>
              <a:rPr lang="en-US" dirty="0"/>
              <a:t>gas supplies</a:t>
            </a:r>
          </a:p>
          <a:p>
            <a:pPr lvl="1"/>
            <a:r>
              <a:rPr lang="en-US" dirty="0"/>
              <a:t>electrical supplies.</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water supplies</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working on a cold or hot water supply, it is important to know how to safely isolate the system. Remember that if the incoming cold main is isolated at the stop valve, both hot and cold water supplies should be isolated.</a:t>
            </a:r>
          </a:p>
          <a:p>
            <a:r>
              <a:rPr lang="en-US" dirty="0">
                <a:ea typeface="ＭＳ Ｐゴシック" pitchFamily="-105" charset="-128"/>
                <a:cs typeface="ＭＳ Ｐゴシック" pitchFamily="-105" charset="-128"/>
              </a:rPr>
              <a:t>The Water Supply (Water Fittings) Regulations 1999 state that there should be an isolation valve at the inlet of all hot and cold terminal fittings to aid localised isolation of the water supply and minimise wastage of water.</a:t>
            </a:r>
          </a:p>
          <a:p>
            <a:endParaRPr lang="en-US" sz="800" dirty="0"/>
          </a:p>
        </p:txBody>
      </p:sp>
      <p:pic>
        <p:nvPicPr>
          <p:cNvPr id="6" name="Picture 5" descr="A picture containing tool&#10;&#10;Description automatically generated">
            <a:extLst>
              <a:ext uri="{FF2B5EF4-FFF2-40B4-BE49-F238E27FC236}">
                <a16:creationId xmlns:a16="http://schemas.microsoft.com/office/drawing/2014/main" id="{D7FFC70A-95B2-4336-AD6A-DF36AB096B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3934515"/>
            <a:ext cx="3059832" cy="1992779"/>
          </a:xfrm>
          <a:prstGeom prst="rect">
            <a:avLst/>
          </a:prstGeom>
        </p:spPr>
      </p:pic>
    </p:spTree>
    <p:extLst>
      <p:ext uri="{BB962C8B-B14F-4D97-AF65-F5344CB8AC3E}">
        <p14:creationId xmlns:p14="http://schemas.microsoft.com/office/powerpoint/2010/main" val="1986845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water supplies</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At the point of isolation a notice should be displayed informing people that a plumber is working on the system so that it is not inadvertently turned on while it is being worked on.</a:t>
            </a:r>
          </a:p>
          <a:p>
            <a:endParaRPr lang="en-US" sz="800" dirty="0"/>
          </a:p>
          <a:p>
            <a:endParaRPr lang="en-US" sz="800" dirty="0"/>
          </a:p>
          <a:p>
            <a:endParaRPr lang="en-US" sz="800" dirty="0"/>
          </a:p>
          <a:p>
            <a:endParaRPr lang="en-US" dirty="0"/>
          </a:p>
        </p:txBody>
      </p:sp>
      <p:sp>
        <p:nvSpPr>
          <p:cNvPr id="6" name="TextBox 5">
            <a:extLst>
              <a:ext uri="{FF2B5EF4-FFF2-40B4-BE49-F238E27FC236}">
                <a16:creationId xmlns:a16="http://schemas.microsoft.com/office/drawing/2014/main" id="{FC07318C-B97C-4AE7-906F-0CB8854A66B6}"/>
              </a:ext>
            </a:extLst>
          </p:cNvPr>
          <p:cNvSpPr txBox="1"/>
          <p:nvPr/>
        </p:nvSpPr>
        <p:spPr>
          <a:xfrm>
            <a:off x="1187624" y="3068960"/>
            <a:ext cx="6624736" cy="1631216"/>
          </a:xfrm>
          <a:prstGeom prst="rect">
            <a:avLst/>
          </a:prstGeom>
          <a:solidFill>
            <a:srgbClr val="0077E3"/>
          </a:solidFill>
          <a:ln w="50800">
            <a:solidFill>
              <a:schemeClr val="tx1"/>
            </a:solidFill>
          </a:ln>
        </p:spPr>
        <p:txBody>
          <a:bodyPr wrap="square" rtlCol="0">
            <a:spAutoFit/>
          </a:bodyPr>
          <a:lstStyle/>
          <a:p>
            <a:pPr algn="ctr"/>
            <a:r>
              <a:rPr lang="en-GB" sz="3600" b="1" u="sng" dirty="0">
                <a:solidFill>
                  <a:srgbClr val="FF0000"/>
                </a:solidFill>
              </a:rPr>
              <a:t>Warning</a:t>
            </a:r>
          </a:p>
          <a:p>
            <a:pPr algn="ctr"/>
            <a:r>
              <a:rPr lang="en-GB" sz="3200" dirty="0"/>
              <a:t>Plumber working on the system – do not turn water on!</a:t>
            </a:r>
          </a:p>
        </p:txBody>
      </p:sp>
    </p:spTree>
    <p:extLst>
      <p:ext uri="{BB962C8B-B14F-4D97-AF65-F5344CB8AC3E}">
        <p14:creationId xmlns:p14="http://schemas.microsoft.com/office/powerpoint/2010/main" val="2402377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gas supplies</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working on a gas supply, it is important to know how to safely isolate the system.</a:t>
            </a:r>
            <a:r>
              <a:rPr lang="en-US" b="1" dirty="0">
                <a:ea typeface="ＭＳ Ｐゴシック" pitchFamily="-105" charset="-128"/>
                <a:cs typeface="ＭＳ Ｐゴシック" pitchFamily="-105" charset="-128"/>
              </a:rPr>
              <a:t> Only a Gas Safe registered engineer can work on gas systems and appliances</a:t>
            </a:r>
            <a:r>
              <a:rPr lang="en-US" dirty="0">
                <a:ea typeface="ＭＳ Ｐゴシック" pitchFamily="-105" charset="-128"/>
                <a:cs typeface="ＭＳ Ｐゴシック" pitchFamily="-105" charset="-128"/>
              </a:rPr>
              <a:t>. It is however important for us to know how to safely isolate a gas supply in the event of an emergency.</a:t>
            </a:r>
          </a:p>
          <a:p>
            <a:r>
              <a:rPr lang="en-US" dirty="0">
                <a:ea typeface="ＭＳ Ｐゴシック" pitchFamily="-105" charset="-128"/>
                <a:cs typeface="ＭＳ Ｐゴシック" pitchFamily="-105" charset="-128"/>
              </a:rPr>
              <a:t>As stated in the Gas Safety (Installation and Use) Regulations 1998, there should be an isolation valve at the inlet of all gas appliances to aid localised isolation of the supply.</a:t>
            </a:r>
          </a:p>
          <a:p>
            <a:endParaRPr lang="en-US" sz="800" dirty="0"/>
          </a:p>
          <a:p>
            <a:endParaRPr lang="en-US" sz="800" dirty="0"/>
          </a:p>
          <a:p>
            <a:endParaRPr lang="en-US" dirty="0"/>
          </a:p>
        </p:txBody>
      </p:sp>
    </p:spTree>
    <p:extLst>
      <p:ext uri="{BB962C8B-B14F-4D97-AF65-F5344CB8AC3E}">
        <p14:creationId xmlns:p14="http://schemas.microsoft.com/office/powerpoint/2010/main" val="2727889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gas supplies</a:t>
            </a:r>
            <a:endParaRPr lang="en-US" b="0" dirty="0"/>
          </a:p>
        </p:txBody>
      </p:sp>
      <p:sp>
        <p:nvSpPr>
          <p:cNvPr id="3" name="Content Placeholder 2"/>
          <p:cNvSpPr>
            <a:spLocks noGrp="1"/>
          </p:cNvSpPr>
          <p:nvPr>
            <p:ph sz="quarter" idx="10"/>
          </p:nvPr>
        </p:nvSpPr>
        <p:spPr>
          <a:xfrm>
            <a:off x="457200" y="1512000"/>
            <a:ext cx="4581305" cy="4248000"/>
          </a:xfrm>
        </p:spPr>
        <p:txBody>
          <a:bodyPr/>
          <a:lstStyle/>
          <a:p>
            <a:r>
              <a:rPr lang="en-US" dirty="0">
                <a:ea typeface="ＭＳ Ｐゴシック" pitchFamily="-105" charset="-128"/>
                <a:cs typeface="ＭＳ Ｐゴシック" pitchFamily="-105" charset="-128"/>
              </a:rPr>
              <a:t>In the event of an emergency the consumer can isolate a gas supply using the emergency control valve (ECV) next to the gas meter. The ECV should:</a:t>
            </a:r>
          </a:p>
          <a:p>
            <a:pPr lvl="3">
              <a:defRPr/>
            </a:pPr>
            <a:r>
              <a:rPr lang="en-US" sz="2000" dirty="0"/>
              <a:t>fall to the ‘off’ position</a:t>
            </a:r>
          </a:p>
          <a:p>
            <a:pPr lvl="3">
              <a:defRPr/>
            </a:pPr>
            <a:r>
              <a:rPr lang="en-US" sz="2000" dirty="0"/>
              <a:t>have on/off tape indicating the </a:t>
            </a:r>
            <a:br>
              <a:rPr lang="en-US" sz="2000" dirty="0"/>
            </a:br>
            <a:r>
              <a:rPr lang="en-US" sz="2000" dirty="0"/>
              <a:t>direction to close the valve</a:t>
            </a:r>
          </a:p>
          <a:p>
            <a:pPr lvl="3">
              <a:defRPr/>
            </a:pPr>
            <a:r>
              <a:rPr lang="en-US" sz="2000" dirty="0"/>
              <a:t>move freely.</a:t>
            </a:r>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pic>
        <p:nvPicPr>
          <p:cNvPr id="7" name="Picture 6" descr="Diagram&#10;&#10;Description automatically generated">
            <a:extLst>
              <a:ext uri="{FF2B5EF4-FFF2-40B4-BE49-F238E27FC236}">
                <a16:creationId xmlns:a16="http://schemas.microsoft.com/office/drawing/2014/main" id="{85358552-E359-46A4-A8B8-04819944D2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8988" y="1772816"/>
            <a:ext cx="4119151" cy="302433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a:t>
            </a:r>
            <a:r>
              <a:rPr lang="en-US"/>
              <a:t>of gas </a:t>
            </a:r>
            <a:r>
              <a:rPr lang="en-US" dirty="0"/>
              <a:t>supplies</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At the point of isolation a notice should be displayed informing people that a gas engineer is working on the system so that it is not inadvertently turned on while it is being worked on.</a:t>
            </a:r>
          </a:p>
          <a:p>
            <a:endParaRPr lang="en-US" sz="800" dirty="0"/>
          </a:p>
          <a:p>
            <a:endParaRPr lang="en-US" sz="800" dirty="0"/>
          </a:p>
          <a:p>
            <a:endParaRPr lang="en-US" sz="800" dirty="0"/>
          </a:p>
          <a:p>
            <a:endParaRPr lang="en-US" dirty="0"/>
          </a:p>
        </p:txBody>
      </p:sp>
      <p:sp>
        <p:nvSpPr>
          <p:cNvPr id="6" name="TextBox 5">
            <a:extLst>
              <a:ext uri="{FF2B5EF4-FFF2-40B4-BE49-F238E27FC236}">
                <a16:creationId xmlns:a16="http://schemas.microsoft.com/office/drawing/2014/main" id="{FC07318C-B97C-4AE7-906F-0CB8854A66B6}"/>
              </a:ext>
            </a:extLst>
          </p:cNvPr>
          <p:cNvSpPr txBox="1"/>
          <p:nvPr/>
        </p:nvSpPr>
        <p:spPr>
          <a:xfrm>
            <a:off x="1187624" y="3068960"/>
            <a:ext cx="6624736" cy="2123658"/>
          </a:xfrm>
          <a:prstGeom prst="rect">
            <a:avLst/>
          </a:prstGeom>
          <a:solidFill>
            <a:srgbClr val="FFFF00"/>
          </a:solidFill>
          <a:ln w="50800">
            <a:solidFill>
              <a:schemeClr val="tx1"/>
            </a:solidFill>
          </a:ln>
        </p:spPr>
        <p:txBody>
          <a:bodyPr wrap="square" rtlCol="0">
            <a:spAutoFit/>
          </a:bodyPr>
          <a:lstStyle/>
          <a:p>
            <a:pPr algn="ctr"/>
            <a:r>
              <a:rPr lang="en-GB" sz="3600" b="1" u="sng" dirty="0">
                <a:solidFill>
                  <a:srgbClr val="FF0000"/>
                </a:solidFill>
              </a:rPr>
              <a:t>Warning</a:t>
            </a:r>
          </a:p>
          <a:p>
            <a:pPr algn="ctr"/>
            <a:r>
              <a:rPr lang="en-GB" sz="3200" dirty="0"/>
              <a:t>Gas engineer working on the system – do not turn </a:t>
            </a:r>
          </a:p>
          <a:p>
            <a:pPr algn="ctr"/>
            <a:r>
              <a:rPr lang="en-GB" sz="3200" dirty="0"/>
              <a:t>gas on!</a:t>
            </a:r>
          </a:p>
        </p:txBody>
      </p:sp>
    </p:spTree>
    <p:extLst>
      <p:ext uri="{BB962C8B-B14F-4D97-AF65-F5344CB8AC3E}">
        <p14:creationId xmlns:p14="http://schemas.microsoft.com/office/powerpoint/2010/main" val="399409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isolation of electrical supplies</a:t>
            </a:r>
            <a:br>
              <a:rPr lang="en-US" dirty="0"/>
            </a:br>
            <a:endParaRPr lang="en-US" dirty="0"/>
          </a:p>
        </p:txBody>
      </p:sp>
      <p:sp>
        <p:nvSpPr>
          <p:cNvPr id="3" name="Content Placeholder 2"/>
          <p:cNvSpPr>
            <a:spLocks noGrp="1"/>
          </p:cNvSpPr>
          <p:nvPr>
            <p:ph sz="quarter" idx="10"/>
          </p:nvPr>
        </p:nvSpPr>
        <p:spPr>
          <a:xfrm>
            <a:off x="457200" y="1512000"/>
            <a:ext cx="8229600" cy="2637080"/>
          </a:xfrm>
        </p:spPr>
        <p:txBody>
          <a:bodyPr/>
          <a:lstStyle/>
          <a:p>
            <a:r>
              <a:rPr lang="en-US" dirty="0">
                <a:ea typeface="ＭＳ Ｐゴシック" pitchFamily="-105" charset="-128"/>
                <a:cs typeface="ＭＳ Ｐゴシック" pitchFamily="-105" charset="-128"/>
              </a:rPr>
              <a:t>For electrical supplies is important to remember that if the main incoming electrical supply is isolated at the mains consumer unit (MCU), then the electrical supply to the entire system will be isolated.</a:t>
            </a:r>
          </a:p>
          <a:p>
            <a:pPr>
              <a:spcBef>
                <a:spcPts val="0"/>
              </a:spcBef>
              <a:spcAft>
                <a:spcPts val="0"/>
              </a:spcAft>
            </a:pPr>
            <a:r>
              <a:rPr lang="en-US" dirty="0">
                <a:ea typeface="ＭＳ Ｐゴシック" pitchFamily="-105" charset="-128"/>
              </a:rPr>
              <a:t>However, each individual circuit will have</a:t>
            </a:r>
          </a:p>
          <a:p>
            <a:pPr>
              <a:spcBef>
                <a:spcPts val="0"/>
              </a:spcBef>
              <a:spcAft>
                <a:spcPts val="0"/>
              </a:spcAft>
            </a:pPr>
            <a:r>
              <a:rPr lang="en-US" dirty="0">
                <a:ea typeface="ＭＳ Ｐゴシック" pitchFamily="-105" charset="-128"/>
              </a:rPr>
              <a:t>its own miniature circuit breaker (MCB),</a:t>
            </a:r>
          </a:p>
          <a:p>
            <a:pPr>
              <a:spcBef>
                <a:spcPts val="0"/>
              </a:spcBef>
              <a:spcAft>
                <a:spcPts val="0"/>
              </a:spcAft>
            </a:pPr>
            <a:r>
              <a:rPr lang="en-US" dirty="0">
                <a:ea typeface="ＭＳ Ｐゴシック" pitchFamily="-105" charset="-128"/>
              </a:rPr>
              <a:t>allowing isolation of individual circuits.</a:t>
            </a:r>
          </a:p>
          <a:p>
            <a:pPr>
              <a:spcBef>
                <a:spcPts val="0"/>
              </a:spcBef>
              <a:spcAft>
                <a:spcPts val="0"/>
              </a:spcAft>
            </a:pPr>
            <a:r>
              <a:rPr lang="en-US" dirty="0">
                <a:ea typeface="ＭＳ Ｐゴシック" pitchFamily="-105" charset="-128"/>
              </a:rPr>
              <a:t>Isolation must be </a:t>
            </a:r>
            <a:r>
              <a:rPr lang="en-US" b="1" dirty="0">
                <a:ea typeface="ＭＳ Ｐゴシック" pitchFamily="-105" charset="-128"/>
              </a:rPr>
              <a:t>proved</a:t>
            </a:r>
            <a:r>
              <a:rPr lang="en-US" dirty="0">
                <a:ea typeface="ＭＳ Ｐゴシック" pitchFamily="-105" charset="-128"/>
              </a:rPr>
              <a:t> using the</a:t>
            </a:r>
          </a:p>
          <a:p>
            <a:pPr>
              <a:spcBef>
                <a:spcPts val="0"/>
              </a:spcBef>
              <a:spcAft>
                <a:spcPts val="0"/>
              </a:spcAft>
            </a:pPr>
            <a:r>
              <a:rPr lang="en-US" dirty="0">
                <a:ea typeface="ＭＳ Ｐゴシック" pitchFamily="-105" charset="-128"/>
              </a:rPr>
              <a:t>safe isolation procedure described next. </a:t>
            </a:r>
          </a:p>
          <a:p>
            <a:pPr>
              <a:spcBef>
                <a:spcPts val="0"/>
              </a:spcBef>
              <a:spcAft>
                <a:spcPts val="0"/>
              </a:spcAft>
            </a:pPr>
            <a:endParaRPr lang="en-US" dirty="0">
              <a:ea typeface="ＭＳ Ｐゴシック" pitchFamily="-105" charset="-128"/>
            </a:endParaRPr>
          </a:p>
          <a:p>
            <a:pPr>
              <a:spcBef>
                <a:spcPts val="0"/>
              </a:spcBef>
              <a:spcAft>
                <a:spcPts val="0"/>
              </a:spcAft>
            </a:pPr>
            <a:endParaRPr lang="en-US" dirty="0">
              <a:ea typeface="ＭＳ Ｐゴシック" pitchFamily="-105" charset="-128"/>
            </a:endParaRPr>
          </a:p>
        </p:txBody>
      </p:sp>
      <p:pic>
        <p:nvPicPr>
          <p:cNvPr id="6" name="Picture 5" descr="A picture containing text, appliance, kitchen appliance&#10;&#10;Description automatically generated">
            <a:extLst>
              <a:ext uri="{FF2B5EF4-FFF2-40B4-BE49-F238E27FC236}">
                <a16:creationId xmlns:a16="http://schemas.microsoft.com/office/drawing/2014/main" id="{4B073A14-58C2-46AA-9CE3-6A4BD2F151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58798" y="2852936"/>
            <a:ext cx="3428002" cy="2285106"/>
          </a:xfrm>
          <a:prstGeom prst="rect">
            <a:avLst/>
          </a:prstGeom>
        </p:spPr>
      </p:pic>
    </p:spTree>
    <p:extLst>
      <p:ext uri="{BB962C8B-B14F-4D97-AF65-F5344CB8AC3E}">
        <p14:creationId xmlns:p14="http://schemas.microsoft.com/office/powerpoint/2010/main" val="17059417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E6D76B1-58AC-4F0E-B750-622523DDA45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6507793-AA2F-4398-8A44-63780E70E931}">
  <ds:schemaRefs>
    <ds:schemaRef ds:uri="http://schemas.microsoft.com/sharepoint/v3/contenttype/forms"/>
  </ds:schemaRefs>
</ds:datastoreItem>
</file>

<file path=customXml/itemProps3.xml><?xml version="1.0" encoding="utf-8"?>
<ds:datastoreItem xmlns:ds="http://schemas.openxmlformats.org/officeDocument/2006/customXml" ds:itemID="{2B5AB4AD-3A0C-4D27-A4F6-A877C6042E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3741</TotalTime>
  <Words>963</Words>
  <Application>Microsoft Office PowerPoint</Application>
  <PresentationFormat>On-screen Show (4:3)</PresentationFormat>
  <Paragraphs>86</Paragraphs>
  <Slides>14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1_Default Design</vt:lpstr>
      <vt:lpstr>PowerPoint 8: Safe isolation</vt:lpstr>
      <vt:lpstr>Objectives</vt:lpstr>
      <vt:lpstr>Types of system</vt:lpstr>
      <vt:lpstr>Safe isolation of water supplies </vt:lpstr>
      <vt:lpstr>Safe isolation of water supplies </vt:lpstr>
      <vt:lpstr>Safe isolation of gas supplies </vt:lpstr>
      <vt:lpstr>Safe isolation of gas supplies</vt:lpstr>
      <vt:lpstr>Safe isolation of gas supplies </vt:lpstr>
      <vt:lpstr>Safe isolation of electrical supplies </vt:lpstr>
      <vt:lpstr>Safe isolation of electrical supplies</vt:lpstr>
      <vt:lpstr>Safe isolation of electrical supplies</vt:lpstr>
      <vt:lpstr>Safe isolation of electrical supplies </vt:lpstr>
      <vt:lpstr>Safe isolation of electrical supplies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160</cp:revision>
  <dcterms:created xsi:type="dcterms:W3CDTF">2013-05-28T00:38:54Z</dcterms:created>
  <dcterms:modified xsi:type="dcterms:W3CDTF">2025-11-18T13:24:45Z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