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3" r:id="rId4"/>
  </p:sldMasterIdLst>
  <p:notesMasterIdLst>
    <p:notesMasterId r:id="rId33"/>
  </p:notesMasterIdLst>
  <p:handoutMasterIdLst>
    <p:handoutMasterId r:id="rId34"/>
  </p:handoutMasterIdLst>
  <p:sldIdLst>
    <p:sldId id="256" r:id="rId5"/>
    <p:sldId id="328" r:id="rId6"/>
    <p:sldId id="354" r:id="rId7"/>
    <p:sldId id="331" r:id="rId8"/>
    <p:sldId id="378" r:id="rId9"/>
    <p:sldId id="377" r:id="rId10"/>
    <p:sldId id="341" r:id="rId11"/>
    <p:sldId id="332" r:id="rId12"/>
    <p:sldId id="355" r:id="rId13"/>
    <p:sldId id="361" r:id="rId14"/>
    <p:sldId id="356" r:id="rId15"/>
    <p:sldId id="357" r:id="rId16"/>
    <p:sldId id="342" r:id="rId17"/>
    <p:sldId id="358" r:id="rId18"/>
    <p:sldId id="362" r:id="rId19"/>
    <p:sldId id="363" r:id="rId20"/>
    <p:sldId id="364" r:id="rId21"/>
    <p:sldId id="365" r:id="rId22"/>
    <p:sldId id="366" r:id="rId23"/>
    <p:sldId id="369" r:id="rId24"/>
    <p:sldId id="370" r:id="rId25"/>
    <p:sldId id="359" r:id="rId26"/>
    <p:sldId id="371" r:id="rId27"/>
    <p:sldId id="372" r:id="rId28"/>
    <p:sldId id="373" r:id="rId29"/>
    <p:sldId id="376" r:id="rId30"/>
    <p:sldId id="374" r:id="rId31"/>
    <p:sldId id="267" r:id="rId32"/>
  </p:sldIdLst>
  <p:sldSz cx="9144000" cy="6858000" type="screen4x3"/>
  <p:notesSz cx="6858000" cy="9144000"/>
  <p:custDataLst>
    <p:tags r:id="rId35"/>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aroline Prodger" initials="CP" lastIdx="1" clrIdx="0">
    <p:extLst>
      <p:ext uri="{19B8F6BF-5375-455C-9EA6-DF929625EA0E}">
        <p15:presenceInfo xmlns:p15="http://schemas.microsoft.com/office/powerpoint/2012/main" userId="Caroline Prodger" providerId="None"/>
      </p:ext>
    </p:extLst>
  </p:cmAuthor>
  <p:cmAuthor id="2" name="Grant Dodd" initials="GD" lastIdx="1" clrIdx="1">
    <p:extLst>
      <p:ext uri="{19B8F6BF-5375-455C-9EA6-DF929625EA0E}">
        <p15:presenceInfo xmlns:p15="http://schemas.microsoft.com/office/powerpoint/2012/main" userId="Grant Dodd"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BCBE4BE-AAE5-428B-8D31-CA3E06110664}" v="27" dt="2021-06-21T16:51:30.559"/>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3386" autoAdjust="0"/>
    <p:restoredTop sz="86395"/>
  </p:normalViewPr>
  <p:slideViewPr>
    <p:cSldViewPr showGuides="1">
      <p:cViewPr varScale="1">
        <p:scale>
          <a:sx n="60" d="100"/>
          <a:sy n="60" d="100"/>
        </p:scale>
        <p:origin x="1368" y="72"/>
      </p:cViewPr>
      <p:guideLst>
        <p:guide orient="horz" pos="2160"/>
        <p:guide pos="2880"/>
      </p:guideLst>
    </p:cSldViewPr>
  </p:slideViewPr>
  <p:outlineViewPr>
    <p:cViewPr>
      <p:scale>
        <a:sx n="33" d="100"/>
        <a:sy n="33" d="100"/>
      </p:scale>
      <p:origin x="0" y="-1864"/>
    </p:cViewPr>
  </p:outlineViewPr>
  <p:notesTextViewPr>
    <p:cViewPr>
      <p:scale>
        <a:sx n="100" d="100"/>
        <a:sy n="100" d="100"/>
      </p:scale>
      <p:origin x="0" y="0"/>
    </p:cViewPr>
  </p:notesTextViewPr>
  <p:sorterViewPr>
    <p:cViewPr>
      <p:scale>
        <a:sx n="66" d="100"/>
        <a:sy n="66" d="100"/>
      </p:scale>
      <p:origin x="0" y="0"/>
    </p:cViewPr>
  </p:sorterViewPr>
  <p:notesViewPr>
    <p:cSldViewPr showGuides="1">
      <p:cViewPr varScale="1">
        <p:scale>
          <a:sx n="57" d="100"/>
          <a:sy n="57" d="100"/>
        </p:scale>
        <p:origin x="-1170"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theme" Target="theme/theme1.xml"/><Relationship Id="rId21" Type="http://schemas.openxmlformats.org/officeDocument/2006/relationships/slide" Target="slides/slide17.xml"/><Relationship Id="rId34" Type="http://schemas.openxmlformats.org/officeDocument/2006/relationships/handoutMaster" Target="handoutMasters/handoutMaster1.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commentAuthors" Target="commentAuthor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tags" Target="tags/tag1.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notesMaster" Target="notesMasters/notesMaster1.xml"/><Relationship Id="rId38"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11/18/2025</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D847933-502B-D146-9428-3DDD196AD935}" type="slidenum">
              <a:rPr lang="en-GB" smtClean="0"/>
              <a:pPr/>
              <a:t>8</a:t>
            </a:fld>
            <a:endParaRPr lang="en-GB"/>
          </a:p>
        </p:txBody>
      </p:sp>
    </p:spTree>
    <p:extLst>
      <p:ext uri="{BB962C8B-B14F-4D97-AF65-F5344CB8AC3E}">
        <p14:creationId xmlns:p14="http://schemas.microsoft.com/office/powerpoint/2010/main" val="359407072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20</a:t>
            </a:fld>
            <a:endParaRPr lang="en-GB"/>
          </a:p>
        </p:txBody>
      </p:sp>
    </p:spTree>
    <p:extLst>
      <p:ext uri="{BB962C8B-B14F-4D97-AF65-F5344CB8AC3E}">
        <p14:creationId xmlns:p14="http://schemas.microsoft.com/office/powerpoint/2010/main" val="276852205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D847933-502B-D146-9428-3DDD196AD935}" type="slidenum">
              <a:rPr lang="en-GB" smtClean="0"/>
              <a:pPr/>
              <a:t>21</a:t>
            </a:fld>
            <a:endParaRPr lang="en-GB"/>
          </a:p>
        </p:txBody>
      </p:sp>
    </p:spTree>
    <p:extLst>
      <p:ext uri="{BB962C8B-B14F-4D97-AF65-F5344CB8AC3E}">
        <p14:creationId xmlns:p14="http://schemas.microsoft.com/office/powerpoint/2010/main" val="339249332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D847933-502B-D146-9428-3DDD196AD935}" type="slidenum">
              <a:rPr lang="en-GB" smtClean="0"/>
              <a:pPr/>
              <a:t>26</a:t>
            </a:fld>
            <a:endParaRPr lang="en-GB"/>
          </a:p>
        </p:txBody>
      </p:sp>
    </p:spTree>
    <p:extLst>
      <p:ext uri="{BB962C8B-B14F-4D97-AF65-F5344CB8AC3E}">
        <p14:creationId xmlns:p14="http://schemas.microsoft.com/office/powerpoint/2010/main" val="301837813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D847933-502B-D146-9428-3DDD196AD935}" type="slidenum">
              <a:rPr lang="en-GB" smtClean="0"/>
              <a:pPr/>
              <a:t>9</a:t>
            </a:fld>
            <a:endParaRPr lang="en-GB"/>
          </a:p>
        </p:txBody>
      </p:sp>
    </p:spTree>
    <p:extLst>
      <p:ext uri="{BB962C8B-B14F-4D97-AF65-F5344CB8AC3E}">
        <p14:creationId xmlns:p14="http://schemas.microsoft.com/office/powerpoint/2010/main" val="421306524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D847933-502B-D146-9428-3DDD196AD935}" type="slidenum">
              <a:rPr lang="en-GB" smtClean="0"/>
              <a:pPr/>
              <a:t>11</a:t>
            </a:fld>
            <a:endParaRPr lang="en-GB"/>
          </a:p>
        </p:txBody>
      </p:sp>
    </p:spTree>
    <p:extLst>
      <p:ext uri="{BB962C8B-B14F-4D97-AF65-F5344CB8AC3E}">
        <p14:creationId xmlns:p14="http://schemas.microsoft.com/office/powerpoint/2010/main" val="113486638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D847933-502B-D146-9428-3DDD196AD935}" type="slidenum">
              <a:rPr lang="en-GB" smtClean="0"/>
              <a:pPr/>
              <a:t>12</a:t>
            </a:fld>
            <a:endParaRPr lang="en-GB"/>
          </a:p>
        </p:txBody>
      </p:sp>
    </p:spTree>
    <p:extLst>
      <p:ext uri="{BB962C8B-B14F-4D97-AF65-F5344CB8AC3E}">
        <p14:creationId xmlns:p14="http://schemas.microsoft.com/office/powerpoint/2010/main" val="392106146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D847933-502B-D146-9428-3DDD196AD935}" type="slidenum">
              <a:rPr lang="en-GB" smtClean="0"/>
              <a:pPr/>
              <a:t>15</a:t>
            </a:fld>
            <a:endParaRPr lang="en-GB"/>
          </a:p>
        </p:txBody>
      </p:sp>
    </p:spTree>
    <p:extLst>
      <p:ext uri="{BB962C8B-B14F-4D97-AF65-F5344CB8AC3E}">
        <p14:creationId xmlns:p14="http://schemas.microsoft.com/office/powerpoint/2010/main" val="368406433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D847933-502B-D146-9428-3DDD196AD935}" type="slidenum">
              <a:rPr lang="en-GB" smtClean="0"/>
              <a:pPr/>
              <a:t>16</a:t>
            </a:fld>
            <a:endParaRPr lang="en-GB"/>
          </a:p>
        </p:txBody>
      </p:sp>
    </p:spTree>
    <p:extLst>
      <p:ext uri="{BB962C8B-B14F-4D97-AF65-F5344CB8AC3E}">
        <p14:creationId xmlns:p14="http://schemas.microsoft.com/office/powerpoint/2010/main" val="36063774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D847933-502B-D146-9428-3DDD196AD935}" type="slidenum">
              <a:rPr lang="en-GB" smtClean="0"/>
              <a:pPr/>
              <a:t>17</a:t>
            </a:fld>
            <a:endParaRPr lang="en-GB"/>
          </a:p>
        </p:txBody>
      </p:sp>
    </p:spTree>
    <p:extLst>
      <p:ext uri="{BB962C8B-B14F-4D97-AF65-F5344CB8AC3E}">
        <p14:creationId xmlns:p14="http://schemas.microsoft.com/office/powerpoint/2010/main" val="421678675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D847933-502B-D146-9428-3DDD196AD935}" type="slidenum">
              <a:rPr lang="en-GB" smtClean="0"/>
              <a:pPr/>
              <a:t>18</a:t>
            </a:fld>
            <a:endParaRPr lang="en-GB"/>
          </a:p>
        </p:txBody>
      </p:sp>
    </p:spTree>
    <p:extLst>
      <p:ext uri="{BB962C8B-B14F-4D97-AF65-F5344CB8AC3E}">
        <p14:creationId xmlns:p14="http://schemas.microsoft.com/office/powerpoint/2010/main" val="52290461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D847933-502B-D146-9428-3DDD196AD935}" type="slidenum">
              <a:rPr lang="en-GB" smtClean="0"/>
              <a:pPr/>
              <a:t>19</a:t>
            </a:fld>
            <a:endParaRPr lang="en-GB"/>
          </a:p>
        </p:txBody>
      </p:sp>
    </p:spTree>
    <p:extLst>
      <p:ext uri="{BB962C8B-B14F-4D97-AF65-F5344CB8AC3E}">
        <p14:creationId xmlns:p14="http://schemas.microsoft.com/office/powerpoint/2010/main" val="24261561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31780405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2.jpg"/><Relationship Id="rId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28</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pic>
        <p:nvPicPr>
          <p:cNvPr id="13" name="Picture 12" descr="City &amp; Guilds and EAL logo">
            <a:extLst>
              <a:ext uri="{FF2B5EF4-FFF2-40B4-BE49-F238E27FC236}">
                <a16:creationId xmlns:a16="http://schemas.microsoft.com/office/drawing/2014/main" id="{54C8F537-6DBE-534E-B9F5-B8C14A123E71}"/>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7030801" y="5866089"/>
            <a:ext cx="1655999" cy="501635"/>
          </a:xfrm>
          <a:prstGeom prst="rect">
            <a:avLst/>
          </a:prstGeom>
        </p:spPr>
      </p:pic>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 in</a:t>
            </a:r>
            <a:br>
              <a:rPr lang="en-GB" sz="1400" baseline="0" dirty="0">
                <a:solidFill>
                  <a:schemeClr val="tx1"/>
                </a:solidFill>
              </a:rPr>
            </a:br>
            <a:r>
              <a:rPr lang="en-GB" sz="1400" b="1" baseline="0" dirty="0">
                <a:solidFill>
                  <a:schemeClr val="tx1"/>
                </a:solidFill>
              </a:rPr>
              <a:t>Building Services Engineering for Construction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350 Building Services Engineering Core</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D18425FF-0882-4F94-8261-ADB59842062E}"/>
              </a:ext>
            </a:extLst>
          </p:cNvPr>
          <p:cNvPicPr>
            <a:picLocks noChangeAspect="1"/>
          </p:cNvPicPr>
          <p:nvPr userDrawn="1"/>
        </p:nvPicPr>
        <p:blipFill>
          <a:blip r:embed="rId5"/>
          <a:stretch>
            <a:fillRect/>
          </a:stretch>
        </p:blipFill>
        <p:spPr>
          <a:xfrm>
            <a:off x="6713538" y="264047"/>
            <a:ext cx="1962150" cy="409575"/>
          </a:xfrm>
          <a:prstGeom prst="rect">
            <a:avLst/>
          </a:prstGeom>
        </p:spPr>
      </p:pic>
      <p:sp>
        <p:nvSpPr>
          <p:cNvPr id="10" name="Rectangle 1">
            <a:extLst>
              <a:ext uri="{FF2B5EF4-FFF2-40B4-BE49-F238E27FC236}">
                <a16:creationId xmlns:a16="http://schemas.microsoft.com/office/drawing/2014/main" id="{A4FEEEC1-FC4D-4024-940A-ED19CB08C77E}"/>
              </a:ext>
            </a:extLst>
          </p:cNvPr>
          <p:cNvSpPr>
            <a:spLocks noChangeArrowheads="1"/>
          </p:cNvSpPr>
          <p:nvPr userDrawn="1"/>
        </p:nvSpPr>
        <p:spPr bwMode="auto">
          <a:xfrm>
            <a:off x="395536" y="6450159"/>
            <a:ext cx="8892480"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en-US" sz="900" b="0" i="0" u="none" strike="noStrike" cap="none" normalizeH="0" baseline="0" dirty="0">
                <a:ln>
                  <a:noFill/>
                </a:ln>
                <a:solidFill>
                  <a:schemeClr val="tx1"/>
                </a:solidFill>
                <a:effectLst/>
                <a:latin typeface="+mn-lt"/>
                <a:ea typeface="Calibri" panose="020F0502020204030204" pitchFamily="34" charset="0"/>
                <a:cs typeface="Times New Roman" panose="02020603050405020304" pitchFamily="18" charset="0"/>
              </a:rPr>
              <a:t>© City &amp; Guilds Limited. All rights reserved.</a:t>
            </a:r>
            <a:endParaRPr kumimoji="0" lang="en-GB" altLang="en-US" sz="900" b="0" i="0" u="none" strike="noStrike" cap="none" normalizeH="0" baseline="0" dirty="0">
              <a:ln>
                <a:noFill/>
              </a:ln>
              <a:solidFill>
                <a:schemeClr val="tx1"/>
              </a:solidFill>
              <a:effectLst/>
              <a:latin typeface="+mn-lt"/>
            </a:endParaRPr>
          </a:p>
        </p:txBody>
      </p:sp>
    </p:spTree>
    <p:extLst>
      <p:ext uri="{BB962C8B-B14F-4D97-AF65-F5344CB8AC3E}">
        <p14:creationId xmlns:p14="http://schemas.microsoft.com/office/powerpoint/2010/main" val="3209681871"/>
      </p:ext>
    </p:extLst>
  </p:cSld>
  <p:clrMap bg1="lt1" tx1="dk1" bg2="lt2" tx2="dk2" accent1="accent1" accent2="accent2" accent3="accent3" accent4="accent4" accent5="accent5" accent6="accent6" hlink="hlink" folHlink="folHlink"/>
  <p:sldLayoutIdLst>
    <p:sldLayoutId id="2147483654" r:id="rId1"/>
    <p:sldLayoutId id="2147483652" r:id="rId2"/>
  </p:sldLayoutIdLst>
  <p:hf hdr="0" ft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hyperlink" Target="https://www.sealantsandtoolsdirect.co.uk/onc_images/additional_content/image/large/3947.jpg" TargetMode="External"/><Relationship Id="rId2" Type="http://schemas.openxmlformats.org/officeDocument/2006/relationships/notesSlide" Target="../notesSlides/notesSlide6.xml"/><Relationship Id="rId1" Type="http://schemas.openxmlformats.org/officeDocument/2006/relationships/slideLayout" Target="../slideLayouts/slideLayout1.xml"/><Relationship Id="rId4" Type="http://schemas.openxmlformats.org/officeDocument/2006/relationships/image" Target="../media/image9.png"/></Relationships>
</file>

<file path=ppt/slides/_rels/slide1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19.jpeg"/><Relationship Id="rId7" Type="http://schemas.openxmlformats.org/officeDocument/2006/relationships/image" Target="../media/image23.jpeg"/><Relationship Id="rId2" Type="http://schemas.openxmlformats.org/officeDocument/2006/relationships/image" Target="../media/image18.jpeg"/><Relationship Id="rId1" Type="http://schemas.openxmlformats.org/officeDocument/2006/relationships/slideLayout" Target="../slideLayouts/slideLayout1.xml"/><Relationship Id="rId6" Type="http://schemas.openxmlformats.org/officeDocument/2006/relationships/image" Target="../media/image22.jpeg"/><Relationship Id="rId5" Type="http://schemas.openxmlformats.org/officeDocument/2006/relationships/image" Target="../media/image21.jpeg"/><Relationship Id="rId4" Type="http://schemas.openxmlformats.org/officeDocument/2006/relationships/image" Target="../media/image20.jpe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3" name="Rectangle 15"/>
          <p:cNvSpPr>
            <a:spLocks noGrp="1" noChangeArrowheads="1"/>
          </p:cNvSpPr>
          <p:nvPr>
            <p:ph type="title"/>
          </p:nvPr>
        </p:nvSpPr>
        <p:spPr>
          <a:xfrm>
            <a:off x="457200" y="3966595"/>
            <a:ext cx="8153400" cy="2514600"/>
          </a:xfrm>
        </p:spPr>
        <p:txBody>
          <a:bodyPr anchor="t"/>
          <a:lstStyle/>
          <a:p>
            <a:pPr eaLnBrk="1" hangingPunct="1"/>
            <a:r>
              <a:rPr lang="en-GB" dirty="0">
                <a:ea typeface="ＭＳ Ｐゴシック" pitchFamily="-105" charset="-128"/>
                <a:cs typeface="ＭＳ Ｐゴシック" pitchFamily="-105" charset="-128"/>
              </a:rPr>
              <a:t>PowerPoint 15: Access equipment and manual handling of loads</a:t>
            </a:r>
          </a:p>
        </p:txBody>
      </p:sp>
      <p:sp>
        <p:nvSpPr>
          <p:cNvPr id="2050" name="Rectangle 14"/>
          <p:cNvSpPr>
            <a:spLocks noGrp="1" noChangeArrowheads="1"/>
          </p:cNvSpPr>
          <p:nvPr>
            <p:ph sz="quarter" idx="10"/>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457200" y="2209800"/>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a:t>1. Health and safety in building services engineering</a:t>
            </a:r>
          </a:p>
          <a:p>
            <a:endParaRPr lang="en-GB" sz="2400" b="1" dirty="0"/>
          </a:p>
          <a:p>
            <a:r>
              <a:rPr lang="en-GB" sz="2400" b="1" dirty="0"/>
              <a:t>1.15 </a:t>
            </a:r>
            <a:r>
              <a:rPr lang="en-GB" sz="2400" b="1" i="0" u="none" strike="noStrike" baseline="0" dirty="0">
                <a:solidFill>
                  <a:srgbClr val="000000"/>
                </a:solidFill>
                <a:latin typeface="Arial" panose="020B0604020202020204" pitchFamily="34" charset="0"/>
              </a:rPr>
              <a:t>Safe practices and procedures for the use of access equipment and manual handling </a:t>
            </a:r>
          </a:p>
          <a:p>
            <a:endParaRPr lang="en-GB" sz="1800" b="0" i="0" u="none" strike="noStrike" baseline="0" dirty="0">
              <a:solidFill>
                <a:srgbClr val="000000"/>
              </a:solidFill>
              <a:latin typeface="Arial" panose="020B0604020202020204" pitchFamily="34" charset="0"/>
            </a:endParaRPr>
          </a:p>
          <a:p>
            <a:r>
              <a:rPr lang="en-GB" sz="1800" b="0" i="0" u="none" strike="noStrike" baseline="0" dirty="0">
                <a:solidFill>
                  <a:srgbClr val="000000"/>
                </a:solidFill>
                <a:latin typeface="Arial" panose="020B0604020202020204" pitchFamily="34" charset="0"/>
              </a:rPr>
              <a:t>	</a:t>
            </a:r>
          </a:p>
          <a:p>
            <a:endParaRPr lang="en-GB" sz="2400" b="1"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Ladder classes</a:t>
            </a:r>
          </a:p>
        </p:txBody>
      </p:sp>
      <p:sp>
        <p:nvSpPr>
          <p:cNvPr id="3" name="Content Placeholder 2"/>
          <p:cNvSpPr>
            <a:spLocks noGrp="1"/>
          </p:cNvSpPr>
          <p:nvPr>
            <p:ph sz="quarter" idx="10"/>
          </p:nvPr>
        </p:nvSpPr>
        <p:spPr/>
        <p:txBody>
          <a:bodyPr/>
          <a:lstStyle/>
          <a:p>
            <a:r>
              <a:rPr lang="en-US" dirty="0">
                <a:ea typeface="ＭＳ Ｐゴシック" pitchFamily="-105" charset="-128"/>
                <a:cs typeface="ＭＳ Ｐゴシック" pitchFamily="-105" charset="-128"/>
              </a:rPr>
              <a:t>The previous types of ladder are available in 3 classes.</a:t>
            </a:r>
          </a:p>
          <a:p>
            <a:pPr lvl="1"/>
            <a:r>
              <a:rPr lang="en-GB" altLang="en-US" dirty="0"/>
              <a:t>Class 1 – industrial – heavy-duty with a load capacity of not more than 175kg.</a:t>
            </a:r>
          </a:p>
          <a:p>
            <a:pPr lvl="1"/>
            <a:r>
              <a:rPr lang="en-GB" altLang="en-US" dirty="0"/>
              <a:t>Class EN131 – commercial – medium-duty with a load capacity of not more than 150kg (suited for painting or similar tasks).</a:t>
            </a:r>
          </a:p>
          <a:p>
            <a:pPr lvl="1"/>
            <a:r>
              <a:rPr lang="en-GB" altLang="en-US" dirty="0"/>
              <a:t>Class III – domestic – light-duty with a load capacity of not more than 125kg.</a:t>
            </a:r>
          </a:p>
          <a:p>
            <a:pPr lvl="1"/>
            <a:endParaRPr lang="en-US" dirty="0"/>
          </a:p>
          <a:p>
            <a:endParaRPr lang="en-US" dirty="0"/>
          </a:p>
        </p:txBody>
      </p:sp>
    </p:spTree>
    <p:extLst>
      <p:ext uri="{BB962C8B-B14F-4D97-AF65-F5344CB8AC3E}">
        <p14:creationId xmlns:p14="http://schemas.microsoft.com/office/powerpoint/2010/main" val="262068670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Roof ladders</a:t>
            </a:r>
            <a:endParaRPr lang="en-US" b="0" dirty="0"/>
          </a:p>
        </p:txBody>
      </p:sp>
      <p:sp>
        <p:nvSpPr>
          <p:cNvPr id="3" name="Content Placeholder 2"/>
          <p:cNvSpPr>
            <a:spLocks noGrp="1"/>
          </p:cNvSpPr>
          <p:nvPr>
            <p:ph sz="quarter" idx="10"/>
          </p:nvPr>
        </p:nvSpPr>
        <p:spPr/>
        <p:txBody>
          <a:bodyPr/>
          <a:lstStyle/>
          <a:p>
            <a:pPr lvl="2">
              <a:defRPr/>
            </a:pPr>
            <a:r>
              <a:rPr lang="en-US" sz="2000" dirty="0"/>
              <a:t>These ladders are used to climb up</a:t>
            </a:r>
          </a:p>
          <a:p>
            <a:pPr lvl="2">
              <a:defRPr/>
            </a:pPr>
            <a:r>
              <a:rPr lang="en-US" sz="2000" dirty="0"/>
              <a:t>onto a roof.</a:t>
            </a:r>
          </a:p>
          <a:p>
            <a:pPr lvl="2">
              <a:defRPr/>
            </a:pPr>
            <a:endParaRPr lang="en-US" sz="2000" dirty="0"/>
          </a:p>
          <a:p>
            <a:pPr lvl="2">
              <a:defRPr/>
            </a:pPr>
            <a:r>
              <a:rPr lang="en-US" sz="2000" dirty="0"/>
              <a:t>They can be manufactured from </a:t>
            </a:r>
          </a:p>
          <a:p>
            <a:pPr lvl="2">
              <a:defRPr/>
            </a:pPr>
            <a:r>
              <a:rPr lang="en-US" sz="2000" dirty="0"/>
              <a:t>wood, aluminium or fiberglass.</a:t>
            </a:r>
          </a:p>
          <a:p>
            <a:pPr lvl="2">
              <a:defRPr/>
            </a:pPr>
            <a:endParaRPr lang="en-US" sz="2000" dirty="0"/>
          </a:p>
          <a:p>
            <a:pPr lvl="2">
              <a:defRPr/>
            </a:pPr>
            <a:endParaRPr lang="en-US" sz="2000" dirty="0"/>
          </a:p>
          <a:p>
            <a:pPr lvl="2">
              <a:defRPr/>
            </a:pPr>
            <a:endParaRPr lang="en-US" sz="2000" dirty="0"/>
          </a:p>
          <a:p>
            <a:pPr lvl="2">
              <a:defRPr/>
            </a:pPr>
            <a:endParaRPr lang="en-US" sz="2000" dirty="0"/>
          </a:p>
          <a:p>
            <a:pPr lvl="2">
              <a:defRPr/>
            </a:pPr>
            <a:endParaRPr lang="en-US" sz="2000" dirty="0"/>
          </a:p>
          <a:p>
            <a:pPr marL="0" lvl="8" indent="0" eaLnBrk="0" hangingPunct="0">
              <a:lnSpc>
                <a:spcPts val="1200"/>
              </a:lnSpc>
              <a:spcBef>
                <a:spcPts val="0"/>
              </a:spcBef>
              <a:spcAft>
                <a:spcPts val="0"/>
              </a:spcAft>
              <a:buNone/>
            </a:pPr>
            <a:endParaRPr lang="en-US" dirty="0"/>
          </a:p>
        </p:txBody>
      </p:sp>
      <p:pic>
        <p:nvPicPr>
          <p:cNvPr id="6" name="Picture 5">
            <a:extLst>
              <a:ext uri="{FF2B5EF4-FFF2-40B4-BE49-F238E27FC236}">
                <a16:creationId xmlns:a16="http://schemas.microsoft.com/office/drawing/2014/main" id="{9D34DD18-41F7-4B3E-B72C-0A762FCEC947}"/>
              </a:ext>
            </a:extLst>
          </p:cNvPr>
          <p:cNvPicPr>
            <a:picLocks noChangeAspect="1"/>
          </p:cNvPicPr>
          <p:nvPr/>
        </p:nvPicPr>
        <p:blipFill>
          <a:blip r:embed="rId3"/>
          <a:stretch>
            <a:fillRect/>
          </a:stretch>
        </p:blipFill>
        <p:spPr>
          <a:xfrm>
            <a:off x="4932040" y="1487797"/>
            <a:ext cx="3889585" cy="2591025"/>
          </a:xfrm>
          <a:prstGeom prst="rect">
            <a:avLst/>
          </a:prstGeom>
        </p:spPr>
      </p:pic>
    </p:spTree>
    <p:extLst>
      <p:ext uri="{BB962C8B-B14F-4D97-AF65-F5344CB8AC3E}">
        <p14:creationId xmlns:p14="http://schemas.microsoft.com/office/powerpoint/2010/main" val="393665575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Step ladders</a:t>
            </a:r>
            <a:endParaRPr lang="en-US" b="0" dirty="0"/>
          </a:p>
        </p:txBody>
      </p:sp>
      <p:sp>
        <p:nvSpPr>
          <p:cNvPr id="3" name="Content Placeholder 2"/>
          <p:cNvSpPr>
            <a:spLocks noGrp="1"/>
          </p:cNvSpPr>
          <p:nvPr>
            <p:ph sz="quarter" idx="10"/>
          </p:nvPr>
        </p:nvSpPr>
        <p:spPr/>
        <p:txBody>
          <a:bodyPr/>
          <a:lstStyle/>
          <a:p>
            <a:pPr lvl="2">
              <a:defRPr/>
            </a:pPr>
            <a:r>
              <a:rPr lang="en-US" sz="2000" dirty="0"/>
              <a:t>These ladders are used when you only require a </a:t>
            </a:r>
          </a:p>
          <a:p>
            <a:pPr lvl="2">
              <a:defRPr/>
            </a:pPr>
            <a:r>
              <a:rPr lang="en-US" sz="2000" dirty="0"/>
              <a:t>small amount of elevation.</a:t>
            </a:r>
          </a:p>
          <a:p>
            <a:pPr lvl="2">
              <a:defRPr/>
            </a:pPr>
            <a:endParaRPr lang="en-US" sz="2000" dirty="0"/>
          </a:p>
          <a:p>
            <a:pPr lvl="2">
              <a:defRPr/>
            </a:pPr>
            <a:r>
              <a:rPr lang="en-US" sz="2000" dirty="0"/>
              <a:t>They can be manufactured from </a:t>
            </a:r>
          </a:p>
          <a:p>
            <a:pPr lvl="2">
              <a:defRPr/>
            </a:pPr>
            <a:r>
              <a:rPr lang="en-US" sz="2000" dirty="0"/>
              <a:t>wood, aluminium or fiberglass.</a:t>
            </a:r>
          </a:p>
          <a:p>
            <a:pPr lvl="2">
              <a:defRPr/>
            </a:pPr>
            <a:endParaRPr lang="en-US" sz="2000" dirty="0"/>
          </a:p>
          <a:p>
            <a:pPr lvl="2">
              <a:defRPr/>
            </a:pPr>
            <a:endParaRPr lang="en-US" sz="2000" dirty="0"/>
          </a:p>
          <a:p>
            <a:pPr lvl="2">
              <a:defRPr/>
            </a:pPr>
            <a:endParaRPr lang="en-US" sz="2000" dirty="0"/>
          </a:p>
          <a:p>
            <a:pPr lvl="2">
              <a:defRPr/>
            </a:pPr>
            <a:endParaRPr lang="en-US" sz="2000" dirty="0"/>
          </a:p>
          <a:p>
            <a:pPr lvl="2">
              <a:defRPr/>
            </a:pPr>
            <a:endParaRPr lang="en-US" sz="2000" dirty="0"/>
          </a:p>
          <a:p>
            <a:pPr marL="0" lvl="8" indent="0" eaLnBrk="0" hangingPunct="0">
              <a:lnSpc>
                <a:spcPts val="1200"/>
              </a:lnSpc>
              <a:spcBef>
                <a:spcPts val="0"/>
              </a:spcBef>
              <a:spcAft>
                <a:spcPts val="0"/>
              </a:spcAft>
              <a:buNone/>
            </a:pPr>
            <a:endParaRPr lang="en-US" dirty="0"/>
          </a:p>
        </p:txBody>
      </p:sp>
      <p:pic>
        <p:nvPicPr>
          <p:cNvPr id="4" name="Picture 3">
            <a:extLst>
              <a:ext uri="{FF2B5EF4-FFF2-40B4-BE49-F238E27FC236}">
                <a16:creationId xmlns:a16="http://schemas.microsoft.com/office/drawing/2014/main" id="{0126E530-1928-4AF7-9FC7-065DC2358DB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728425" y="1772816"/>
            <a:ext cx="2931790" cy="3909054"/>
          </a:xfrm>
          <a:prstGeom prst="rect">
            <a:avLst/>
          </a:prstGeom>
        </p:spPr>
      </p:pic>
    </p:spTree>
    <p:extLst>
      <p:ext uri="{BB962C8B-B14F-4D97-AF65-F5344CB8AC3E}">
        <p14:creationId xmlns:p14="http://schemas.microsoft.com/office/powerpoint/2010/main" val="394352596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Ladder checklist</a:t>
            </a:r>
          </a:p>
        </p:txBody>
      </p:sp>
      <p:sp>
        <p:nvSpPr>
          <p:cNvPr id="3" name="Content Placeholder 2"/>
          <p:cNvSpPr>
            <a:spLocks noGrp="1"/>
          </p:cNvSpPr>
          <p:nvPr>
            <p:ph sz="quarter" idx="10"/>
          </p:nvPr>
        </p:nvSpPr>
        <p:spPr/>
        <p:txBody>
          <a:bodyPr/>
          <a:lstStyle/>
          <a:p>
            <a:r>
              <a:rPr lang="en-US" dirty="0">
                <a:ea typeface="ＭＳ Ｐゴシック" pitchFamily="-105" charset="-128"/>
                <a:cs typeface="ＭＳ Ｐゴシック" pitchFamily="-105" charset="-128"/>
              </a:rPr>
              <a:t>The following checklist should be completed for all ladders prior to use. </a:t>
            </a:r>
          </a:p>
          <a:p>
            <a:pPr lvl="1"/>
            <a:r>
              <a:rPr lang="en-US" dirty="0"/>
              <a:t>Any damage or missing parts?</a:t>
            </a:r>
          </a:p>
          <a:p>
            <a:pPr lvl="1"/>
            <a:r>
              <a:rPr lang="en-US" dirty="0"/>
              <a:t>Any loose bolts or joints?</a:t>
            </a:r>
          </a:p>
          <a:p>
            <a:pPr lvl="1"/>
            <a:r>
              <a:rPr lang="en-US" dirty="0"/>
              <a:t>Any faulty welds or cracks?</a:t>
            </a:r>
          </a:p>
          <a:p>
            <a:pPr lvl="1"/>
            <a:r>
              <a:rPr lang="en-US" dirty="0"/>
              <a:t>Are hooks and locks in good condition?</a:t>
            </a:r>
          </a:p>
          <a:p>
            <a:pPr lvl="1"/>
            <a:r>
              <a:rPr lang="en-US" dirty="0"/>
              <a:t>Are the grips on the rungs free from mud or grease to prevent slips?</a:t>
            </a:r>
          </a:p>
        </p:txBody>
      </p:sp>
    </p:spTree>
    <p:extLst>
      <p:ext uri="{BB962C8B-B14F-4D97-AF65-F5344CB8AC3E}">
        <p14:creationId xmlns:p14="http://schemas.microsoft.com/office/powerpoint/2010/main" val="226018377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Erecting a ladder</a:t>
            </a:r>
          </a:p>
        </p:txBody>
      </p:sp>
      <p:sp>
        <p:nvSpPr>
          <p:cNvPr id="3" name="Content Placeholder 2"/>
          <p:cNvSpPr>
            <a:spLocks noGrp="1"/>
          </p:cNvSpPr>
          <p:nvPr>
            <p:ph sz="quarter" idx="10"/>
          </p:nvPr>
        </p:nvSpPr>
        <p:spPr/>
        <p:txBody>
          <a:bodyPr/>
          <a:lstStyle/>
          <a:p>
            <a:r>
              <a:rPr lang="en-US" dirty="0">
                <a:ea typeface="ＭＳ Ｐゴシック" pitchFamily="-105" charset="-128"/>
                <a:cs typeface="ＭＳ Ｐゴシック" pitchFamily="-105" charset="-128"/>
              </a:rPr>
              <a:t>When erecting a ladder, the following guidance should be followed.</a:t>
            </a:r>
          </a:p>
          <a:p>
            <a:pPr lvl="1"/>
            <a:r>
              <a:rPr lang="en-US" dirty="0"/>
              <a:t>The ladder should be erected on firm and level ground.</a:t>
            </a:r>
          </a:p>
          <a:p>
            <a:pPr lvl="1"/>
            <a:r>
              <a:rPr lang="en-US" dirty="0"/>
              <a:t>The angle of the ladder should be 75 degrees (the ‘1 out for 4 up’ rule).</a:t>
            </a:r>
          </a:p>
          <a:p>
            <a:pPr lvl="1"/>
            <a:r>
              <a:rPr lang="en-US" dirty="0"/>
              <a:t>Extend above the landing point by 1.07m (or 5 rungs).</a:t>
            </a:r>
          </a:p>
          <a:p>
            <a:pPr lvl="1"/>
            <a:r>
              <a:rPr lang="en-US" dirty="0"/>
              <a:t>Ensure there are no hazards above, below or near where you are going to erect the ladder.</a:t>
            </a:r>
          </a:p>
        </p:txBody>
      </p:sp>
    </p:spTree>
    <p:extLst>
      <p:ext uri="{BB962C8B-B14F-4D97-AF65-F5344CB8AC3E}">
        <p14:creationId xmlns:p14="http://schemas.microsoft.com/office/powerpoint/2010/main" val="428115895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Mobile access towers</a:t>
            </a:r>
            <a:endParaRPr lang="en-US" b="0" dirty="0"/>
          </a:p>
        </p:txBody>
      </p:sp>
      <p:sp>
        <p:nvSpPr>
          <p:cNvPr id="3" name="Content Placeholder 2"/>
          <p:cNvSpPr>
            <a:spLocks noGrp="1"/>
          </p:cNvSpPr>
          <p:nvPr>
            <p:ph sz="quarter" idx="10"/>
          </p:nvPr>
        </p:nvSpPr>
        <p:spPr/>
        <p:txBody>
          <a:bodyPr/>
          <a:lstStyle/>
          <a:p>
            <a:pPr lvl="2">
              <a:defRPr/>
            </a:pPr>
            <a:r>
              <a:rPr lang="en-GB" altLang="en-US" sz="2000" dirty="0"/>
              <a:t>Also known as ‘MATs’, these are usually specially designed </a:t>
            </a:r>
          </a:p>
          <a:p>
            <a:pPr lvl="2">
              <a:defRPr/>
            </a:pPr>
            <a:r>
              <a:rPr lang="en-GB" altLang="en-US" sz="2000" dirty="0"/>
              <a:t>made from light aluminium alloy tube.</a:t>
            </a:r>
          </a:p>
          <a:p>
            <a:pPr lvl="2">
              <a:defRPr/>
            </a:pPr>
            <a:endParaRPr lang="en-GB" altLang="en-US" sz="2000" dirty="0"/>
          </a:p>
          <a:p>
            <a:pPr lvl="2">
              <a:defRPr/>
            </a:pPr>
            <a:r>
              <a:rPr lang="en-GB" altLang="en-US" sz="2000" dirty="0"/>
              <a:t>The tower is built by slotting the sections</a:t>
            </a:r>
          </a:p>
          <a:p>
            <a:pPr lvl="2">
              <a:defRPr/>
            </a:pPr>
            <a:r>
              <a:rPr lang="en-GB" altLang="en-US" sz="2000" dirty="0"/>
              <a:t>together as per the manufacturer’s </a:t>
            </a:r>
          </a:p>
          <a:p>
            <a:pPr lvl="2">
              <a:defRPr/>
            </a:pPr>
            <a:r>
              <a:rPr lang="en-GB" altLang="en-US" sz="2000" dirty="0"/>
              <a:t>instructions until the desired height is </a:t>
            </a:r>
          </a:p>
          <a:p>
            <a:pPr lvl="2">
              <a:defRPr/>
            </a:pPr>
            <a:r>
              <a:rPr lang="en-GB" altLang="en-US" sz="2000" dirty="0"/>
              <a:t>reached. </a:t>
            </a:r>
            <a:r>
              <a:rPr lang="en-GB" sz="2000" dirty="0"/>
              <a:t>It is imperative to follow the </a:t>
            </a:r>
          </a:p>
          <a:p>
            <a:pPr lvl="2">
              <a:defRPr/>
            </a:pPr>
            <a:r>
              <a:rPr lang="en-GB" sz="2000" dirty="0"/>
              <a:t>manufacturer’s guidance to ensure the </a:t>
            </a:r>
          </a:p>
          <a:p>
            <a:pPr lvl="2">
              <a:defRPr/>
            </a:pPr>
            <a:r>
              <a:rPr lang="en-GB" sz="2000" dirty="0"/>
              <a:t>tower is assembled safely and correctly.</a:t>
            </a:r>
          </a:p>
          <a:p>
            <a:pPr lvl="2">
              <a:defRPr/>
            </a:pPr>
            <a:endParaRPr lang="en-US" sz="2000" dirty="0"/>
          </a:p>
          <a:p>
            <a:pPr lvl="2">
              <a:defRPr/>
            </a:pPr>
            <a:endParaRPr lang="en-US" sz="2000" dirty="0"/>
          </a:p>
          <a:p>
            <a:pPr lvl="2">
              <a:defRPr/>
            </a:pPr>
            <a:endParaRPr lang="en-US" sz="2000" dirty="0"/>
          </a:p>
          <a:p>
            <a:pPr marL="0" lvl="8" indent="0" eaLnBrk="0" hangingPunct="0">
              <a:lnSpc>
                <a:spcPts val="1200"/>
              </a:lnSpc>
              <a:spcBef>
                <a:spcPts val="0"/>
              </a:spcBef>
              <a:spcAft>
                <a:spcPts val="0"/>
              </a:spcAft>
              <a:buNone/>
            </a:pPr>
            <a:endParaRPr lang="en-US" dirty="0"/>
          </a:p>
        </p:txBody>
      </p:sp>
      <p:sp>
        <p:nvSpPr>
          <p:cNvPr id="4" name="TextBox 5"/>
          <p:cNvSpPr txBox="1">
            <a:spLocks noChangeArrowheads="1"/>
          </p:cNvSpPr>
          <p:nvPr/>
        </p:nvSpPr>
        <p:spPr bwMode="auto">
          <a:xfrm>
            <a:off x="5029200" y="1512000"/>
            <a:ext cx="3662363" cy="2800350"/>
          </a:xfrm>
          <a:prstGeom prst="rect">
            <a:avLst/>
          </a:prstGeom>
          <a:solidFill>
            <a:schemeClr val="accent1"/>
          </a:solidFill>
          <a:ln w="9525">
            <a:noFill/>
            <a:miter lim="800000"/>
            <a:headEnd/>
            <a:tailEnd/>
          </a:ln>
        </p:spPr>
        <p:txBody>
          <a:bodyPr>
            <a:prstTxWarp prst="textNoShape">
              <a:avLst/>
            </a:prstTxWarp>
            <a:spAutoFit/>
          </a:bodyPr>
          <a:lstStyle/>
          <a:p>
            <a:pPr algn="ctr"/>
            <a:r>
              <a:rPr lang="en-US" sz="1600" dirty="0"/>
              <a:t>Use of images is great. </a:t>
            </a:r>
          </a:p>
          <a:p>
            <a:pPr algn="ctr"/>
            <a:r>
              <a:rPr lang="en-US" sz="1600" dirty="0"/>
              <a:t>Copy in the image.</a:t>
            </a:r>
          </a:p>
          <a:p>
            <a:pPr algn="ctr"/>
            <a:r>
              <a:rPr lang="en-US" sz="1600" dirty="0"/>
              <a:t>Note details of the image and </a:t>
            </a:r>
            <a:br>
              <a:rPr lang="en-US" sz="1600" dirty="0"/>
            </a:br>
            <a:r>
              <a:rPr lang="en-US" sz="1600" dirty="0"/>
              <a:t>its source on the artwork log.</a:t>
            </a:r>
          </a:p>
          <a:p>
            <a:endParaRPr lang="en-US" sz="1600" dirty="0"/>
          </a:p>
          <a:p>
            <a:endParaRPr lang="en-US" sz="1600" dirty="0"/>
          </a:p>
          <a:p>
            <a:endParaRPr lang="en-US" sz="1600" dirty="0"/>
          </a:p>
          <a:p>
            <a:endParaRPr lang="en-US" sz="1600" dirty="0"/>
          </a:p>
          <a:p>
            <a:endParaRPr lang="en-US" sz="1600" dirty="0"/>
          </a:p>
          <a:p>
            <a:endParaRPr lang="en-US" sz="1600" dirty="0"/>
          </a:p>
          <a:p>
            <a:endParaRPr lang="en-US" sz="1600" dirty="0"/>
          </a:p>
        </p:txBody>
      </p:sp>
      <p:pic>
        <p:nvPicPr>
          <p:cNvPr id="6" name="Picture 5">
            <a:extLst>
              <a:ext uri="{FF2B5EF4-FFF2-40B4-BE49-F238E27FC236}">
                <a16:creationId xmlns:a16="http://schemas.microsoft.com/office/drawing/2014/main" id="{D8794B60-DE85-456B-9F7B-008532E57011}"/>
              </a:ext>
            </a:extLst>
          </p:cNvPr>
          <p:cNvPicPr>
            <a:picLocks noChangeAspect="1"/>
          </p:cNvPicPr>
          <p:nvPr/>
        </p:nvPicPr>
        <p:blipFill>
          <a:blip r:embed="rId3"/>
          <a:stretch>
            <a:fillRect/>
          </a:stretch>
        </p:blipFill>
        <p:spPr>
          <a:xfrm>
            <a:off x="5022056" y="1512000"/>
            <a:ext cx="3662363" cy="3662363"/>
          </a:xfrm>
          <a:prstGeom prst="rect">
            <a:avLst/>
          </a:prstGeom>
        </p:spPr>
      </p:pic>
    </p:spTree>
    <p:extLst>
      <p:ext uri="{BB962C8B-B14F-4D97-AF65-F5344CB8AC3E}">
        <p14:creationId xmlns:p14="http://schemas.microsoft.com/office/powerpoint/2010/main" val="125857738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Trestles, platforms and podiums</a:t>
            </a:r>
            <a:endParaRPr lang="en-US" b="0" dirty="0"/>
          </a:p>
        </p:txBody>
      </p:sp>
      <p:sp>
        <p:nvSpPr>
          <p:cNvPr id="3" name="Content Placeholder 2"/>
          <p:cNvSpPr>
            <a:spLocks noGrp="1"/>
          </p:cNvSpPr>
          <p:nvPr>
            <p:ph sz="quarter" idx="10"/>
          </p:nvPr>
        </p:nvSpPr>
        <p:spPr/>
        <p:txBody>
          <a:bodyPr/>
          <a:lstStyle/>
          <a:p>
            <a:pPr lvl="2">
              <a:defRPr/>
            </a:pPr>
            <a:r>
              <a:rPr lang="en-GB" altLang="en-US" sz="2000" dirty="0"/>
              <a:t>These types of access equipment are </a:t>
            </a:r>
          </a:p>
          <a:p>
            <a:pPr lvl="2">
              <a:defRPr/>
            </a:pPr>
            <a:r>
              <a:rPr lang="en-GB" altLang="en-US" sz="2000" dirty="0"/>
              <a:t>designed to provide access to working</a:t>
            </a:r>
          </a:p>
          <a:p>
            <a:pPr lvl="2">
              <a:defRPr/>
            </a:pPr>
            <a:r>
              <a:rPr lang="en-GB" altLang="en-US" sz="2000" dirty="0"/>
              <a:t>at height for longer durations and at </a:t>
            </a:r>
          </a:p>
          <a:p>
            <a:pPr lvl="2">
              <a:defRPr/>
            </a:pPr>
            <a:r>
              <a:rPr lang="en-GB" altLang="en-US" sz="2000" dirty="0"/>
              <a:t>lower levels.</a:t>
            </a:r>
          </a:p>
          <a:p>
            <a:pPr lvl="2">
              <a:defRPr/>
            </a:pPr>
            <a:endParaRPr lang="en-GB" altLang="en-US" sz="2000" dirty="0"/>
          </a:p>
          <a:p>
            <a:pPr lvl="2">
              <a:defRPr/>
            </a:pPr>
            <a:r>
              <a:rPr lang="en-GB" altLang="en-US" sz="2000" dirty="0"/>
              <a:t>This is a work trestle.</a:t>
            </a:r>
          </a:p>
          <a:p>
            <a:pPr lvl="2">
              <a:defRPr/>
            </a:pPr>
            <a:endParaRPr lang="en-GB" altLang="en-US" sz="2000" dirty="0"/>
          </a:p>
          <a:p>
            <a:pPr lvl="2">
              <a:defRPr/>
            </a:pPr>
            <a:r>
              <a:rPr lang="en-GB" altLang="en-US" sz="2000" dirty="0"/>
              <a:t>These platforms should be positioned </a:t>
            </a:r>
          </a:p>
          <a:p>
            <a:pPr lvl="2">
              <a:defRPr/>
            </a:pPr>
            <a:r>
              <a:rPr lang="en-GB" altLang="en-US" sz="2000" dirty="0"/>
              <a:t>on a firm and level surface to ensure </a:t>
            </a:r>
          </a:p>
          <a:p>
            <a:pPr lvl="2">
              <a:defRPr/>
            </a:pPr>
            <a:r>
              <a:rPr lang="en-GB" altLang="en-US" sz="2000" dirty="0"/>
              <a:t>safety.</a:t>
            </a:r>
          </a:p>
          <a:p>
            <a:pPr lvl="2">
              <a:defRPr/>
            </a:pPr>
            <a:endParaRPr lang="en-GB" altLang="en-US" sz="2000" dirty="0"/>
          </a:p>
          <a:p>
            <a:pPr lvl="2">
              <a:defRPr/>
            </a:pPr>
            <a:endParaRPr lang="en-GB" altLang="en-US" sz="2000" dirty="0"/>
          </a:p>
          <a:p>
            <a:pPr lvl="2">
              <a:defRPr/>
            </a:pPr>
            <a:endParaRPr lang="en-US" sz="2000" dirty="0"/>
          </a:p>
          <a:p>
            <a:pPr lvl="2">
              <a:defRPr/>
            </a:pPr>
            <a:endParaRPr lang="en-US" sz="2000" dirty="0"/>
          </a:p>
          <a:p>
            <a:pPr lvl="2">
              <a:defRPr/>
            </a:pPr>
            <a:endParaRPr lang="en-US" sz="2000" dirty="0"/>
          </a:p>
          <a:p>
            <a:pPr lvl="2">
              <a:defRPr/>
            </a:pPr>
            <a:endParaRPr lang="en-US" sz="2000" dirty="0"/>
          </a:p>
          <a:p>
            <a:pPr lvl="2">
              <a:defRPr/>
            </a:pPr>
            <a:endParaRPr lang="en-US" sz="2000" dirty="0"/>
          </a:p>
          <a:p>
            <a:pPr marL="0" lvl="8" indent="0" eaLnBrk="0" hangingPunct="0">
              <a:lnSpc>
                <a:spcPts val="1200"/>
              </a:lnSpc>
              <a:spcBef>
                <a:spcPts val="0"/>
              </a:spcBef>
              <a:spcAft>
                <a:spcPts val="0"/>
              </a:spcAft>
              <a:buNone/>
            </a:pPr>
            <a:endParaRPr lang="en-US" dirty="0"/>
          </a:p>
          <a:p>
            <a:pPr marL="0" lvl="8" indent="0" eaLnBrk="0" hangingPunct="0">
              <a:lnSpc>
                <a:spcPts val="1200"/>
              </a:lnSpc>
              <a:spcBef>
                <a:spcPts val="0"/>
              </a:spcBef>
              <a:spcAft>
                <a:spcPts val="0"/>
              </a:spcAft>
              <a:buNone/>
            </a:pPr>
            <a:r>
              <a:rPr lang="en-US" dirty="0"/>
              <a:t>Source: </a:t>
            </a:r>
            <a:r>
              <a:rPr lang="en-GB" dirty="0">
                <a:hlinkClick r:id="rId3"/>
              </a:rPr>
              <a:t>3947.jpg (400×400) (sealantsandtoolsdirect.co.uk)</a:t>
            </a:r>
            <a:endParaRPr lang="en-US" dirty="0"/>
          </a:p>
        </p:txBody>
      </p:sp>
      <p:sp>
        <p:nvSpPr>
          <p:cNvPr id="4" name="TextBox 5"/>
          <p:cNvSpPr txBox="1">
            <a:spLocks noChangeArrowheads="1"/>
          </p:cNvSpPr>
          <p:nvPr/>
        </p:nvSpPr>
        <p:spPr bwMode="auto">
          <a:xfrm>
            <a:off x="5029200" y="1512000"/>
            <a:ext cx="3662363" cy="2800350"/>
          </a:xfrm>
          <a:prstGeom prst="rect">
            <a:avLst/>
          </a:prstGeom>
          <a:solidFill>
            <a:schemeClr val="accent1"/>
          </a:solidFill>
          <a:ln w="9525">
            <a:noFill/>
            <a:miter lim="800000"/>
            <a:headEnd/>
            <a:tailEnd/>
          </a:ln>
        </p:spPr>
        <p:txBody>
          <a:bodyPr>
            <a:prstTxWarp prst="textNoShape">
              <a:avLst/>
            </a:prstTxWarp>
            <a:spAutoFit/>
          </a:bodyPr>
          <a:lstStyle/>
          <a:p>
            <a:pPr algn="ctr"/>
            <a:r>
              <a:rPr lang="en-US" sz="1600" dirty="0"/>
              <a:t>Use of images is great. </a:t>
            </a:r>
          </a:p>
          <a:p>
            <a:pPr algn="ctr"/>
            <a:r>
              <a:rPr lang="en-US" sz="1600" dirty="0"/>
              <a:t>Copy in the image.</a:t>
            </a:r>
          </a:p>
          <a:p>
            <a:pPr algn="ctr"/>
            <a:r>
              <a:rPr lang="en-US" sz="1600" dirty="0"/>
              <a:t>Note details of the image and </a:t>
            </a:r>
            <a:br>
              <a:rPr lang="en-US" sz="1600" dirty="0"/>
            </a:br>
            <a:r>
              <a:rPr lang="en-US" sz="1600" dirty="0"/>
              <a:t>its source on the artwork log.</a:t>
            </a:r>
          </a:p>
          <a:p>
            <a:endParaRPr lang="en-US" sz="1600" dirty="0"/>
          </a:p>
          <a:p>
            <a:endParaRPr lang="en-US" sz="1600" dirty="0"/>
          </a:p>
          <a:p>
            <a:endParaRPr lang="en-US" sz="1600" dirty="0"/>
          </a:p>
          <a:p>
            <a:endParaRPr lang="en-US" sz="1600" dirty="0"/>
          </a:p>
          <a:p>
            <a:endParaRPr lang="en-US" sz="1600" dirty="0"/>
          </a:p>
          <a:p>
            <a:endParaRPr lang="en-US" sz="1600" dirty="0"/>
          </a:p>
          <a:p>
            <a:endParaRPr lang="en-US" sz="1600" dirty="0"/>
          </a:p>
        </p:txBody>
      </p:sp>
      <p:pic>
        <p:nvPicPr>
          <p:cNvPr id="7" name="Picture 6">
            <a:extLst>
              <a:ext uri="{FF2B5EF4-FFF2-40B4-BE49-F238E27FC236}">
                <a16:creationId xmlns:a16="http://schemas.microsoft.com/office/drawing/2014/main" id="{220DC55A-F7AD-485F-8D0D-40EE4BFD06D4}"/>
              </a:ext>
            </a:extLst>
          </p:cNvPr>
          <p:cNvPicPr>
            <a:picLocks noChangeAspect="1"/>
          </p:cNvPicPr>
          <p:nvPr/>
        </p:nvPicPr>
        <p:blipFill>
          <a:blip r:embed="rId4"/>
          <a:stretch>
            <a:fillRect/>
          </a:stretch>
        </p:blipFill>
        <p:spPr>
          <a:xfrm>
            <a:off x="4993600" y="1536000"/>
            <a:ext cx="3693200" cy="3693200"/>
          </a:xfrm>
          <a:prstGeom prst="rect">
            <a:avLst/>
          </a:prstGeom>
        </p:spPr>
      </p:pic>
    </p:spTree>
    <p:extLst>
      <p:ext uri="{BB962C8B-B14F-4D97-AF65-F5344CB8AC3E}">
        <p14:creationId xmlns:p14="http://schemas.microsoft.com/office/powerpoint/2010/main" val="2163858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Trestles, platforms and podiums</a:t>
            </a:r>
            <a:endParaRPr lang="en-US" b="0" dirty="0"/>
          </a:p>
        </p:txBody>
      </p:sp>
      <p:sp>
        <p:nvSpPr>
          <p:cNvPr id="3" name="Content Placeholder 2"/>
          <p:cNvSpPr>
            <a:spLocks noGrp="1"/>
          </p:cNvSpPr>
          <p:nvPr>
            <p:ph sz="quarter" idx="10"/>
          </p:nvPr>
        </p:nvSpPr>
        <p:spPr/>
        <p:txBody>
          <a:bodyPr/>
          <a:lstStyle/>
          <a:p>
            <a:pPr lvl="2">
              <a:defRPr/>
            </a:pPr>
            <a:endParaRPr lang="en-GB" altLang="en-US" sz="2000" dirty="0"/>
          </a:p>
          <a:p>
            <a:pPr lvl="2">
              <a:defRPr/>
            </a:pPr>
            <a:r>
              <a:rPr lang="en-GB" altLang="en-US" sz="2000" dirty="0"/>
              <a:t>This is a work platform.</a:t>
            </a:r>
          </a:p>
          <a:p>
            <a:pPr lvl="2">
              <a:defRPr/>
            </a:pPr>
            <a:endParaRPr lang="en-GB" altLang="en-US" sz="2000" dirty="0"/>
          </a:p>
          <a:p>
            <a:pPr lvl="2">
              <a:defRPr/>
            </a:pPr>
            <a:endParaRPr lang="en-US" sz="2000" dirty="0"/>
          </a:p>
          <a:p>
            <a:pPr lvl="2">
              <a:defRPr/>
            </a:pPr>
            <a:endParaRPr lang="en-US" sz="2000" dirty="0"/>
          </a:p>
          <a:p>
            <a:pPr lvl="2">
              <a:defRPr/>
            </a:pPr>
            <a:endParaRPr lang="en-US" sz="2000" dirty="0"/>
          </a:p>
          <a:p>
            <a:pPr lvl="2">
              <a:defRPr/>
            </a:pPr>
            <a:endParaRPr lang="en-US" sz="2000" dirty="0"/>
          </a:p>
          <a:p>
            <a:pPr lvl="2">
              <a:defRPr/>
            </a:pPr>
            <a:endParaRPr lang="en-US" sz="2000" dirty="0"/>
          </a:p>
          <a:p>
            <a:pPr marL="0" lvl="8" indent="0" eaLnBrk="0" hangingPunct="0">
              <a:lnSpc>
                <a:spcPts val="1200"/>
              </a:lnSpc>
              <a:spcBef>
                <a:spcPts val="0"/>
              </a:spcBef>
              <a:spcAft>
                <a:spcPts val="0"/>
              </a:spcAft>
              <a:buNone/>
            </a:pPr>
            <a:endParaRPr lang="en-US" dirty="0"/>
          </a:p>
        </p:txBody>
      </p:sp>
      <p:sp>
        <p:nvSpPr>
          <p:cNvPr id="4" name="TextBox 5"/>
          <p:cNvSpPr txBox="1">
            <a:spLocks noChangeArrowheads="1"/>
          </p:cNvSpPr>
          <p:nvPr/>
        </p:nvSpPr>
        <p:spPr bwMode="auto">
          <a:xfrm>
            <a:off x="5029200" y="1512000"/>
            <a:ext cx="3662363" cy="2800350"/>
          </a:xfrm>
          <a:prstGeom prst="rect">
            <a:avLst/>
          </a:prstGeom>
          <a:solidFill>
            <a:schemeClr val="accent1"/>
          </a:solidFill>
          <a:ln w="9525">
            <a:noFill/>
            <a:miter lim="800000"/>
            <a:headEnd/>
            <a:tailEnd/>
          </a:ln>
        </p:spPr>
        <p:txBody>
          <a:bodyPr>
            <a:prstTxWarp prst="textNoShape">
              <a:avLst/>
            </a:prstTxWarp>
            <a:spAutoFit/>
          </a:bodyPr>
          <a:lstStyle/>
          <a:p>
            <a:pPr algn="ctr"/>
            <a:r>
              <a:rPr lang="en-US" sz="1600" dirty="0"/>
              <a:t>Use of images is great. </a:t>
            </a:r>
          </a:p>
          <a:p>
            <a:pPr algn="ctr"/>
            <a:r>
              <a:rPr lang="en-US" sz="1600" dirty="0"/>
              <a:t>Copy in the image.</a:t>
            </a:r>
          </a:p>
          <a:p>
            <a:pPr algn="ctr"/>
            <a:r>
              <a:rPr lang="en-US" sz="1600" dirty="0"/>
              <a:t>Note details of the image and </a:t>
            </a:r>
            <a:br>
              <a:rPr lang="en-US" sz="1600" dirty="0"/>
            </a:br>
            <a:r>
              <a:rPr lang="en-US" sz="1600" dirty="0"/>
              <a:t>its source on the artwork log.</a:t>
            </a:r>
          </a:p>
          <a:p>
            <a:endParaRPr lang="en-US" sz="1600" dirty="0"/>
          </a:p>
          <a:p>
            <a:endParaRPr lang="en-US" sz="1600" dirty="0"/>
          </a:p>
          <a:p>
            <a:endParaRPr lang="en-US" sz="1600" dirty="0"/>
          </a:p>
          <a:p>
            <a:endParaRPr lang="en-US" sz="1600" dirty="0"/>
          </a:p>
          <a:p>
            <a:endParaRPr lang="en-US" sz="1600" dirty="0"/>
          </a:p>
          <a:p>
            <a:endParaRPr lang="en-US" sz="1600" dirty="0"/>
          </a:p>
          <a:p>
            <a:endParaRPr lang="en-US" sz="1600" dirty="0"/>
          </a:p>
        </p:txBody>
      </p:sp>
      <p:pic>
        <p:nvPicPr>
          <p:cNvPr id="5" name="Picture 4">
            <a:extLst>
              <a:ext uri="{FF2B5EF4-FFF2-40B4-BE49-F238E27FC236}">
                <a16:creationId xmlns:a16="http://schemas.microsoft.com/office/drawing/2014/main" id="{C60A3D7E-65D9-4554-9029-F799579B8F5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032446" y="1512000"/>
            <a:ext cx="3707074" cy="3528224"/>
          </a:xfrm>
          <a:prstGeom prst="rect">
            <a:avLst/>
          </a:prstGeom>
        </p:spPr>
      </p:pic>
    </p:spTree>
    <p:extLst>
      <p:ext uri="{BB962C8B-B14F-4D97-AF65-F5344CB8AC3E}">
        <p14:creationId xmlns:p14="http://schemas.microsoft.com/office/powerpoint/2010/main" val="419152108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Trestles, platforms and podiums</a:t>
            </a:r>
            <a:endParaRPr lang="en-US" b="0" dirty="0"/>
          </a:p>
        </p:txBody>
      </p:sp>
      <p:sp>
        <p:nvSpPr>
          <p:cNvPr id="3" name="Content Placeholder 2"/>
          <p:cNvSpPr>
            <a:spLocks noGrp="1"/>
          </p:cNvSpPr>
          <p:nvPr>
            <p:ph sz="quarter" idx="10"/>
          </p:nvPr>
        </p:nvSpPr>
        <p:spPr/>
        <p:txBody>
          <a:bodyPr/>
          <a:lstStyle/>
          <a:p>
            <a:pPr lvl="2">
              <a:defRPr/>
            </a:pPr>
            <a:r>
              <a:rPr lang="en-GB" altLang="en-US" sz="2000" dirty="0"/>
              <a:t>This is a low work podium.</a:t>
            </a:r>
          </a:p>
          <a:p>
            <a:pPr lvl="2">
              <a:defRPr/>
            </a:pPr>
            <a:endParaRPr lang="en-GB" altLang="en-US" sz="2000" dirty="0"/>
          </a:p>
          <a:p>
            <a:pPr lvl="2">
              <a:defRPr/>
            </a:pPr>
            <a:endParaRPr lang="en-US" sz="2000" dirty="0"/>
          </a:p>
          <a:p>
            <a:pPr lvl="2">
              <a:defRPr/>
            </a:pPr>
            <a:endParaRPr lang="en-US" sz="2000" dirty="0"/>
          </a:p>
          <a:p>
            <a:pPr lvl="2">
              <a:defRPr/>
            </a:pPr>
            <a:endParaRPr lang="en-US" sz="2000" dirty="0"/>
          </a:p>
          <a:p>
            <a:pPr lvl="2">
              <a:defRPr/>
            </a:pPr>
            <a:endParaRPr lang="en-US" sz="2000" dirty="0"/>
          </a:p>
          <a:p>
            <a:pPr lvl="2">
              <a:defRPr/>
            </a:pPr>
            <a:endParaRPr lang="en-US" sz="2000" dirty="0"/>
          </a:p>
          <a:p>
            <a:pPr marL="0" lvl="8" indent="0" eaLnBrk="0" hangingPunct="0">
              <a:lnSpc>
                <a:spcPts val="1200"/>
              </a:lnSpc>
              <a:spcBef>
                <a:spcPts val="0"/>
              </a:spcBef>
              <a:spcAft>
                <a:spcPts val="0"/>
              </a:spcAft>
              <a:buNone/>
            </a:pPr>
            <a:endParaRPr lang="en-US" dirty="0"/>
          </a:p>
        </p:txBody>
      </p:sp>
      <p:sp>
        <p:nvSpPr>
          <p:cNvPr id="4" name="TextBox 5"/>
          <p:cNvSpPr txBox="1">
            <a:spLocks noChangeArrowheads="1"/>
          </p:cNvSpPr>
          <p:nvPr/>
        </p:nvSpPr>
        <p:spPr bwMode="auto">
          <a:xfrm>
            <a:off x="5029200" y="1512000"/>
            <a:ext cx="3662363" cy="2800350"/>
          </a:xfrm>
          <a:prstGeom prst="rect">
            <a:avLst/>
          </a:prstGeom>
          <a:solidFill>
            <a:schemeClr val="accent1"/>
          </a:solidFill>
          <a:ln w="9525">
            <a:noFill/>
            <a:miter lim="800000"/>
            <a:headEnd/>
            <a:tailEnd/>
          </a:ln>
        </p:spPr>
        <p:txBody>
          <a:bodyPr>
            <a:prstTxWarp prst="textNoShape">
              <a:avLst/>
            </a:prstTxWarp>
            <a:spAutoFit/>
          </a:bodyPr>
          <a:lstStyle/>
          <a:p>
            <a:pPr algn="ctr"/>
            <a:r>
              <a:rPr lang="en-US" sz="1600" dirty="0"/>
              <a:t>Use of images is great. </a:t>
            </a:r>
          </a:p>
          <a:p>
            <a:pPr algn="ctr"/>
            <a:r>
              <a:rPr lang="en-US" sz="1600" dirty="0"/>
              <a:t>Copy in the image.</a:t>
            </a:r>
          </a:p>
          <a:p>
            <a:pPr algn="ctr"/>
            <a:r>
              <a:rPr lang="en-US" sz="1600" dirty="0"/>
              <a:t>Note details of the image and </a:t>
            </a:r>
            <a:br>
              <a:rPr lang="en-US" sz="1600" dirty="0"/>
            </a:br>
            <a:r>
              <a:rPr lang="en-US" sz="1600" dirty="0"/>
              <a:t>its source on the artwork log.</a:t>
            </a:r>
          </a:p>
          <a:p>
            <a:endParaRPr lang="en-US" sz="1600" dirty="0"/>
          </a:p>
          <a:p>
            <a:endParaRPr lang="en-US" sz="1600" dirty="0"/>
          </a:p>
          <a:p>
            <a:endParaRPr lang="en-US" sz="1600" dirty="0"/>
          </a:p>
          <a:p>
            <a:endParaRPr lang="en-US" sz="1600" dirty="0"/>
          </a:p>
          <a:p>
            <a:endParaRPr lang="en-US" sz="1600" dirty="0"/>
          </a:p>
          <a:p>
            <a:endParaRPr lang="en-US" sz="1600" dirty="0"/>
          </a:p>
          <a:p>
            <a:endParaRPr lang="en-US" sz="1600" dirty="0"/>
          </a:p>
        </p:txBody>
      </p:sp>
      <p:pic>
        <p:nvPicPr>
          <p:cNvPr id="6" name="Picture 5">
            <a:extLst>
              <a:ext uri="{FF2B5EF4-FFF2-40B4-BE49-F238E27FC236}">
                <a16:creationId xmlns:a16="http://schemas.microsoft.com/office/drawing/2014/main" id="{F4DB962D-46CE-445B-A702-5354C083FB5B}"/>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932040" y="1512000"/>
            <a:ext cx="4052340" cy="4248000"/>
          </a:xfrm>
          <a:prstGeom prst="rect">
            <a:avLst/>
          </a:prstGeom>
        </p:spPr>
      </p:pic>
    </p:spTree>
    <p:extLst>
      <p:ext uri="{BB962C8B-B14F-4D97-AF65-F5344CB8AC3E}">
        <p14:creationId xmlns:p14="http://schemas.microsoft.com/office/powerpoint/2010/main" val="131176287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Staging</a:t>
            </a:r>
            <a:endParaRPr lang="en-US" b="0" dirty="0"/>
          </a:p>
        </p:txBody>
      </p:sp>
      <p:sp>
        <p:nvSpPr>
          <p:cNvPr id="3" name="Content Placeholder 2"/>
          <p:cNvSpPr>
            <a:spLocks noGrp="1"/>
          </p:cNvSpPr>
          <p:nvPr>
            <p:ph sz="quarter" idx="10"/>
          </p:nvPr>
        </p:nvSpPr>
        <p:spPr/>
        <p:txBody>
          <a:bodyPr/>
          <a:lstStyle/>
          <a:p>
            <a:pPr lvl="2">
              <a:defRPr/>
            </a:pPr>
            <a:r>
              <a:rPr lang="en-GB" altLang="en-US" sz="2000" dirty="0"/>
              <a:t>This type of access equipment can be </a:t>
            </a:r>
          </a:p>
          <a:p>
            <a:pPr lvl="2">
              <a:defRPr/>
            </a:pPr>
            <a:r>
              <a:rPr lang="en-GB" altLang="en-US" sz="2000" dirty="0"/>
              <a:t>bolted to two sets of ladders to create </a:t>
            </a:r>
          </a:p>
          <a:p>
            <a:pPr lvl="2">
              <a:defRPr/>
            </a:pPr>
            <a:r>
              <a:rPr lang="en-GB" altLang="en-US" sz="2000" dirty="0"/>
              <a:t>a work platform at various heights.</a:t>
            </a:r>
          </a:p>
          <a:p>
            <a:pPr lvl="2">
              <a:defRPr/>
            </a:pPr>
            <a:endParaRPr lang="en-GB" altLang="en-US" sz="2000" dirty="0"/>
          </a:p>
          <a:p>
            <a:pPr lvl="2">
              <a:defRPr/>
            </a:pPr>
            <a:r>
              <a:rPr lang="en-GB" altLang="en-US" sz="2000" dirty="0"/>
              <a:t>It is imperative to assemble this </a:t>
            </a:r>
          </a:p>
          <a:p>
            <a:pPr lvl="2">
              <a:defRPr/>
            </a:pPr>
            <a:r>
              <a:rPr lang="en-GB" altLang="en-US" sz="2000" dirty="0"/>
              <a:t>specialist piece of equipment correctly.</a:t>
            </a:r>
          </a:p>
          <a:p>
            <a:pPr lvl="2">
              <a:defRPr/>
            </a:pPr>
            <a:endParaRPr lang="en-GB" altLang="en-US" sz="2000" dirty="0"/>
          </a:p>
          <a:p>
            <a:pPr lvl="2">
              <a:defRPr/>
            </a:pPr>
            <a:endParaRPr lang="en-GB" altLang="en-US" sz="2000" dirty="0"/>
          </a:p>
          <a:p>
            <a:pPr lvl="2">
              <a:defRPr/>
            </a:pPr>
            <a:endParaRPr lang="en-US" sz="2000" dirty="0"/>
          </a:p>
          <a:p>
            <a:pPr lvl="2">
              <a:defRPr/>
            </a:pPr>
            <a:endParaRPr lang="en-US" sz="2000" dirty="0"/>
          </a:p>
          <a:p>
            <a:pPr marL="0" lvl="8" indent="0" eaLnBrk="0" hangingPunct="0">
              <a:lnSpc>
                <a:spcPts val="1200"/>
              </a:lnSpc>
              <a:spcBef>
                <a:spcPts val="0"/>
              </a:spcBef>
              <a:spcAft>
                <a:spcPts val="0"/>
              </a:spcAft>
              <a:buNone/>
            </a:pPr>
            <a:endParaRPr lang="en-US" dirty="0"/>
          </a:p>
        </p:txBody>
      </p:sp>
      <p:pic>
        <p:nvPicPr>
          <p:cNvPr id="6" name="Picture 5">
            <a:extLst>
              <a:ext uri="{FF2B5EF4-FFF2-40B4-BE49-F238E27FC236}">
                <a16:creationId xmlns:a16="http://schemas.microsoft.com/office/drawing/2014/main" id="{66BED74D-235D-463B-AAE9-C1E909707DCF}"/>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20072" y="3394953"/>
            <a:ext cx="3298313" cy="2176682"/>
          </a:xfrm>
          <a:prstGeom prst="rect">
            <a:avLst/>
          </a:prstGeom>
        </p:spPr>
      </p:pic>
    </p:spTree>
    <p:extLst>
      <p:ext uri="{BB962C8B-B14F-4D97-AF65-F5344CB8AC3E}">
        <p14:creationId xmlns:p14="http://schemas.microsoft.com/office/powerpoint/2010/main" val="126805007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US" dirty="0">
                <a:ea typeface="ＭＳ Ｐゴシック" pitchFamily="-105" charset="-128"/>
                <a:cs typeface="ＭＳ Ｐゴシック" pitchFamily="-105" charset="-128"/>
              </a:rPr>
              <a:t>Objectives </a:t>
            </a:r>
          </a:p>
        </p:txBody>
      </p:sp>
      <p:sp>
        <p:nvSpPr>
          <p:cNvPr id="3075" name="Content Placeholder 2"/>
          <p:cNvSpPr>
            <a:spLocks noGrp="1"/>
          </p:cNvSpPr>
          <p:nvPr>
            <p:ph sz="quarter" idx="10"/>
          </p:nvPr>
        </p:nvSpPr>
        <p:spPr/>
        <p:txBody>
          <a:bodyPr/>
          <a:lstStyle/>
          <a:p>
            <a:pPr marL="0" indent="0"/>
            <a:r>
              <a:rPr lang="en-GB" dirty="0">
                <a:ea typeface="ＭＳ Ｐゴシック" pitchFamily="-105" charset="-128"/>
                <a:cs typeface="ＭＳ Ｐゴシック" pitchFamily="-105" charset="-128"/>
              </a:rPr>
              <a:t>At the end of the session the learner should be able to:</a:t>
            </a:r>
            <a:endParaRPr dirty="0">
              <a:ea typeface="ＭＳ Ｐゴシック" pitchFamily="-105" charset="-128"/>
              <a:cs typeface="ＭＳ Ｐゴシック" pitchFamily="-105" charset="-128"/>
            </a:endParaRPr>
          </a:p>
          <a:p>
            <a:pPr lvl="1"/>
            <a:r>
              <a:rPr lang="en-US" dirty="0"/>
              <a:t>identify the different types of access equipment and the safety checks required</a:t>
            </a:r>
          </a:p>
          <a:p>
            <a:pPr lvl="1"/>
            <a:r>
              <a:rPr lang="en-US" dirty="0"/>
              <a:t>demonstrate the safe erection methods of access equipment</a:t>
            </a:r>
          </a:p>
          <a:p>
            <a:pPr lvl="1"/>
            <a:r>
              <a:rPr lang="en-US" dirty="0"/>
              <a:t>understand and demonstrate safe manual handling techniques.</a:t>
            </a:r>
          </a:p>
          <a:p>
            <a:pPr lvl="1"/>
            <a:endParaRPr lang="en-US"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Boom</a:t>
            </a:r>
            <a:endParaRPr lang="en-US" b="0" dirty="0"/>
          </a:p>
        </p:txBody>
      </p:sp>
      <p:sp>
        <p:nvSpPr>
          <p:cNvPr id="3" name="Content Placeholder 2"/>
          <p:cNvSpPr>
            <a:spLocks noGrp="1"/>
          </p:cNvSpPr>
          <p:nvPr>
            <p:ph sz="quarter" idx="10"/>
          </p:nvPr>
        </p:nvSpPr>
        <p:spPr>
          <a:xfrm>
            <a:off x="457200" y="1512000"/>
            <a:ext cx="3826768" cy="2766064"/>
          </a:xfrm>
        </p:spPr>
        <p:txBody>
          <a:bodyPr/>
          <a:lstStyle/>
          <a:p>
            <a:pPr lvl="2">
              <a:lnSpc>
                <a:spcPct val="100000"/>
              </a:lnSpc>
              <a:defRPr/>
            </a:pPr>
            <a:r>
              <a:rPr lang="en-GB" altLang="en-US" sz="2000" dirty="0"/>
              <a:t>A boom is a method of working at height using a mechanical lift that is controlled by the operative in the cradle. </a:t>
            </a:r>
          </a:p>
          <a:p>
            <a:pPr lvl="2">
              <a:defRPr/>
            </a:pPr>
            <a:endParaRPr lang="en-GB" altLang="en-US" sz="2000" dirty="0"/>
          </a:p>
          <a:p>
            <a:pPr lvl="2">
              <a:defRPr/>
            </a:pPr>
            <a:endParaRPr lang="en-US" sz="2000" dirty="0"/>
          </a:p>
          <a:p>
            <a:pPr lvl="2">
              <a:defRPr/>
            </a:pPr>
            <a:endParaRPr lang="en-US" sz="2000" dirty="0"/>
          </a:p>
          <a:p>
            <a:pPr lvl="2">
              <a:defRPr/>
            </a:pPr>
            <a:endParaRPr lang="en-US" sz="2000" dirty="0"/>
          </a:p>
          <a:p>
            <a:pPr marL="0" lvl="8" indent="0" eaLnBrk="0" hangingPunct="0">
              <a:lnSpc>
                <a:spcPts val="1200"/>
              </a:lnSpc>
              <a:spcBef>
                <a:spcPts val="0"/>
              </a:spcBef>
              <a:spcAft>
                <a:spcPts val="0"/>
              </a:spcAft>
              <a:buNone/>
            </a:pPr>
            <a:endParaRPr lang="en-US" dirty="0"/>
          </a:p>
        </p:txBody>
      </p:sp>
      <p:pic>
        <p:nvPicPr>
          <p:cNvPr id="4" name="Picture 3">
            <a:extLst>
              <a:ext uri="{FF2B5EF4-FFF2-40B4-BE49-F238E27FC236}">
                <a16:creationId xmlns:a16="http://schemas.microsoft.com/office/drawing/2014/main" id="{F2AF4876-F886-49B9-A770-FCB58B6F3D6F}"/>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542887" y="1512000"/>
            <a:ext cx="4140815" cy="2766064"/>
          </a:xfrm>
          <a:prstGeom prst="rect">
            <a:avLst/>
          </a:prstGeom>
        </p:spPr>
      </p:pic>
      <p:sp>
        <p:nvSpPr>
          <p:cNvPr id="7" name="TextBox 6">
            <a:extLst>
              <a:ext uri="{FF2B5EF4-FFF2-40B4-BE49-F238E27FC236}">
                <a16:creationId xmlns:a16="http://schemas.microsoft.com/office/drawing/2014/main" id="{46EB6C5F-3844-49D3-AC2D-E1E6D5048812}"/>
              </a:ext>
            </a:extLst>
          </p:cNvPr>
          <p:cNvSpPr txBox="1"/>
          <p:nvPr/>
        </p:nvSpPr>
        <p:spPr>
          <a:xfrm>
            <a:off x="-540568" y="2996952"/>
            <a:ext cx="4824536" cy="1323439"/>
          </a:xfrm>
          <a:prstGeom prst="rect">
            <a:avLst/>
          </a:prstGeom>
          <a:noFill/>
        </p:spPr>
        <p:txBody>
          <a:bodyPr wrap="square">
            <a:spAutoFit/>
          </a:bodyPr>
          <a:lstStyle/>
          <a:p>
            <a:pPr lvl="2">
              <a:defRPr/>
            </a:pPr>
            <a:r>
              <a:rPr lang="en-GB" altLang="en-US" sz="2000" dirty="0"/>
              <a:t>This mechanical elevated work platform can be moved around using its motor and is sometimes called a ‘cherry picker’.</a:t>
            </a:r>
          </a:p>
        </p:txBody>
      </p:sp>
    </p:spTree>
    <p:extLst>
      <p:ext uri="{BB962C8B-B14F-4D97-AF65-F5344CB8AC3E}">
        <p14:creationId xmlns:p14="http://schemas.microsoft.com/office/powerpoint/2010/main" val="18078078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Scissor lift</a:t>
            </a:r>
            <a:endParaRPr lang="en-US" b="0" dirty="0"/>
          </a:p>
        </p:txBody>
      </p:sp>
      <p:sp>
        <p:nvSpPr>
          <p:cNvPr id="3" name="Content Placeholder 2"/>
          <p:cNvSpPr>
            <a:spLocks noGrp="1"/>
          </p:cNvSpPr>
          <p:nvPr>
            <p:ph sz="quarter" idx="10"/>
          </p:nvPr>
        </p:nvSpPr>
        <p:spPr/>
        <p:txBody>
          <a:bodyPr/>
          <a:lstStyle/>
          <a:p>
            <a:pPr lvl="2">
              <a:defRPr/>
            </a:pPr>
            <a:r>
              <a:rPr lang="en-GB" altLang="en-US" sz="2000" dirty="0"/>
              <a:t>A scissor lift is another method of </a:t>
            </a:r>
          </a:p>
          <a:p>
            <a:pPr lvl="2">
              <a:defRPr/>
            </a:pPr>
            <a:r>
              <a:rPr lang="en-GB" altLang="en-US" sz="2000" dirty="0"/>
              <a:t>working at height using a mechanical </a:t>
            </a:r>
          </a:p>
          <a:p>
            <a:pPr lvl="2">
              <a:defRPr/>
            </a:pPr>
            <a:r>
              <a:rPr lang="en-GB" altLang="en-US" sz="2000" dirty="0"/>
              <a:t>lift that is controlled by the operative in </a:t>
            </a:r>
          </a:p>
          <a:p>
            <a:pPr lvl="2">
              <a:defRPr/>
            </a:pPr>
            <a:r>
              <a:rPr lang="en-GB" altLang="en-US" sz="2000" dirty="0"/>
              <a:t>the cradle. </a:t>
            </a:r>
          </a:p>
          <a:p>
            <a:pPr lvl="2">
              <a:defRPr/>
            </a:pPr>
            <a:endParaRPr lang="en-GB" altLang="en-US" sz="2000" dirty="0"/>
          </a:p>
          <a:p>
            <a:pPr lvl="2">
              <a:defRPr/>
            </a:pPr>
            <a:r>
              <a:rPr lang="en-GB" altLang="en-US" sz="2000" dirty="0"/>
              <a:t>This mechanical elevated work platform </a:t>
            </a:r>
          </a:p>
          <a:p>
            <a:pPr lvl="2">
              <a:defRPr/>
            </a:pPr>
            <a:r>
              <a:rPr lang="en-GB" altLang="en-US" sz="2000" dirty="0"/>
              <a:t>can be moved around using its motor.</a:t>
            </a:r>
          </a:p>
          <a:p>
            <a:pPr lvl="2">
              <a:defRPr/>
            </a:pPr>
            <a:endParaRPr lang="en-GB" altLang="en-US" sz="2000" dirty="0"/>
          </a:p>
          <a:p>
            <a:pPr lvl="2">
              <a:defRPr/>
            </a:pPr>
            <a:endParaRPr lang="en-GB" altLang="en-US" sz="2000" dirty="0"/>
          </a:p>
          <a:p>
            <a:pPr lvl="2">
              <a:defRPr/>
            </a:pPr>
            <a:endParaRPr lang="en-US" sz="2000" dirty="0"/>
          </a:p>
          <a:p>
            <a:pPr marL="0" lvl="8" indent="0" eaLnBrk="0" hangingPunct="0">
              <a:lnSpc>
                <a:spcPts val="1200"/>
              </a:lnSpc>
              <a:spcBef>
                <a:spcPts val="0"/>
              </a:spcBef>
              <a:spcAft>
                <a:spcPts val="0"/>
              </a:spcAft>
              <a:buNone/>
            </a:pPr>
            <a:endParaRPr lang="en-US" dirty="0"/>
          </a:p>
        </p:txBody>
      </p:sp>
      <p:pic>
        <p:nvPicPr>
          <p:cNvPr id="7" name="Picture 6">
            <a:extLst>
              <a:ext uri="{FF2B5EF4-FFF2-40B4-BE49-F238E27FC236}">
                <a16:creationId xmlns:a16="http://schemas.microsoft.com/office/drawing/2014/main" id="{46A84FAE-EEC6-4687-9506-1A1BF08091F3}"/>
              </a:ext>
            </a:extLst>
          </p:cNvPr>
          <p:cNvPicPr>
            <a:picLocks noChangeAspect="1"/>
          </p:cNvPicPr>
          <p:nvPr/>
        </p:nvPicPr>
        <p:blipFill>
          <a:blip r:embed="rId3"/>
          <a:stretch>
            <a:fillRect/>
          </a:stretch>
        </p:blipFill>
        <p:spPr>
          <a:xfrm>
            <a:off x="5156477" y="1054608"/>
            <a:ext cx="3554276" cy="4133446"/>
          </a:xfrm>
          <a:prstGeom prst="rect">
            <a:avLst/>
          </a:prstGeom>
        </p:spPr>
      </p:pic>
    </p:spTree>
    <p:extLst>
      <p:ext uri="{BB962C8B-B14F-4D97-AF65-F5344CB8AC3E}">
        <p14:creationId xmlns:p14="http://schemas.microsoft.com/office/powerpoint/2010/main" val="365371533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Manual and mechanical handling</a:t>
            </a:r>
          </a:p>
        </p:txBody>
      </p:sp>
      <p:sp>
        <p:nvSpPr>
          <p:cNvPr id="3" name="Content Placeholder 2"/>
          <p:cNvSpPr>
            <a:spLocks noGrp="1"/>
          </p:cNvSpPr>
          <p:nvPr>
            <p:ph sz="quarter" idx="10"/>
          </p:nvPr>
        </p:nvSpPr>
        <p:spPr/>
        <p:txBody>
          <a:bodyPr/>
          <a:lstStyle/>
          <a:p>
            <a:r>
              <a:rPr lang="en-US" dirty="0">
                <a:ea typeface="ＭＳ Ｐゴシック" pitchFamily="-105" charset="-128"/>
                <a:cs typeface="ＭＳ Ｐゴシック" pitchFamily="-105" charset="-128"/>
              </a:rPr>
              <a:t>Incorrect manual handling causes many injuries when working on a construction site, and back strains and associated injuries are the main cause of time off work.</a:t>
            </a:r>
          </a:p>
          <a:p>
            <a:r>
              <a:rPr lang="en-US" dirty="0">
                <a:ea typeface="ＭＳ Ｐゴシック" pitchFamily="-105" charset="-128"/>
                <a:cs typeface="ＭＳ Ｐゴシック" pitchFamily="-105" charset="-128"/>
              </a:rPr>
              <a:t>The </a:t>
            </a:r>
            <a:r>
              <a:rPr lang="en-GB" dirty="0"/>
              <a:t>Manual Handling Operations Regulations (MHOR) 1992</a:t>
            </a:r>
            <a:r>
              <a:rPr lang="en-US" dirty="0">
                <a:ea typeface="ＭＳ Ｐゴシック" pitchFamily="-105" charset="-128"/>
                <a:cs typeface="ＭＳ Ｐゴシック" pitchFamily="-105" charset="-128"/>
              </a:rPr>
              <a:t> is the piece of legislation governing manual handling. </a:t>
            </a:r>
          </a:p>
          <a:p>
            <a:r>
              <a:rPr lang="en-US" dirty="0"/>
              <a:t>Careful planning means using risk assessments to ensure that no harm is caused to you or others during a lifting procedure.</a:t>
            </a:r>
          </a:p>
        </p:txBody>
      </p:sp>
    </p:spTree>
    <p:extLst>
      <p:ext uri="{BB962C8B-B14F-4D97-AF65-F5344CB8AC3E}">
        <p14:creationId xmlns:p14="http://schemas.microsoft.com/office/powerpoint/2010/main" val="15576588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Manual and mechanical handling</a:t>
            </a:r>
          </a:p>
        </p:txBody>
      </p:sp>
      <p:sp>
        <p:nvSpPr>
          <p:cNvPr id="3" name="Content Placeholder 2"/>
          <p:cNvSpPr>
            <a:spLocks noGrp="1"/>
          </p:cNvSpPr>
          <p:nvPr>
            <p:ph sz="quarter" idx="10"/>
          </p:nvPr>
        </p:nvSpPr>
        <p:spPr/>
        <p:txBody>
          <a:bodyPr/>
          <a:lstStyle/>
          <a:p>
            <a:r>
              <a:rPr lang="en-GB" dirty="0">
                <a:cs typeface="Arial" charset="0"/>
              </a:rPr>
              <a:t>All activities that use mechanical lifting equipment are covered by the Lifting Operations and Lifting Equipment Regulations (LOLER) 1998.</a:t>
            </a:r>
            <a:endParaRPr lang="en-US" dirty="0">
              <a:ea typeface="ＭＳ Ｐゴシック" pitchFamily="-105" charset="-128"/>
              <a:cs typeface="ＭＳ Ｐゴシック" pitchFamily="-105" charset="-128"/>
            </a:endParaRPr>
          </a:p>
          <a:p>
            <a:pPr eaLnBrk="1" hangingPunct="1">
              <a:defRPr/>
            </a:pPr>
            <a:r>
              <a:rPr lang="en-GB" dirty="0">
                <a:cs typeface="Arial" charset="0"/>
              </a:rPr>
              <a:t>If an item or object is too heavy or unstable, always use a mechanical lifting aid. </a:t>
            </a:r>
          </a:p>
          <a:p>
            <a:pPr eaLnBrk="1" hangingPunct="1">
              <a:defRPr/>
            </a:pPr>
            <a:r>
              <a:rPr lang="en-GB" dirty="0">
                <a:cs typeface="Arial" charset="0"/>
              </a:rPr>
              <a:t>When manual handling, you can lift an object as a team with an identified leader. The team should be made up of people similar in height and strength.</a:t>
            </a:r>
            <a:endParaRPr lang="en-GB" u="sng" dirty="0">
              <a:cs typeface="Arial" charset="0"/>
            </a:endParaRPr>
          </a:p>
        </p:txBody>
      </p:sp>
    </p:spTree>
    <p:extLst>
      <p:ext uri="{BB962C8B-B14F-4D97-AF65-F5344CB8AC3E}">
        <p14:creationId xmlns:p14="http://schemas.microsoft.com/office/powerpoint/2010/main" val="156891741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Manual handling: safe lifting weights</a:t>
            </a:r>
          </a:p>
        </p:txBody>
      </p:sp>
      <p:pic>
        <p:nvPicPr>
          <p:cNvPr id="5" name="Content Placeholder 4">
            <a:extLst>
              <a:ext uri="{FF2B5EF4-FFF2-40B4-BE49-F238E27FC236}">
                <a16:creationId xmlns:a16="http://schemas.microsoft.com/office/drawing/2014/main" id="{B4C256C7-7CFD-4B1D-BD2A-8EE68E58E5DB}"/>
              </a:ext>
            </a:extLst>
          </p:cNvPr>
          <p:cNvPicPr>
            <a:picLocks noGrp="1" noChangeAspect="1"/>
          </p:cNvPicPr>
          <p:nvPr>
            <p:ph sz="quarter" idx="10"/>
          </p:nvPr>
        </p:nvPicPr>
        <p:blipFill>
          <a:blip r:embed="rId2"/>
          <a:stretch>
            <a:fillRect/>
          </a:stretch>
        </p:blipFill>
        <p:spPr>
          <a:xfrm>
            <a:off x="1822465" y="1580845"/>
            <a:ext cx="5499069" cy="4109060"/>
          </a:xfrm>
          <a:prstGeom prst="rect">
            <a:avLst/>
          </a:prstGeom>
        </p:spPr>
      </p:pic>
    </p:spTree>
    <p:extLst>
      <p:ext uri="{BB962C8B-B14F-4D97-AF65-F5344CB8AC3E}">
        <p14:creationId xmlns:p14="http://schemas.microsoft.com/office/powerpoint/2010/main" val="87847227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Manual handling: lifting and carrying</a:t>
            </a:r>
          </a:p>
        </p:txBody>
      </p:sp>
      <p:pic>
        <p:nvPicPr>
          <p:cNvPr id="8" name="Content Placeholder 7">
            <a:extLst>
              <a:ext uri="{FF2B5EF4-FFF2-40B4-BE49-F238E27FC236}">
                <a16:creationId xmlns:a16="http://schemas.microsoft.com/office/drawing/2014/main" id="{87798783-812F-471E-B303-6654BE875F30}"/>
              </a:ext>
            </a:extLst>
          </p:cNvPr>
          <p:cNvPicPr>
            <a:picLocks noGrp="1" noChangeAspect="1"/>
          </p:cNvPicPr>
          <p:nvPr>
            <p:ph sz="quarter" idx="10"/>
          </p:nvPr>
        </p:nvPicPr>
        <p:blipFill>
          <a:blip r:embed="rId2" cstate="screen">
            <a:extLst>
              <a:ext uri="{28A0092B-C50C-407E-A947-70E740481C1C}">
                <a14:useLocalDpi xmlns:a14="http://schemas.microsoft.com/office/drawing/2010/main"/>
              </a:ext>
            </a:extLst>
          </a:blip>
          <a:stretch>
            <a:fillRect/>
          </a:stretch>
        </p:blipFill>
        <p:spPr>
          <a:xfrm>
            <a:off x="1847265" y="1511300"/>
            <a:ext cx="5449470" cy="4248150"/>
          </a:xfrm>
          <a:prstGeom prst="rect">
            <a:avLst/>
          </a:prstGeom>
        </p:spPr>
      </p:pic>
    </p:spTree>
    <p:extLst>
      <p:ext uri="{BB962C8B-B14F-4D97-AF65-F5344CB8AC3E}">
        <p14:creationId xmlns:p14="http://schemas.microsoft.com/office/powerpoint/2010/main" val="124397731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Mechanical lifting aids</a:t>
            </a:r>
            <a:endParaRPr lang="en-US" b="0" dirty="0"/>
          </a:p>
        </p:txBody>
      </p:sp>
      <p:sp>
        <p:nvSpPr>
          <p:cNvPr id="3" name="Content Placeholder 2"/>
          <p:cNvSpPr>
            <a:spLocks noGrp="1"/>
          </p:cNvSpPr>
          <p:nvPr>
            <p:ph sz="quarter" idx="10"/>
          </p:nvPr>
        </p:nvSpPr>
        <p:spPr/>
        <p:txBody>
          <a:bodyPr/>
          <a:lstStyle/>
          <a:p>
            <a:pPr>
              <a:spcBef>
                <a:spcPct val="0"/>
              </a:spcBef>
            </a:pPr>
            <a:r>
              <a:rPr lang="en-GB" altLang="en-US" dirty="0">
                <a:ea typeface="ＭＳ Ｐゴシック" panose="020B0600070205080204" pitchFamily="34" charset="-128"/>
              </a:rPr>
              <a:t>Always risk assess before you lift. </a:t>
            </a:r>
          </a:p>
          <a:p>
            <a:pPr>
              <a:spcBef>
                <a:spcPct val="0"/>
              </a:spcBef>
            </a:pPr>
            <a:r>
              <a:rPr lang="en-GB" altLang="en-US" dirty="0">
                <a:ea typeface="ＭＳ Ｐゴシック" panose="020B0600070205080204" pitchFamily="34" charset="-128"/>
              </a:rPr>
              <a:t>Even if your supervisor asks you to carry a heavy object from a van, ask </a:t>
            </a:r>
          </a:p>
          <a:p>
            <a:pPr>
              <a:spcBef>
                <a:spcPct val="0"/>
              </a:spcBef>
            </a:pPr>
            <a:r>
              <a:rPr lang="en-GB" altLang="en-US" dirty="0">
                <a:ea typeface="ＭＳ Ｐゴシック" panose="020B0600070205080204" pitchFamily="34" charset="-128"/>
              </a:rPr>
              <a:t>for help or use a mechanical lifting aid.</a:t>
            </a:r>
          </a:p>
          <a:p>
            <a:pPr lvl="2">
              <a:defRPr/>
            </a:pPr>
            <a:endParaRPr lang="en-GB" altLang="en-US" sz="2000" dirty="0"/>
          </a:p>
          <a:p>
            <a:pPr lvl="2">
              <a:defRPr/>
            </a:pPr>
            <a:endParaRPr lang="en-GB" altLang="en-US" sz="2000" dirty="0"/>
          </a:p>
          <a:p>
            <a:pPr lvl="2">
              <a:defRPr/>
            </a:pPr>
            <a:endParaRPr lang="en-US" sz="2000" dirty="0"/>
          </a:p>
          <a:p>
            <a:pPr lvl="2">
              <a:defRPr/>
            </a:pPr>
            <a:endParaRPr lang="en-US" sz="2000" dirty="0"/>
          </a:p>
          <a:p>
            <a:pPr lvl="2">
              <a:defRPr/>
            </a:pPr>
            <a:endParaRPr lang="en-US" sz="2000" dirty="0"/>
          </a:p>
          <a:p>
            <a:pPr lvl="2">
              <a:defRPr/>
            </a:pPr>
            <a:endParaRPr lang="en-US" sz="2000" dirty="0"/>
          </a:p>
        </p:txBody>
      </p:sp>
      <p:pic>
        <p:nvPicPr>
          <p:cNvPr id="4" name="Picture 3">
            <a:extLst>
              <a:ext uri="{FF2B5EF4-FFF2-40B4-BE49-F238E27FC236}">
                <a16:creationId xmlns:a16="http://schemas.microsoft.com/office/drawing/2014/main" id="{5067F733-82FE-4147-9E0D-667C2D0697BC}"/>
              </a:ext>
            </a:extLst>
          </p:cNvPr>
          <p:cNvPicPr>
            <a:picLocks noChangeAspect="1"/>
          </p:cNvPicPr>
          <p:nvPr/>
        </p:nvPicPr>
        <p:blipFill>
          <a:blip r:embed="rId3"/>
          <a:stretch>
            <a:fillRect/>
          </a:stretch>
        </p:blipFill>
        <p:spPr>
          <a:xfrm>
            <a:off x="2791813" y="3068960"/>
            <a:ext cx="3560373" cy="2377646"/>
          </a:xfrm>
          <a:prstGeom prst="rect">
            <a:avLst/>
          </a:prstGeom>
        </p:spPr>
      </p:pic>
    </p:spTree>
    <p:extLst>
      <p:ext uri="{BB962C8B-B14F-4D97-AF65-F5344CB8AC3E}">
        <p14:creationId xmlns:p14="http://schemas.microsoft.com/office/powerpoint/2010/main" val="91904141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Small lifting equipment</a:t>
            </a:r>
          </a:p>
        </p:txBody>
      </p:sp>
      <p:sp>
        <p:nvSpPr>
          <p:cNvPr id="3" name="Content Placeholder 2"/>
          <p:cNvSpPr>
            <a:spLocks noGrp="1"/>
          </p:cNvSpPr>
          <p:nvPr>
            <p:ph sz="quarter" idx="10"/>
          </p:nvPr>
        </p:nvSpPr>
        <p:spPr/>
        <p:txBody>
          <a:bodyPr/>
          <a:lstStyle/>
          <a:p>
            <a:r>
              <a:rPr lang="en-GB" dirty="0">
                <a:cs typeface="Arial" charset="0"/>
              </a:rPr>
              <a:t>There are many different types of small lifting equipment available to assist you.</a:t>
            </a:r>
          </a:p>
          <a:p>
            <a:endParaRPr lang="en-GB" sz="2000" dirty="0">
              <a:cs typeface="Arial" charset="0"/>
            </a:endParaRPr>
          </a:p>
          <a:p>
            <a:endParaRPr lang="en-US" dirty="0"/>
          </a:p>
        </p:txBody>
      </p:sp>
      <p:grpSp>
        <p:nvGrpSpPr>
          <p:cNvPr id="4" name="Group 3">
            <a:extLst>
              <a:ext uri="{FF2B5EF4-FFF2-40B4-BE49-F238E27FC236}">
                <a16:creationId xmlns:a16="http://schemas.microsoft.com/office/drawing/2014/main" id="{F05F99E0-0D4E-48EC-A714-CC3972773855}"/>
              </a:ext>
            </a:extLst>
          </p:cNvPr>
          <p:cNvGrpSpPr/>
          <p:nvPr/>
        </p:nvGrpSpPr>
        <p:grpSpPr>
          <a:xfrm>
            <a:off x="428625" y="2204864"/>
            <a:ext cx="8501063" cy="3816424"/>
            <a:chOff x="428625" y="2005013"/>
            <a:chExt cx="8501063" cy="4852987"/>
          </a:xfrm>
        </p:grpSpPr>
        <p:pic>
          <p:nvPicPr>
            <p:cNvPr id="5" name="Picture 2" descr="http://www-4.logsplitterworld.co.uk/walsall-contractors-85ltr-black-00111495M.jpg">
              <a:extLst>
                <a:ext uri="{FF2B5EF4-FFF2-40B4-BE49-F238E27FC236}">
                  <a16:creationId xmlns:a16="http://schemas.microsoft.com/office/drawing/2014/main" id="{2ADF2FE8-D267-4C50-98B4-C03F80C88D70}"/>
                </a:ext>
              </a:extLst>
            </p:cNvPr>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500063" y="2290763"/>
              <a:ext cx="2071687" cy="1714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4" descr="http://www.alloahirecentre.co.uk/uploads/foto/normal/34/Sack%20Truck.jpg">
              <a:extLst>
                <a:ext uri="{FF2B5EF4-FFF2-40B4-BE49-F238E27FC236}">
                  <a16:creationId xmlns:a16="http://schemas.microsoft.com/office/drawing/2014/main" id="{5974EE3B-DEDD-49C1-B2E3-9760961F1852}"/>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3500438" y="3643313"/>
              <a:ext cx="1103312" cy="2447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6" descr="http://images.ecommetrix.com/commerce/55/Hytsu%20Hand_Pallet_Truck.jpg">
              <a:extLst>
                <a:ext uri="{FF2B5EF4-FFF2-40B4-BE49-F238E27FC236}">
                  <a16:creationId xmlns:a16="http://schemas.microsoft.com/office/drawing/2014/main" id="{6E65771E-E572-4093-B3BD-2B9E8621E159}"/>
                </a:ext>
              </a:extLst>
            </p:cNvPr>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6929438" y="2005013"/>
              <a:ext cx="2000250" cy="2000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8" descr="http://t0.gstatic.com/images?q=tbn:ANd9GcQiQr90xSpb02YNKAHc7qQ0n1vzsQlFjzLqHtMsQuKpFr9BFGIkEw">
              <a:extLst>
                <a:ext uri="{FF2B5EF4-FFF2-40B4-BE49-F238E27FC236}">
                  <a16:creationId xmlns:a16="http://schemas.microsoft.com/office/drawing/2014/main" id="{31B9BD76-13A3-4FD7-A447-FFD1C6B447F6}"/>
                </a:ext>
              </a:extLst>
            </p:cNvPr>
            <p:cNvPicPr>
              <a:picLocks noChangeAspect="1" noChangeArrowheads="1"/>
            </p:cNvPicPr>
            <p:nvPr/>
          </p:nvPicPr>
          <p:blipFill>
            <a:blip r:embed="rId5">
              <a:extLst>
                <a:ext uri="{28A0092B-C50C-407E-A947-70E740481C1C}">
                  <a14:useLocalDpi xmlns:a14="http://schemas.microsoft.com/office/drawing/2010/main"/>
                </a:ext>
              </a:extLst>
            </a:blip>
            <a:srcRect/>
            <a:stretch>
              <a:fillRect/>
            </a:stretch>
          </p:blipFill>
          <p:spPr bwMode="auto">
            <a:xfrm>
              <a:off x="6929438" y="4643438"/>
              <a:ext cx="1306512" cy="1790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10" descr="http://1.bp.blogspot.com/_mZ-nelunK-A/THAahB669bI/AAAAAAAAARE/0SCnSRz3w0M/s1600/IMG00188-20100701-1450.jpg">
              <a:extLst>
                <a:ext uri="{FF2B5EF4-FFF2-40B4-BE49-F238E27FC236}">
                  <a16:creationId xmlns:a16="http://schemas.microsoft.com/office/drawing/2014/main" id="{AD0E9F09-26E9-4EF0-AB9C-27913577E0A7}"/>
                </a:ext>
              </a:extLst>
            </p:cNvPr>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4643438" y="2214563"/>
              <a:ext cx="1976437" cy="2643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Picture 12" descr="http://www.djc.com/stories/images/20100830/Scaffold_HydroMobileLift_big.jpg">
              <a:extLst>
                <a:ext uri="{FF2B5EF4-FFF2-40B4-BE49-F238E27FC236}">
                  <a16:creationId xmlns:a16="http://schemas.microsoft.com/office/drawing/2014/main" id="{87F14550-5AE4-4D41-8EAC-1561DE361D96}"/>
                </a:ext>
              </a:extLst>
            </p:cNvPr>
            <p:cNvPicPr>
              <a:picLocks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a:off x="428625" y="4057650"/>
              <a:ext cx="2500313" cy="2800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extLst>
      <p:ext uri="{BB962C8B-B14F-4D97-AF65-F5344CB8AC3E}">
        <p14:creationId xmlns:p14="http://schemas.microsoft.com/office/powerpoint/2010/main" val="312277319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sz="quarter" idx="10"/>
          </p:nvPr>
        </p:nvSpPr>
        <p:spPr>
          <a:xfrm>
            <a:off x="457200" y="1512000"/>
            <a:ext cx="8229600" cy="4248000"/>
          </a:xfrm>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Access equipment</a:t>
            </a:r>
          </a:p>
        </p:txBody>
      </p:sp>
      <p:sp>
        <p:nvSpPr>
          <p:cNvPr id="3" name="Content Placeholder 2"/>
          <p:cNvSpPr>
            <a:spLocks noGrp="1"/>
          </p:cNvSpPr>
          <p:nvPr>
            <p:ph sz="quarter" idx="10"/>
          </p:nvPr>
        </p:nvSpPr>
        <p:spPr/>
        <p:txBody>
          <a:bodyPr/>
          <a:lstStyle/>
          <a:p>
            <a:pPr>
              <a:lnSpc>
                <a:spcPct val="100000"/>
              </a:lnSpc>
            </a:pPr>
            <a:r>
              <a:rPr lang="en-GB" altLang="en-US" dirty="0">
                <a:solidFill>
                  <a:srgbClr val="000000"/>
                </a:solidFill>
              </a:rPr>
              <a:t>Access equipment comes in many different forms, depending on the job to be completed. For example:</a:t>
            </a:r>
          </a:p>
          <a:p>
            <a:pPr lvl="1"/>
            <a:r>
              <a:rPr lang="en-GB" altLang="en-US" dirty="0">
                <a:solidFill>
                  <a:srgbClr val="000000"/>
                </a:solidFill>
              </a:rPr>
              <a:t>ladders (roof, step etc)</a:t>
            </a:r>
          </a:p>
          <a:p>
            <a:pPr lvl="1"/>
            <a:r>
              <a:rPr lang="en-GB" dirty="0">
                <a:solidFill>
                  <a:srgbClr val="000000"/>
                </a:solidFill>
              </a:rPr>
              <a:t>mobile access towers</a:t>
            </a:r>
          </a:p>
          <a:p>
            <a:pPr lvl="1"/>
            <a:r>
              <a:rPr lang="en-US" dirty="0"/>
              <a:t>trestles, platforms and podiums</a:t>
            </a:r>
          </a:p>
          <a:p>
            <a:pPr lvl="1"/>
            <a:r>
              <a:rPr lang="en-US" dirty="0"/>
              <a:t>staging and booms</a:t>
            </a:r>
          </a:p>
          <a:p>
            <a:pPr lvl="1"/>
            <a:r>
              <a:rPr lang="en-US" dirty="0"/>
              <a:t>scissor lifts.</a:t>
            </a:r>
          </a:p>
        </p:txBody>
      </p:sp>
    </p:spTree>
    <p:extLst>
      <p:ext uri="{BB962C8B-B14F-4D97-AF65-F5344CB8AC3E}">
        <p14:creationId xmlns:p14="http://schemas.microsoft.com/office/powerpoint/2010/main" val="313909376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Access equipment</a:t>
            </a:r>
          </a:p>
        </p:txBody>
      </p:sp>
      <p:sp>
        <p:nvSpPr>
          <p:cNvPr id="3" name="Content Placeholder 2"/>
          <p:cNvSpPr>
            <a:spLocks noGrp="1"/>
          </p:cNvSpPr>
          <p:nvPr>
            <p:ph sz="quarter" idx="10"/>
          </p:nvPr>
        </p:nvSpPr>
        <p:spPr/>
        <p:txBody>
          <a:bodyPr/>
          <a:lstStyle/>
          <a:p>
            <a:r>
              <a:rPr lang="en-US" dirty="0">
                <a:ea typeface="ＭＳ Ｐゴシック" pitchFamily="-105" charset="-128"/>
                <a:cs typeface="ＭＳ Ｐゴシック" pitchFamily="-105" charset="-128"/>
              </a:rPr>
              <a:t>Access equipment allows you to work at different heights for short periods of time. Before using such equipment you should take time to ask yourself about:</a:t>
            </a:r>
          </a:p>
          <a:p>
            <a:pPr lvl="1"/>
            <a:r>
              <a:rPr lang="en-GB" altLang="en-US" dirty="0">
                <a:solidFill>
                  <a:srgbClr val="000000"/>
                </a:solidFill>
              </a:rPr>
              <a:t>Use?</a:t>
            </a:r>
          </a:p>
          <a:p>
            <a:pPr lvl="1"/>
            <a:r>
              <a:rPr lang="en-GB" altLang="en-US" dirty="0">
                <a:solidFill>
                  <a:srgbClr val="000000"/>
                </a:solidFill>
              </a:rPr>
              <a:t>Duration of work?</a:t>
            </a:r>
          </a:p>
          <a:p>
            <a:pPr lvl="1"/>
            <a:r>
              <a:rPr lang="en-GB" altLang="en-US" dirty="0">
                <a:solidFill>
                  <a:srgbClr val="000000"/>
                </a:solidFill>
              </a:rPr>
              <a:t>Type required (eg what type of ladder do I need)?</a:t>
            </a:r>
          </a:p>
          <a:p>
            <a:pPr lvl="1"/>
            <a:r>
              <a:rPr lang="en-GB" altLang="en-US" dirty="0">
                <a:solidFill>
                  <a:srgbClr val="000000"/>
                </a:solidFill>
              </a:rPr>
              <a:t>Loads to be carried?</a:t>
            </a:r>
          </a:p>
          <a:p>
            <a:pPr lvl="1"/>
            <a:r>
              <a:rPr lang="en-GB" altLang="en-US" dirty="0">
                <a:solidFill>
                  <a:srgbClr val="000000"/>
                </a:solidFill>
              </a:rPr>
              <a:t>Prevention of and consequences of falls?</a:t>
            </a:r>
          </a:p>
          <a:p>
            <a:pPr lvl="1"/>
            <a:r>
              <a:rPr lang="en-GB" altLang="en-US" dirty="0">
                <a:solidFill>
                  <a:srgbClr val="000000"/>
                </a:solidFill>
              </a:rPr>
              <a:t>Wear and tear of the equipment?</a:t>
            </a:r>
          </a:p>
          <a:p>
            <a:pPr lvl="1"/>
            <a:r>
              <a:rPr lang="en-GB" altLang="en-US" dirty="0">
                <a:solidFill>
                  <a:srgbClr val="000000"/>
                </a:solidFill>
              </a:rPr>
              <a:t>Frequency of access?</a:t>
            </a:r>
          </a:p>
          <a:p>
            <a:pPr lvl="1"/>
            <a:r>
              <a:rPr lang="en-GB" altLang="en-US" dirty="0">
                <a:solidFill>
                  <a:srgbClr val="000000"/>
                </a:solidFill>
              </a:rPr>
              <a:t>Is the access equipment fit for purpose?</a:t>
            </a:r>
          </a:p>
          <a:p>
            <a:pPr lvl="1"/>
            <a:endParaRPr lang="en-GB" altLang="en-US" dirty="0">
              <a:solidFill>
                <a:srgbClr val="000000"/>
              </a:solidFill>
            </a:endParaRPr>
          </a:p>
          <a:p>
            <a:pPr lvl="1"/>
            <a:endParaRPr lang="en-US" dirty="0"/>
          </a:p>
          <a:p>
            <a:endParaRPr lang="en-US"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Access equipment – operative competency</a:t>
            </a:r>
          </a:p>
        </p:txBody>
      </p:sp>
      <p:sp>
        <p:nvSpPr>
          <p:cNvPr id="3" name="Content Placeholder 2"/>
          <p:cNvSpPr>
            <a:spLocks noGrp="1"/>
          </p:cNvSpPr>
          <p:nvPr>
            <p:ph sz="quarter" idx="10"/>
          </p:nvPr>
        </p:nvSpPr>
        <p:spPr/>
        <p:txBody>
          <a:bodyPr/>
          <a:lstStyle/>
          <a:p>
            <a:r>
              <a:rPr lang="en-US" dirty="0">
                <a:ea typeface="ＭＳ Ｐゴシック" pitchFamily="-105" charset="-128"/>
                <a:cs typeface="ＭＳ Ｐゴシック" pitchFamily="-105" charset="-128"/>
              </a:rPr>
              <a:t>All operatives should be trained on how to use each piece of access equipment correctly and safely. Remember, all access equipment must be checked prior to each use to ensure safety.</a:t>
            </a:r>
          </a:p>
          <a:p>
            <a:pPr marL="342900" indent="-342900">
              <a:buClr>
                <a:srgbClr val="0077E3"/>
              </a:buClr>
              <a:buFont typeface="Arial" panose="020B0604020202020204" pitchFamily="34" charset="0"/>
              <a:buChar char="•"/>
            </a:pPr>
            <a:r>
              <a:rPr lang="en-US" dirty="0">
                <a:ea typeface="ＭＳ Ｐゴシック" pitchFamily="-105" charset="-128"/>
                <a:cs typeface="ＭＳ Ｐゴシック" pitchFamily="-105" charset="-128"/>
              </a:rPr>
              <a:t>Ladders – ensure that the ladder is on firm and level ground, tied off, set at the correct angle and of the correct class.</a:t>
            </a:r>
          </a:p>
          <a:p>
            <a:pPr marL="342900" indent="-342900">
              <a:buClr>
                <a:srgbClr val="0077E3"/>
              </a:buClr>
              <a:buFont typeface="Arial" panose="020B0604020202020204" pitchFamily="34" charset="0"/>
              <a:buChar char="•"/>
            </a:pPr>
            <a:r>
              <a:rPr lang="en-US" dirty="0">
                <a:ea typeface="ＭＳ Ｐゴシック" pitchFamily="-105" charset="-128"/>
                <a:cs typeface="ＭＳ Ｐゴシック" pitchFamily="-105" charset="-128"/>
              </a:rPr>
              <a:t>Platforms – ensure they are on firm and level ground and assembled as per manufacturer’s instructions.</a:t>
            </a:r>
          </a:p>
          <a:p>
            <a:pPr marL="342900" indent="-342900">
              <a:buClr>
                <a:srgbClr val="0077E3"/>
              </a:buClr>
              <a:buFont typeface="Arial" panose="020B0604020202020204" pitchFamily="34" charset="0"/>
              <a:buChar char="•"/>
            </a:pPr>
            <a:r>
              <a:rPr lang="en-US" dirty="0">
                <a:ea typeface="ＭＳ Ｐゴシック" pitchFamily="-105" charset="-128"/>
                <a:cs typeface="ＭＳ Ｐゴシック" pitchFamily="-105" charset="-128"/>
              </a:rPr>
              <a:t>Scaffolds and mobile scaffolds – ensure they are on firm and level ground and assembled as per manufacturer’s instructions.</a:t>
            </a:r>
          </a:p>
          <a:p>
            <a:pPr marL="342900" indent="-342900">
              <a:buClr>
                <a:srgbClr val="0077E3"/>
              </a:buClr>
              <a:buFont typeface="Arial" panose="020B0604020202020204" pitchFamily="34" charset="0"/>
              <a:buChar char="•"/>
            </a:pPr>
            <a:r>
              <a:rPr lang="en-US" dirty="0">
                <a:ea typeface="ＭＳ Ｐゴシック" pitchFamily="-105" charset="-128"/>
                <a:cs typeface="ＭＳ Ｐゴシック" pitchFamily="-105" charset="-128"/>
              </a:rPr>
              <a:t>Mobile elevated work platforms – used as per training and within set limits.</a:t>
            </a:r>
          </a:p>
          <a:p>
            <a:pPr lvl="1"/>
            <a:endParaRPr lang="en-GB" altLang="en-US" dirty="0">
              <a:solidFill>
                <a:srgbClr val="000000"/>
              </a:solidFill>
            </a:endParaRPr>
          </a:p>
          <a:p>
            <a:pPr lvl="1"/>
            <a:endParaRPr lang="en-US" dirty="0"/>
          </a:p>
          <a:p>
            <a:endParaRPr lang="en-US" dirty="0"/>
          </a:p>
        </p:txBody>
      </p:sp>
    </p:spTree>
    <p:extLst>
      <p:ext uri="{BB962C8B-B14F-4D97-AF65-F5344CB8AC3E}">
        <p14:creationId xmlns:p14="http://schemas.microsoft.com/office/powerpoint/2010/main" val="383008656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Tagging</a:t>
            </a:r>
          </a:p>
        </p:txBody>
      </p:sp>
      <p:sp>
        <p:nvSpPr>
          <p:cNvPr id="3" name="Content Placeholder 2"/>
          <p:cNvSpPr>
            <a:spLocks noGrp="1"/>
          </p:cNvSpPr>
          <p:nvPr>
            <p:ph sz="quarter" idx="10"/>
          </p:nvPr>
        </p:nvSpPr>
        <p:spPr/>
        <p:txBody>
          <a:bodyPr/>
          <a:lstStyle/>
          <a:p>
            <a:r>
              <a:rPr lang="en-US" dirty="0">
                <a:ea typeface="ＭＳ Ｐゴシック" pitchFamily="-105" charset="-128"/>
                <a:cs typeface="ＭＳ Ｐゴシック" pitchFamily="-105" charset="-128"/>
              </a:rPr>
              <a:t>All access equipment such as ladders and scaffolds will need to be checked regularly to ensure it is fit for purpose.</a:t>
            </a:r>
          </a:p>
          <a:p>
            <a:r>
              <a:rPr lang="en-US" dirty="0">
                <a:ea typeface="ＭＳ Ｐゴシック" pitchFamily="-105" charset="-128"/>
                <a:cs typeface="ＭＳ Ｐゴシック" pitchFamily="-105" charset="-128"/>
              </a:rPr>
              <a:t>All platforms, mobile scaffolds and scaffolds use a tagging system to state when they were last checked and if they are safe to use.</a:t>
            </a:r>
          </a:p>
          <a:p>
            <a:r>
              <a:rPr lang="en-US" dirty="0">
                <a:ea typeface="ＭＳ Ｐゴシック" pitchFamily="-105" charset="-128"/>
                <a:cs typeface="ＭＳ Ｐゴシック" pitchFamily="-105" charset="-128"/>
              </a:rPr>
              <a:t>However, all access equipment should be checked prior to each use to ensure safety.</a:t>
            </a:r>
          </a:p>
          <a:p>
            <a:pPr lvl="1"/>
            <a:endParaRPr lang="en-GB" altLang="en-US" dirty="0">
              <a:solidFill>
                <a:srgbClr val="000000"/>
              </a:solidFill>
            </a:endParaRPr>
          </a:p>
          <a:p>
            <a:pPr lvl="1"/>
            <a:endParaRPr lang="en-US" dirty="0"/>
          </a:p>
          <a:p>
            <a:endParaRPr lang="en-US" dirty="0"/>
          </a:p>
        </p:txBody>
      </p:sp>
      <p:pic>
        <p:nvPicPr>
          <p:cNvPr id="4" name="Picture 3">
            <a:extLst>
              <a:ext uri="{FF2B5EF4-FFF2-40B4-BE49-F238E27FC236}">
                <a16:creationId xmlns:a16="http://schemas.microsoft.com/office/drawing/2014/main" id="{19338185-AAEE-43E3-AA05-98B6EADBF324}"/>
              </a:ext>
            </a:extLst>
          </p:cNvPr>
          <p:cNvPicPr>
            <a:picLocks noChangeAspect="1"/>
          </p:cNvPicPr>
          <p:nvPr/>
        </p:nvPicPr>
        <p:blipFill>
          <a:blip r:embed="rId2"/>
          <a:stretch>
            <a:fillRect/>
          </a:stretch>
        </p:blipFill>
        <p:spPr>
          <a:xfrm>
            <a:off x="3239908" y="3861048"/>
            <a:ext cx="2664183" cy="1767993"/>
          </a:xfrm>
          <a:prstGeom prst="rect">
            <a:avLst/>
          </a:prstGeom>
        </p:spPr>
      </p:pic>
    </p:spTree>
    <p:extLst>
      <p:ext uri="{BB962C8B-B14F-4D97-AF65-F5344CB8AC3E}">
        <p14:creationId xmlns:p14="http://schemas.microsoft.com/office/powerpoint/2010/main" val="376585895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Ladders</a:t>
            </a:r>
          </a:p>
        </p:txBody>
      </p:sp>
      <p:sp>
        <p:nvSpPr>
          <p:cNvPr id="3" name="Content Placeholder 2"/>
          <p:cNvSpPr>
            <a:spLocks noGrp="1"/>
          </p:cNvSpPr>
          <p:nvPr>
            <p:ph sz="quarter" idx="10"/>
          </p:nvPr>
        </p:nvSpPr>
        <p:spPr>
          <a:xfrm>
            <a:off x="457200" y="1605225"/>
            <a:ext cx="8229600" cy="4248000"/>
          </a:xfrm>
        </p:spPr>
        <p:txBody>
          <a:bodyPr/>
          <a:lstStyle/>
          <a:p>
            <a:r>
              <a:rPr lang="en-US" dirty="0">
                <a:ea typeface="ＭＳ Ｐゴシック" pitchFamily="-105" charset="-128"/>
                <a:cs typeface="ＭＳ Ｐゴシック" pitchFamily="-105" charset="-128"/>
              </a:rPr>
              <a:t>Ladders come in many forms, for example:</a:t>
            </a:r>
          </a:p>
          <a:p>
            <a:pPr lvl="1"/>
            <a:r>
              <a:rPr lang="en-US" dirty="0"/>
              <a:t>single, double and triple extension ladders</a:t>
            </a:r>
          </a:p>
          <a:p>
            <a:pPr lvl="1"/>
            <a:r>
              <a:rPr lang="en-US" dirty="0"/>
              <a:t>roof ladders</a:t>
            </a:r>
          </a:p>
          <a:p>
            <a:pPr lvl="1"/>
            <a:r>
              <a:rPr lang="en-US" dirty="0"/>
              <a:t>step ladders.</a:t>
            </a:r>
          </a:p>
          <a:p>
            <a:r>
              <a:rPr lang="en-US" dirty="0">
                <a:ea typeface="ＭＳ Ｐゴシック" pitchFamily="-105" charset="-128"/>
                <a:cs typeface="ＭＳ Ｐゴシック" pitchFamily="-105" charset="-128"/>
              </a:rPr>
              <a:t>These will be considerd further at over the next few slides.</a:t>
            </a:r>
          </a:p>
          <a:p>
            <a:endParaRPr lang="en-US" dirty="0"/>
          </a:p>
        </p:txBody>
      </p:sp>
    </p:spTree>
    <p:extLst>
      <p:ext uri="{BB962C8B-B14F-4D97-AF65-F5344CB8AC3E}">
        <p14:creationId xmlns:p14="http://schemas.microsoft.com/office/powerpoint/2010/main" val="65145760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Single ladders</a:t>
            </a:r>
            <a:endParaRPr lang="en-US" b="0" dirty="0"/>
          </a:p>
        </p:txBody>
      </p:sp>
      <p:sp>
        <p:nvSpPr>
          <p:cNvPr id="3" name="Content Placeholder 2"/>
          <p:cNvSpPr>
            <a:spLocks noGrp="1"/>
          </p:cNvSpPr>
          <p:nvPr>
            <p:ph sz="quarter" idx="10"/>
          </p:nvPr>
        </p:nvSpPr>
        <p:spPr/>
        <p:txBody>
          <a:bodyPr/>
          <a:lstStyle/>
          <a:p>
            <a:pPr lvl="2">
              <a:defRPr/>
            </a:pPr>
            <a:r>
              <a:rPr lang="en-US" sz="2000" dirty="0"/>
              <a:t>These ladders do not extend and are of a</a:t>
            </a:r>
          </a:p>
          <a:p>
            <a:pPr lvl="2">
              <a:defRPr/>
            </a:pPr>
            <a:r>
              <a:rPr lang="en-US" sz="2000" dirty="0"/>
              <a:t>single length.</a:t>
            </a:r>
          </a:p>
          <a:p>
            <a:pPr lvl="2">
              <a:defRPr/>
            </a:pPr>
            <a:endParaRPr lang="en-US" sz="2000" dirty="0"/>
          </a:p>
          <a:p>
            <a:pPr lvl="2">
              <a:defRPr/>
            </a:pPr>
            <a:r>
              <a:rPr lang="en-US" sz="2000" dirty="0"/>
              <a:t>They can be manufactured from wood, </a:t>
            </a:r>
          </a:p>
          <a:p>
            <a:pPr lvl="2">
              <a:defRPr/>
            </a:pPr>
            <a:r>
              <a:rPr lang="en-US" sz="2000" dirty="0"/>
              <a:t>aluminium or fiberglass.</a:t>
            </a:r>
          </a:p>
          <a:p>
            <a:pPr lvl="2">
              <a:defRPr/>
            </a:pPr>
            <a:endParaRPr lang="en-US" sz="2000" dirty="0"/>
          </a:p>
          <a:p>
            <a:pPr lvl="2">
              <a:defRPr/>
            </a:pPr>
            <a:endParaRPr lang="en-US" sz="2000" dirty="0"/>
          </a:p>
          <a:p>
            <a:pPr lvl="2">
              <a:defRPr/>
            </a:pPr>
            <a:endParaRPr lang="en-US" sz="2000" dirty="0"/>
          </a:p>
          <a:p>
            <a:pPr lvl="2">
              <a:defRPr/>
            </a:pPr>
            <a:endParaRPr lang="en-US" sz="2000" dirty="0"/>
          </a:p>
          <a:p>
            <a:pPr lvl="2">
              <a:defRPr/>
            </a:pPr>
            <a:endParaRPr lang="en-US" sz="2000" dirty="0"/>
          </a:p>
          <a:p>
            <a:pPr marL="0" lvl="8" indent="0" eaLnBrk="0" hangingPunct="0">
              <a:lnSpc>
                <a:spcPts val="1200"/>
              </a:lnSpc>
              <a:spcBef>
                <a:spcPts val="0"/>
              </a:spcBef>
              <a:spcAft>
                <a:spcPts val="0"/>
              </a:spcAft>
              <a:buNone/>
            </a:pPr>
            <a:endParaRPr lang="en-US" dirty="0"/>
          </a:p>
        </p:txBody>
      </p:sp>
      <p:pic>
        <p:nvPicPr>
          <p:cNvPr id="4" name="Picture 3">
            <a:extLst>
              <a:ext uri="{FF2B5EF4-FFF2-40B4-BE49-F238E27FC236}">
                <a16:creationId xmlns:a16="http://schemas.microsoft.com/office/drawing/2014/main" id="{25CC6F08-F707-4A8B-8CC6-43270AA31803}"/>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136220" y="1860710"/>
            <a:ext cx="3550580" cy="3550580"/>
          </a:xfrm>
          <a:prstGeom prst="rect">
            <a:avLst/>
          </a:prstGeom>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Triple ladders</a:t>
            </a:r>
            <a:endParaRPr lang="en-US" b="0" dirty="0"/>
          </a:p>
        </p:txBody>
      </p:sp>
      <p:sp>
        <p:nvSpPr>
          <p:cNvPr id="3" name="Content Placeholder 2"/>
          <p:cNvSpPr>
            <a:spLocks noGrp="1"/>
          </p:cNvSpPr>
          <p:nvPr>
            <p:ph sz="quarter" idx="10"/>
          </p:nvPr>
        </p:nvSpPr>
        <p:spPr/>
        <p:txBody>
          <a:bodyPr/>
          <a:lstStyle/>
          <a:p>
            <a:pPr lvl="2">
              <a:defRPr/>
            </a:pPr>
            <a:r>
              <a:rPr lang="en-US" sz="2000" dirty="0"/>
              <a:t>These are primarily 3 ladders that </a:t>
            </a:r>
          </a:p>
          <a:p>
            <a:pPr lvl="2">
              <a:defRPr/>
            </a:pPr>
            <a:r>
              <a:rPr lang="en-US" sz="2000" dirty="0"/>
              <a:t>can extend to even greater heights.</a:t>
            </a:r>
          </a:p>
          <a:p>
            <a:pPr lvl="2">
              <a:defRPr/>
            </a:pPr>
            <a:endParaRPr lang="en-US" sz="2000" dirty="0"/>
          </a:p>
          <a:p>
            <a:pPr lvl="2">
              <a:defRPr/>
            </a:pPr>
            <a:r>
              <a:rPr lang="en-US" sz="2000" dirty="0"/>
              <a:t>They can also be manufactured from </a:t>
            </a:r>
          </a:p>
          <a:p>
            <a:pPr lvl="2">
              <a:defRPr/>
            </a:pPr>
            <a:r>
              <a:rPr lang="en-US" sz="2000" dirty="0"/>
              <a:t>wood, aluminium or fiberglass.</a:t>
            </a:r>
          </a:p>
          <a:p>
            <a:pPr lvl="2">
              <a:defRPr/>
            </a:pPr>
            <a:endParaRPr lang="en-US" sz="2000" dirty="0"/>
          </a:p>
          <a:p>
            <a:pPr lvl="2">
              <a:defRPr/>
            </a:pPr>
            <a:endParaRPr lang="en-US" sz="2000" dirty="0"/>
          </a:p>
          <a:p>
            <a:pPr lvl="2">
              <a:defRPr/>
            </a:pPr>
            <a:endParaRPr lang="en-US" sz="2000" dirty="0"/>
          </a:p>
          <a:p>
            <a:pPr lvl="2">
              <a:defRPr/>
            </a:pPr>
            <a:endParaRPr lang="en-US" sz="2000" dirty="0"/>
          </a:p>
          <a:p>
            <a:pPr lvl="2">
              <a:defRPr/>
            </a:pPr>
            <a:endParaRPr lang="en-US" sz="2000" dirty="0"/>
          </a:p>
          <a:p>
            <a:pPr marL="0" lvl="8" indent="0" eaLnBrk="0" hangingPunct="0">
              <a:lnSpc>
                <a:spcPts val="1200"/>
              </a:lnSpc>
              <a:spcBef>
                <a:spcPts val="0"/>
              </a:spcBef>
              <a:spcAft>
                <a:spcPts val="0"/>
              </a:spcAft>
              <a:buNone/>
            </a:pPr>
            <a:endParaRPr lang="en-US" dirty="0"/>
          </a:p>
        </p:txBody>
      </p:sp>
      <p:pic>
        <p:nvPicPr>
          <p:cNvPr id="5" name="Picture 4">
            <a:extLst>
              <a:ext uri="{FF2B5EF4-FFF2-40B4-BE49-F238E27FC236}">
                <a16:creationId xmlns:a16="http://schemas.microsoft.com/office/drawing/2014/main" id="{6AD2AAF8-3DC7-4DDE-BE88-BD8ABCDCB1A6}"/>
              </a:ext>
            </a:extLst>
          </p:cNvPr>
          <p:cNvPicPr>
            <a:picLocks noChangeAspect="1"/>
          </p:cNvPicPr>
          <p:nvPr/>
        </p:nvPicPr>
        <p:blipFill>
          <a:blip r:embed="rId3"/>
          <a:stretch>
            <a:fillRect/>
          </a:stretch>
        </p:blipFill>
        <p:spPr>
          <a:xfrm>
            <a:off x="5292080" y="913824"/>
            <a:ext cx="2950720" cy="4432176"/>
          </a:xfrm>
          <a:prstGeom prst="rect">
            <a:avLst/>
          </a:prstGeom>
        </p:spPr>
      </p:pic>
    </p:spTree>
    <p:extLst>
      <p:ext uri="{BB962C8B-B14F-4D97-AF65-F5344CB8AC3E}">
        <p14:creationId xmlns:p14="http://schemas.microsoft.com/office/powerpoint/2010/main" val="518105972"/>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1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B99F16286C48BA4FB36DA225EFE1545E" ma:contentTypeVersion="4" ma:contentTypeDescription="Create a new document." ma:contentTypeScope="" ma:versionID="e53d2e6a40ee7e4eea57efa1f1203e0b">
  <xsd:schema xmlns:xsd="http://www.w3.org/2001/XMLSchema" xmlns:xs="http://www.w3.org/2001/XMLSchema" xmlns:p="http://schemas.microsoft.com/office/2006/metadata/properties" xmlns:ns2="4b678ced-8ee3-4992-8a93-8a291cb51b09" targetNamespace="http://schemas.microsoft.com/office/2006/metadata/properties" ma:root="true" ma:fieldsID="629eada1725efa428db74041cb4d564d" ns2:_="">
    <xsd:import namespace="4b678ced-8ee3-4992-8a93-8a291cb51b09"/>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b678ced-8ee3-4992-8a93-8a291cb51b0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3BA830E4-CA9F-4AFB-9354-79D1CDB21A8B}">
  <ds:schemaRefs>
    <ds:schemaRef ds:uri="http://schemas.microsoft.com/sharepoint/v3/contenttype/forms"/>
  </ds:schemaRefs>
</ds:datastoreItem>
</file>

<file path=customXml/itemProps2.xml><?xml version="1.0" encoding="utf-8"?>
<ds:datastoreItem xmlns:ds="http://schemas.openxmlformats.org/officeDocument/2006/customXml" ds:itemID="{84FD96FC-82BA-4F74-9D30-FD59A2EC6F1C}">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4b678ced-8ee3-4992-8a93-8a291cb51b0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A528C280-5D95-400C-926C-E8E84525E697}">
  <ds:schemaRefs>
    <ds:schemaRef ds:uri="http://schemas.microsoft.com/office/2006/metadata/properties"/>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emplate/>
  <TotalTime>1338</TotalTime>
  <Words>1310</Words>
  <Application>Microsoft Office PowerPoint</Application>
  <PresentationFormat>On-screen Show (4:3)</PresentationFormat>
  <Paragraphs>247</Paragraphs>
  <Slides>28</Slides>
  <Notes>12</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28</vt:i4>
      </vt:variant>
    </vt:vector>
  </HeadingPairs>
  <TitlesOfParts>
    <vt:vector size="33" baseType="lpstr">
      <vt:lpstr>ＭＳ Ｐゴシック</vt:lpstr>
      <vt:lpstr>Arial</vt:lpstr>
      <vt:lpstr>Lucida Grande</vt:lpstr>
      <vt:lpstr>Times New Roman</vt:lpstr>
      <vt:lpstr>1_Default Design</vt:lpstr>
      <vt:lpstr>PowerPoint 15: Access equipment and manual handling of loads</vt:lpstr>
      <vt:lpstr>Objectives </vt:lpstr>
      <vt:lpstr>Access equipment</vt:lpstr>
      <vt:lpstr>Access equipment</vt:lpstr>
      <vt:lpstr>Access equipment – operative competency</vt:lpstr>
      <vt:lpstr>Tagging</vt:lpstr>
      <vt:lpstr>Ladders</vt:lpstr>
      <vt:lpstr>Single ladders</vt:lpstr>
      <vt:lpstr>Triple ladders</vt:lpstr>
      <vt:lpstr>Ladder classes</vt:lpstr>
      <vt:lpstr>Roof ladders</vt:lpstr>
      <vt:lpstr>Step ladders</vt:lpstr>
      <vt:lpstr>Ladder checklist</vt:lpstr>
      <vt:lpstr>Erecting a ladder</vt:lpstr>
      <vt:lpstr>Mobile access towers</vt:lpstr>
      <vt:lpstr>Trestles, platforms and podiums</vt:lpstr>
      <vt:lpstr>Trestles, platforms and podiums</vt:lpstr>
      <vt:lpstr>Trestles, platforms and podiums</vt:lpstr>
      <vt:lpstr>Staging</vt:lpstr>
      <vt:lpstr>Boom</vt:lpstr>
      <vt:lpstr>Scissor lift</vt:lpstr>
      <vt:lpstr>Manual and mechanical handling</vt:lpstr>
      <vt:lpstr>Manual and mechanical handling</vt:lpstr>
      <vt:lpstr>Manual handling: safe lifting weights</vt:lpstr>
      <vt:lpstr>Manual handling: lifting and carrying</vt:lpstr>
      <vt:lpstr>Mechanical lifting aids</vt:lpstr>
      <vt:lpstr>Small lifting equipment</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Rachel Hamar</cp:lastModifiedBy>
  <cp:revision>152</cp:revision>
  <dcterms:created xsi:type="dcterms:W3CDTF">2013-05-28T00:38:54Z</dcterms:created>
  <dcterms:modified xsi:type="dcterms:W3CDTF">2025-11-18T13:28:58Z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0x010100B99F16286C48BA4FB36DA225EFE1545E</vt:lpwstr>
  </property>
</Properties>
</file>