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29"/>
  </p:notesMasterIdLst>
  <p:handoutMasterIdLst>
    <p:handoutMasterId r:id="rId30"/>
  </p:handoutMasterIdLst>
  <p:sldIdLst>
    <p:sldId id="256" r:id="rId5"/>
    <p:sldId id="328" r:id="rId6"/>
    <p:sldId id="356" r:id="rId7"/>
    <p:sldId id="357" r:id="rId8"/>
    <p:sldId id="358" r:id="rId9"/>
    <p:sldId id="359" r:id="rId10"/>
    <p:sldId id="376" r:id="rId11"/>
    <p:sldId id="335" r:id="rId12"/>
    <p:sldId id="360" r:id="rId13"/>
    <p:sldId id="361" r:id="rId14"/>
    <p:sldId id="362" r:id="rId15"/>
    <p:sldId id="363" r:id="rId16"/>
    <p:sldId id="364" r:id="rId17"/>
    <p:sldId id="365" r:id="rId18"/>
    <p:sldId id="366" r:id="rId19"/>
    <p:sldId id="367" r:id="rId20"/>
    <p:sldId id="368" r:id="rId21"/>
    <p:sldId id="369" r:id="rId22"/>
    <p:sldId id="370" r:id="rId23"/>
    <p:sldId id="371" r:id="rId24"/>
    <p:sldId id="372" r:id="rId25"/>
    <p:sldId id="375" r:id="rId26"/>
    <p:sldId id="373"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10" clrIdx="1">
    <p:extLst>
      <p:ext uri="{19B8F6BF-5375-455C-9EA6-DF929625EA0E}">
        <p15:presenceInfo xmlns:p15="http://schemas.microsoft.com/office/powerpoint/2012/main" userId="acb94dfec5711bca" providerId="Windows Live"/>
      </p:ext>
    </p:extLst>
  </p:cmAuthor>
  <p:cmAuthor id="3" name="Grant Dodd" initials="GD" lastIdx="9"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1C981C-0A6F-4FC8-A32D-6BFD7992FF4F}" v="23" dt="2021-06-21T13:09:42.8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0" autoAdjust="0"/>
    <p:restoredTop sz="81502" autoAdjust="0"/>
  </p:normalViewPr>
  <p:slideViewPr>
    <p:cSldViewPr showGuides="1">
      <p:cViewPr varScale="1">
        <p:scale>
          <a:sx n="57" d="100"/>
          <a:sy n="57" d="100"/>
        </p:scale>
        <p:origin x="1392"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4229307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297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3493656"/>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20635"/>
            <a:ext cx="8153400" cy="2514600"/>
          </a:xfrm>
        </p:spPr>
        <p:txBody>
          <a:bodyPr anchor="t"/>
          <a:lstStyle/>
          <a:p>
            <a:pPr eaLnBrk="1" hangingPunct="1"/>
            <a:r>
              <a:rPr lang="en-GB" dirty="0">
                <a:ea typeface="ＭＳ Ｐゴシック" pitchFamily="-105" charset="-128"/>
                <a:cs typeface="ＭＳ Ｐゴシック" pitchFamily="-105" charset="-128"/>
              </a:rPr>
              <a:t>PowerPoint 2: </a:t>
            </a:r>
            <a:r>
              <a:rPr lang="en-GB" sz="2400" b="1" dirty="0">
                <a:ea typeface="ＭＳ Ｐゴシック" pitchFamily="-105" charset="-128"/>
                <a:cs typeface="ＭＳ Ｐゴシック" pitchFamily="-105" charset="-128"/>
              </a:rPr>
              <a:t>Construction legislation and regulations: regulatory control</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ea typeface="ＭＳ Ｐゴシック" pitchFamily="-105" charset="-128"/>
              <a:cs typeface="ＭＳ Ｐゴシック" pitchFamily="-105" charset="-128"/>
            </a:endParaRPr>
          </a:p>
          <a:p>
            <a:r>
              <a:rPr lang="en-GB" sz="2400" b="1" dirty="0"/>
              <a:t>1.1 Construction legislation and regulations</a:t>
            </a:r>
          </a:p>
          <a:p>
            <a:endParaRPr lang="en-GB" sz="2400" b="1" dirty="0"/>
          </a:p>
          <a:p>
            <a:r>
              <a:rPr lang="en-GB" sz="2400" b="1" dirty="0">
                <a:ea typeface="ＭＳ Ｐゴシック" pitchFamily="-105" charset="-128"/>
                <a:cs typeface="ＭＳ Ｐゴシック" pitchFamily="-105" charset="-128"/>
              </a:rPr>
              <a:t> </a:t>
            </a:r>
            <a:br>
              <a:rPr lang="en-GB" sz="2400" b="1" dirty="0">
                <a:ea typeface="ＭＳ Ｐゴシック" pitchFamily="-105" charset="-128"/>
                <a:cs typeface="ＭＳ Ｐゴシック" pitchFamily="-105" charset="-128"/>
              </a:rPr>
            </a:b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496944" cy="260760"/>
          </a:xfrm>
        </p:spPr>
        <p:txBody>
          <a:bodyPr/>
          <a:lstStyle/>
          <a:p>
            <a:r>
              <a:rPr lang="en-GB" altLang="x-none" dirty="0"/>
              <a:t>Provision and Use of Work Equipment Regulations (PUWER) 1998</a:t>
            </a:r>
            <a:endParaRPr lang="en-GB" altLang="x-none" b="1" dirty="0"/>
          </a:p>
        </p:txBody>
      </p:sp>
      <p:sp>
        <p:nvSpPr>
          <p:cNvPr id="3" name="Content Placeholder 2"/>
          <p:cNvSpPr>
            <a:spLocks noGrp="1"/>
          </p:cNvSpPr>
          <p:nvPr>
            <p:ph sz="quarter" idx="10"/>
          </p:nvPr>
        </p:nvSpPr>
        <p:spPr>
          <a:xfrm>
            <a:off x="456292" y="1988840"/>
            <a:ext cx="4835788" cy="4338000"/>
          </a:xfrm>
        </p:spPr>
        <p:txBody>
          <a:bodyPr/>
          <a:lstStyle/>
          <a:p>
            <a:r>
              <a:rPr lang="en-GB" dirty="0"/>
              <a:t>The PUWER Regulations 1998 place duties on people and companies who own, operate or have control over work equipment (eg hand and power tools).</a:t>
            </a:r>
            <a:endParaRPr lang="en-US" dirty="0"/>
          </a:p>
          <a:p>
            <a:r>
              <a:rPr lang="en-GB" dirty="0"/>
              <a:t>PUWER also places responsibilities on businesses and organisations whose employees use work equipment – whether owned by them or not – such as ensuring competency of persons operating tools, effective guards and protection to the user.</a:t>
            </a:r>
            <a:endParaRPr lang="en-GB" altLang="x-none" dirty="0">
              <a:solidFill>
                <a:srgbClr val="000000"/>
              </a:solidFill>
            </a:endParaRPr>
          </a:p>
        </p:txBody>
      </p:sp>
      <p:pic>
        <p:nvPicPr>
          <p:cNvPr id="4" name="Picture 3" descr="A picture containing text, person, outdoor&#10;&#10;Description automatically generated">
            <a:extLst>
              <a:ext uri="{FF2B5EF4-FFF2-40B4-BE49-F238E27FC236}">
                <a16:creationId xmlns:a16="http://schemas.microsoft.com/office/drawing/2014/main" id="{C7FAFEEB-B120-483A-A0C5-DC7E18EBAE6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2528900"/>
            <a:ext cx="2779720" cy="1800200"/>
          </a:xfrm>
          <a:prstGeom prst="rect">
            <a:avLst/>
          </a:prstGeom>
        </p:spPr>
      </p:pic>
    </p:spTree>
    <p:extLst>
      <p:ext uri="{BB962C8B-B14F-4D97-AF65-F5344CB8AC3E}">
        <p14:creationId xmlns:p14="http://schemas.microsoft.com/office/powerpoint/2010/main" val="1251378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PUWER</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PUWER requires that equipment provided for use at work is:</a:t>
            </a:r>
          </a:p>
          <a:p>
            <a:pPr lvl="1">
              <a:defRPr/>
            </a:pPr>
            <a:r>
              <a:rPr lang="en-GB" dirty="0"/>
              <a:t>suitable for the intended use</a:t>
            </a:r>
          </a:p>
          <a:p>
            <a:pPr lvl="1">
              <a:defRPr/>
            </a:pPr>
            <a:r>
              <a:rPr lang="en-GB" dirty="0"/>
              <a:t>safe for use, maintained in a safe condition and inspected to ensure it is correctly installed and does not subsequently deteriorate</a:t>
            </a:r>
          </a:p>
          <a:p>
            <a:pPr lvl="1">
              <a:defRPr/>
            </a:pPr>
            <a:r>
              <a:rPr lang="en-GB" dirty="0"/>
              <a:t>used only by people who have received adequate information, instruction and training</a:t>
            </a:r>
          </a:p>
          <a:p>
            <a:pPr lvl="1">
              <a:defRPr/>
            </a:pPr>
            <a:r>
              <a:rPr lang="en-GB" dirty="0"/>
              <a:t>accompanied by suitable health and safety measures, such as protective devices and controls – these will normally include guarding, emergency stop devices, adequate means of isolation from sources of energy, clearly visible markings and warning devices</a:t>
            </a:r>
          </a:p>
          <a:p>
            <a:pPr lvl="1">
              <a:defRPr/>
            </a:pPr>
            <a:r>
              <a:rPr lang="en-GB" dirty="0"/>
              <a:t>used in accordance with specific requirements, for mobile work equipment and power presses.</a:t>
            </a:r>
          </a:p>
        </p:txBody>
      </p:sp>
    </p:spTree>
    <p:extLst>
      <p:ext uri="{BB962C8B-B14F-4D97-AF65-F5344CB8AC3E}">
        <p14:creationId xmlns:p14="http://schemas.microsoft.com/office/powerpoint/2010/main" val="2012997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Manual Handling Operations Regulations (MHOR) 1992, amended 2002</a:t>
            </a:r>
            <a:endParaRPr lang="en-GB" altLang="x-none" b="1" dirty="0"/>
          </a:p>
        </p:txBody>
      </p:sp>
      <p:sp>
        <p:nvSpPr>
          <p:cNvPr id="3" name="Content Placeholder 2"/>
          <p:cNvSpPr>
            <a:spLocks noGrp="1"/>
          </p:cNvSpPr>
          <p:nvPr>
            <p:ph sz="quarter" idx="10"/>
          </p:nvPr>
        </p:nvSpPr>
        <p:spPr>
          <a:xfrm>
            <a:off x="462426" y="1844824"/>
            <a:ext cx="8229600" cy="4338000"/>
          </a:xfrm>
        </p:spPr>
        <p:txBody>
          <a:bodyPr/>
          <a:lstStyle/>
          <a:p>
            <a:pPr>
              <a:buFontTx/>
              <a:buNone/>
            </a:pPr>
            <a:r>
              <a:rPr lang="en-GB" altLang="x-none" dirty="0">
                <a:solidFill>
                  <a:srgbClr val="000000"/>
                </a:solidFill>
              </a:rPr>
              <a:t>These cover the following activities:</a:t>
            </a:r>
            <a:endParaRPr lang="en-GB" altLang="x-none" dirty="0">
              <a:solidFill>
                <a:srgbClr val="990033"/>
              </a:solidFill>
            </a:endParaRPr>
          </a:p>
          <a:p>
            <a:pPr lvl="1">
              <a:defRPr/>
            </a:pPr>
            <a:r>
              <a:rPr lang="en-GB" altLang="x-none" dirty="0"/>
              <a:t>lifting, lowering, pushing, pulling, moving or carrying a load.</a:t>
            </a:r>
          </a:p>
          <a:p>
            <a:pPr marL="0" lvl="1" indent="0">
              <a:buNone/>
              <a:defRPr/>
            </a:pPr>
            <a:endParaRPr lang="en-GB" altLang="x-none" dirty="0"/>
          </a:p>
          <a:p>
            <a:pPr marL="0" lvl="1" indent="0">
              <a:buNone/>
              <a:defRPr/>
            </a:pPr>
            <a:r>
              <a:rPr lang="en-GB" altLang="x-none" dirty="0"/>
              <a:t>Individuals should conduct a risk assessment first. Lifting operations should be planned in advance. Employees have a responsibility to use mechanical aids as required in order to avoid injury.</a:t>
            </a:r>
          </a:p>
        </p:txBody>
      </p:sp>
    </p:spTree>
    <p:extLst>
      <p:ext uri="{BB962C8B-B14F-4D97-AF65-F5344CB8AC3E}">
        <p14:creationId xmlns:p14="http://schemas.microsoft.com/office/powerpoint/2010/main" val="2845758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Personal Protective Equipment (PPE) Regulations 1992</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Wherever there are risks to health and safety that cannot be adequately controlled in other ways, the PPE at Work Regulations require PPE to be supplied by the employer to the employee. </a:t>
            </a:r>
          </a:p>
          <a:p>
            <a:r>
              <a:rPr lang="en-GB" dirty="0">
                <a:solidFill>
                  <a:srgbClr val="111111"/>
                </a:solidFill>
                <a:latin typeface="Arial" panose="020B0604020202020204" pitchFamily="34" charset="0"/>
              </a:rPr>
              <a:t>The Regulations also require that PPE is:</a:t>
            </a:r>
          </a:p>
          <a:p>
            <a:pPr lvl="1">
              <a:defRPr/>
            </a:pPr>
            <a:r>
              <a:rPr lang="en-GB" dirty="0"/>
              <a:t>properly assessed before use to make sure it is fit for purpose</a:t>
            </a:r>
          </a:p>
          <a:p>
            <a:pPr lvl="1">
              <a:defRPr/>
            </a:pPr>
            <a:r>
              <a:rPr lang="en-GB" dirty="0"/>
              <a:t>maintained and stored properly</a:t>
            </a:r>
          </a:p>
          <a:p>
            <a:pPr lvl="1">
              <a:defRPr/>
            </a:pPr>
            <a:r>
              <a:rPr lang="en-GB" dirty="0"/>
              <a:t>provided with instructions on how to use it safely</a:t>
            </a:r>
          </a:p>
          <a:p>
            <a:pPr lvl="1">
              <a:defRPr/>
            </a:pPr>
            <a:r>
              <a:rPr lang="en-GB" dirty="0"/>
              <a:t>used correctly by employees.</a:t>
            </a:r>
          </a:p>
        </p:txBody>
      </p:sp>
    </p:spTree>
    <p:extLst>
      <p:ext uri="{BB962C8B-B14F-4D97-AF65-F5344CB8AC3E}">
        <p14:creationId xmlns:p14="http://schemas.microsoft.com/office/powerpoint/2010/main" val="2221684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Working at Height Regulations 2005 </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Working at height means working in any place where, if there were no precautions in place, a person could fall a distance liable to cause personal injury. </a:t>
            </a:r>
          </a:p>
          <a:p>
            <a:r>
              <a:rPr lang="en-GB" dirty="0">
                <a:solidFill>
                  <a:srgbClr val="111111"/>
                </a:solidFill>
                <a:latin typeface="Arial" panose="020B0604020202020204" pitchFamily="34" charset="0"/>
              </a:rPr>
              <a:t>The following will mitigate against falling from height:</a:t>
            </a:r>
            <a:endParaRPr lang="en-GB" altLang="x-none" dirty="0">
              <a:solidFill>
                <a:srgbClr val="111111"/>
              </a:solidFill>
              <a:latin typeface="Arial" panose="020B0604020202020204" pitchFamily="34" charset="0"/>
            </a:endParaRPr>
          </a:p>
          <a:p>
            <a:pPr marL="342900" indent="-342900">
              <a:lnSpc>
                <a:spcPct val="150000"/>
              </a:lnSpc>
              <a:spcBef>
                <a:spcPct val="0"/>
              </a:spcBef>
              <a:buClr>
                <a:srgbClr val="0070C0"/>
              </a:buClr>
              <a:buFont typeface="Arial" panose="020B0604020202020204" pitchFamily="34" charset="0"/>
              <a:buChar char="•"/>
            </a:pPr>
            <a:r>
              <a:rPr lang="en-GB" altLang="x-none" dirty="0"/>
              <a:t>guards and fall arresters</a:t>
            </a:r>
          </a:p>
          <a:p>
            <a:pPr marL="342900" indent="-342900">
              <a:lnSpc>
                <a:spcPct val="150000"/>
              </a:lnSpc>
              <a:spcBef>
                <a:spcPct val="0"/>
              </a:spcBef>
              <a:buClr>
                <a:srgbClr val="0070C0"/>
              </a:buClr>
              <a:buFont typeface="Arial" panose="020B0604020202020204" pitchFamily="34" charset="0"/>
              <a:buChar char="•"/>
            </a:pPr>
            <a:r>
              <a:rPr lang="en-GB" altLang="x-none" dirty="0"/>
              <a:t>harnesses</a:t>
            </a:r>
          </a:p>
          <a:p>
            <a:pPr marL="342900" indent="-342900">
              <a:lnSpc>
                <a:spcPct val="150000"/>
              </a:lnSpc>
              <a:spcBef>
                <a:spcPct val="0"/>
              </a:spcBef>
              <a:buClr>
                <a:srgbClr val="0070C0"/>
              </a:buClr>
              <a:buFont typeface="Arial" panose="020B0604020202020204" pitchFamily="34" charset="0"/>
              <a:buChar char="•"/>
            </a:pPr>
            <a:r>
              <a:rPr lang="en-GB" altLang="x-none" dirty="0"/>
              <a:t>planning of work </a:t>
            </a:r>
          </a:p>
          <a:p>
            <a:pPr marL="342900" indent="-342900">
              <a:lnSpc>
                <a:spcPct val="150000"/>
              </a:lnSpc>
              <a:spcBef>
                <a:spcPct val="0"/>
              </a:spcBef>
              <a:buClr>
                <a:srgbClr val="0070C0"/>
              </a:buClr>
              <a:buFont typeface="Arial" panose="020B0604020202020204" pitchFamily="34" charset="0"/>
              <a:buChar char="•"/>
            </a:pPr>
            <a:r>
              <a:rPr lang="en-GB" altLang="x-none" dirty="0"/>
              <a:t>risk assessment </a:t>
            </a:r>
          </a:p>
          <a:p>
            <a:pPr marL="342900" indent="-342900">
              <a:lnSpc>
                <a:spcPct val="150000"/>
              </a:lnSpc>
              <a:spcBef>
                <a:spcPct val="0"/>
              </a:spcBef>
              <a:buClr>
                <a:srgbClr val="0070C0"/>
              </a:buClr>
              <a:buFont typeface="Arial" panose="020B0604020202020204" pitchFamily="34" charset="0"/>
              <a:buChar char="•"/>
            </a:pPr>
            <a:r>
              <a:rPr lang="en-GB" altLang="x-none" dirty="0"/>
              <a:t>equipment inspections.</a:t>
            </a:r>
          </a:p>
        </p:txBody>
      </p:sp>
      <p:pic>
        <p:nvPicPr>
          <p:cNvPr id="4" name="Picture 3" descr="A picture containing outdoor, person, orange, jacket&#10;&#10;Description automatically generated">
            <a:extLst>
              <a:ext uri="{FF2B5EF4-FFF2-40B4-BE49-F238E27FC236}">
                <a16:creationId xmlns:a16="http://schemas.microsoft.com/office/drawing/2014/main" id="{9F27277C-422C-435A-83CE-58FBA3C17E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4682" y="3125521"/>
            <a:ext cx="3312368" cy="2208614"/>
          </a:xfrm>
          <a:prstGeom prst="rect">
            <a:avLst/>
          </a:prstGeom>
        </p:spPr>
      </p:pic>
    </p:spTree>
    <p:extLst>
      <p:ext uri="{BB962C8B-B14F-4D97-AF65-F5344CB8AC3E}">
        <p14:creationId xmlns:p14="http://schemas.microsoft.com/office/powerpoint/2010/main" val="1042162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Control of Noise at Work Regulations 2005</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The aim is to ensure that workers’ hearing is protected from excessive noise at their place of work, which could cause them to lose their hearing and/or to suffer from tinnitus (permanent ringing in the ears).</a:t>
            </a:r>
          </a:p>
          <a:p>
            <a:pPr>
              <a:spcBef>
                <a:spcPts val="600"/>
              </a:spcBef>
              <a:spcAft>
                <a:spcPts val="600"/>
              </a:spcAft>
              <a:buClr>
                <a:srgbClr val="CC0000"/>
              </a:buClr>
              <a:defRPr/>
            </a:pPr>
            <a:r>
              <a:rPr lang="en-GB" dirty="0">
                <a:ea typeface="ＭＳ Ｐゴシック" charset="0"/>
                <a:cs typeface="Arial" charset="0"/>
              </a:rPr>
              <a:t>The level at which employers must provide hearing protection and hearing protection zones is </a:t>
            </a:r>
            <a:r>
              <a:rPr lang="en-GB" b="1" dirty="0">
                <a:ea typeface="ＭＳ Ｐゴシック" charset="0"/>
                <a:cs typeface="Arial" charset="0"/>
              </a:rPr>
              <a:t>85 decibels </a:t>
            </a:r>
            <a:r>
              <a:rPr lang="en-GB" dirty="0">
                <a:ea typeface="ＭＳ Ｐゴシック" charset="0"/>
                <a:cs typeface="Arial" charset="0"/>
              </a:rPr>
              <a:t>(daily or weekly average exposure).</a:t>
            </a:r>
          </a:p>
        </p:txBody>
      </p:sp>
      <p:pic>
        <p:nvPicPr>
          <p:cNvPr id="4" name="Picture 3">
            <a:extLst>
              <a:ext uri="{FF2B5EF4-FFF2-40B4-BE49-F238E27FC236}">
                <a16:creationId xmlns:a16="http://schemas.microsoft.com/office/drawing/2014/main" id="{0CC3D760-D84D-4447-90DA-FC8BB5315A59}"/>
              </a:ext>
            </a:extLst>
          </p:cNvPr>
          <p:cNvPicPr>
            <a:picLocks noChangeAspect="1"/>
          </p:cNvPicPr>
          <p:nvPr/>
        </p:nvPicPr>
        <p:blipFill>
          <a:blip r:embed="rId2"/>
          <a:stretch>
            <a:fillRect/>
          </a:stretch>
        </p:blipFill>
        <p:spPr>
          <a:xfrm>
            <a:off x="3093592" y="3688883"/>
            <a:ext cx="2956816" cy="1969179"/>
          </a:xfrm>
          <a:prstGeom prst="rect">
            <a:avLst/>
          </a:prstGeom>
        </p:spPr>
      </p:pic>
    </p:spTree>
    <p:extLst>
      <p:ext uri="{BB962C8B-B14F-4D97-AF65-F5344CB8AC3E}">
        <p14:creationId xmlns:p14="http://schemas.microsoft.com/office/powerpoint/2010/main" val="4107684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000000"/>
                </a:solidFill>
                <a:latin typeface="Arial" panose="020B0604020202020204" pitchFamily="34" charset="0"/>
              </a:rPr>
              <a:t>There are numerous environmental laws in the UK that cover everything from flytipping, littering and pollution to wildlife, conservation, climate change, noise and planning. However, knowing or understanding which law pertains to what aspect of the environment can be difficult. </a:t>
            </a:r>
          </a:p>
          <a:p>
            <a:r>
              <a:rPr lang="en-GB" dirty="0">
                <a:solidFill>
                  <a:srgbClr val="000000"/>
                </a:solidFill>
                <a:latin typeface="Arial" panose="020B0604020202020204" pitchFamily="34" charset="0"/>
              </a:rPr>
              <a:t>Splitting regulations into different categories can help.</a:t>
            </a:r>
          </a:p>
          <a:p>
            <a:r>
              <a:rPr lang="en-GB" b="1" dirty="0">
                <a:solidFill>
                  <a:srgbClr val="000000"/>
                </a:solidFill>
                <a:latin typeface="Arial" panose="020B0604020202020204" pitchFamily="34" charset="0"/>
              </a:rPr>
              <a:t>Pollution/environment</a:t>
            </a:r>
          </a:p>
          <a:p>
            <a:pPr lvl="1">
              <a:defRPr/>
            </a:pPr>
            <a:r>
              <a:rPr lang="en-GB" dirty="0"/>
              <a:t>Control of Pollution Act</a:t>
            </a:r>
          </a:p>
          <a:p>
            <a:pPr lvl="1">
              <a:defRPr/>
            </a:pPr>
            <a:r>
              <a:rPr lang="en-GB" dirty="0"/>
              <a:t>Environmental Protection Act</a:t>
            </a:r>
          </a:p>
        </p:txBody>
      </p:sp>
      <p:pic>
        <p:nvPicPr>
          <p:cNvPr id="4" name="Picture 3">
            <a:extLst>
              <a:ext uri="{FF2B5EF4-FFF2-40B4-BE49-F238E27FC236}">
                <a16:creationId xmlns:a16="http://schemas.microsoft.com/office/drawing/2014/main" id="{035D9235-31A9-4426-B16C-7C742484BF5E}"/>
              </a:ext>
            </a:extLst>
          </p:cNvPr>
          <p:cNvPicPr>
            <a:picLocks noChangeAspect="1"/>
          </p:cNvPicPr>
          <p:nvPr/>
        </p:nvPicPr>
        <p:blipFill>
          <a:blip r:embed="rId2"/>
          <a:stretch>
            <a:fillRect/>
          </a:stretch>
        </p:blipFill>
        <p:spPr>
          <a:xfrm>
            <a:off x="4427984" y="3429000"/>
            <a:ext cx="3963433" cy="2227569"/>
          </a:xfrm>
          <a:prstGeom prst="rect">
            <a:avLst/>
          </a:prstGeom>
        </p:spPr>
      </p:pic>
    </p:spTree>
    <p:extLst>
      <p:ext uri="{BB962C8B-B14F-4D97-AF65-F5344CB8AC3E}">
        <p14:creationId xmlns:p14="http://schemas.microsoft.com/office/powerpoint/2010/main" val="1812729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1" dirty="0">
                <a:solidFill>
                  <a:srgbClr val="000000"/>
                </a:solidFill>
                <a:latin typeface="Arial" panose="020B0604020202020204" pitchFamily="34" charset="0"/>
              </a:rPr>
              <a:t>Conservation</a:t>
            </a:r>
          </a:p>
          <a:p>
            <a:pPr lvl="1">
              <a:defRPr/>
            </a:pPr>
            <a:r>
              <a:rPr lang="en-GB" dirty="0"/>
              <a:t>Planning (Listed Buildings and Conservation Areas) Act</a:t>
            </a:r>
          </a:p>
          <a:p>
            <a:pPr lvl="1">
              <a:defRPr/>
            </a:pPr>
            <a:r>
              <a:rPr lang="en-GB" dirty="0"/>
              <a:t>Countryside and Rights of Way Act</a:t>
            </a:r>
          </a:p>
          <a:p>
            <a:pPr lvl="1">
              <a:defRPr/>
            </a:pPr>
            <a:endParaRPr lang="en-GB" dirty="0"/>
          </a:p>
          <a:p>
            <a:pPr marL="0" lvl="1" indent="0">
              <a:buNone/>
              <a:defRPr/>
            </a:pPr>
            <a:r>
              <a:rPr lang="en-GB" b="1" dirty="0">
                <a:solidFill>
                  <a:srgbClr val="000000"/>
                </a:solidFill>
                <a:latin typeface="Arial" panose="020B0604020202020204" pitchFamily="34" charset="0"/>
              </a:rPr>
              <a:t>Climate change</a:t>
            </a:r>
          </a:p>
          <a:p>
            <a:pPr lvl="1">
              <a:defRPr/>
            </a:pPr>
            <a:r>
              <a:rPr lang="en-GB" dirty="0"/>
              <a:t>Climate Change Act 2008</a:t>
            </a:r>
          </a:p>
          <a:p>
            <a:pPr lvl="1">
              <a:defRPr/>
            </a:pPr>
            <a:r>
              <a:rPr lang="en-GB" dirty="0"/>
              <a:t>Planning and Energy Act 2008</a:t>
            </a:r>
          </a:p>
          <a:p>
            <a:pPr lvl="1">
              <a:defRPr/>
            </a:pPr>
            <a:r>
              <a:rPr lang="en-GB" dirty="0"/>
              <a:t>Energy Act 2020</a:t>
            </a:r>
          </a:p>
          <a:p>
            <a:pPr lvl="1">
              <a:defRPr/>
            </a:pPr>
            <a:endParaRPr lang="en-GB" dirty="0"/>
          </a:p>
          <a:p>
            <a:pPr lvl="1">
              <a:defRPr/>
            </a:pPr>
            <a:endParaRPr lang="en-GB" dirty="0"/>
          </a:p>
        </p:txBody>
      </p:sp>
    </p:spTree>
    <p:extLst>
      <p:ext uri="{BB962C8B-B14F-4D97-AF65-F5344CB8AC3E}">
        <p14:creationId xmlns:p14="http://schemas.microsoft.com/office/powerpoint/2010/main" val="1329989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Protection Act</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1" dirty="0"/>
              <a:t>Waste management in construction</a:t>
            </a:r>
          </a:p>
          <a:p>
            <a:r>
              <a:rPr lang="en-GB" dirty="0">
                <a:solidFill>
                  <a:srgbClr val="111111"/>
                </a:solidFill>
                <a:latin typeface="Arial" panose="020B0604020202020204" pitchFamily="34" charset="0"/>
              </a:rPr>
              <a:t>Any waste generated on site will normally need to be stored for a period of time before collection. Employers have a legal responsibility to ensure waste is stored safely. Regulations require the following actions.</a:t>
            </a:r>
          </a:p>
          <a:p>
            <a:pPr lvl="1">
              <a:defRPr/>
            </a:pPr>
            <a:r>
              <a:rPr lang="en-GB" dirty="0"/>
              <a:t>Pre-treatment – ie sorting recyclable and non-recyclable material. This can be on-site or completed by a registered waste collector at a sorting facility.</a:t>
            </a:r>
          </a:p>
          <a:p>
            <a:pPr lvl="1">
              <a:defRPr/>
            </a:pPr>
            <a:r>
              <a:rPr lang="en-GB" dirty="0"/>
              <a:t>Safe on-site storage for all waste.</a:t>
            </a:r>
          </a:p>
          <a:p>
            <a:pPr lvl="1">
              <a:defRPr/>
            </a:pPr>
            <a:r>
              <a:rPr lang="en-GB" dirty="0"/>
              <a:t>Waste must be collected by a registered waste carrier.</a:t>
            </a:r>
          </a:p>
          <a:p>
            <a:pPr lvl="1">
              <a:defRPr/>
            </a:pPr>
            <a:r>
              <a:rPr lang="en-GB" dirty="0"/>
              <a:t>Disposal of waste must take place at a licensed waste disposal facility.</a:t>
            </a:r>
          </a:p>
          <a:p>
            <a:pPr lvl="1">
              <a:defRPr/>
            </a:pPr>
            <a:r>
              <a:rPr lang="en-GB" dirty="0"/>
              <a:t>Waste must be covered by a waste transfer note.</a:t>
            </a:r>
          </a:p>
          <a:p>
            <a:pPr lvl="1">
              <a:defRPr/>
            </a:pPr>
            <a:endParaRPr lang="en-GB" dirty="0"/>
          </a:p>
        </p:txBody>
      </p:sp>
    </p:spTree>
    <p:extLst>
      <p:ext uri="{BB962C8B-B14F-4D97-AF65-F5344CB8AC3E}">
        <p14:creationId xmlns:p14="http://schemas.microsoft.com/office/powerpoint/2010/main" val="2978289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Control of Vibration at Work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111111"/>
                </a:solidFill>
                <a:effectLst/>
                <a:latin typeface="Arial" panose="020B0604020202020204" pitchFamily="34" charset="0"/>
              </a:rPr>
              <a:t>The Control of Vibration at Work Regulations 2005 (the Vibration Regulations), came into force on 6 July 2005 and aim to protect workers from risks to health from vibration.</a:t>
            </a:r>
          </a:p>
          <a:p>
            <a:pPr algn="l" fontAlgn="base"/>
            <a:r>
              <a:rPr lang="en-GB" b="0" i="0" dirty="0">
                <a:solidFill>
                  <a:srgbClr val="111111"/>
                </a:solidFill>
                <a:effectLst/>
                <a:latin typeface="Arial" panose="020B0604020202020204" pitchFamily="34" charset="0"/>
              </a:rPr>
              <a:t>The Regulations introduce ‘limit values’ for hand-arm and whole-body vibration:</a:t>
            </a:r>
            <a:endParaRPr lang="en-GB" sz="200" b="0" i="0" dirty="0">
              <a:solidFill>
                <a:srgbClr val="111111"/>
              </a:solidFill>
              <a:effectLst/>
              <a:latin typeface="Arial" panose="020B0604020202020204" pitchFamily="34" charset="0"/>
            </a:endParaRPr>
          </a:p>
          <a:p>
            <a:pPr lvl="1">
              <a:defRPr/>
            </a:pPr>
            <a:r>
              <a:rPr lang="en-GB" dirty="0"/>
              <a:t>exposure action value of 2.5m/s2 A(8), at which level employers should introduce technical and organisational measures to reduce exposure</a:t>
            </a:r>
          </a:p>
          <a:p>
            <a:pPr lvl="1">
              <a:defRPr/>
            </a:pPr>
            <a:r>
              <a:rPr lang="en-GB" dirty="0"/>
              <a:t>exposure limit value of 5.0m/s2 A(8), which should </a:t>
            </a:r>
            <a:r>
              <a:rPr lang="en-GB" b="1" dirty="0"/>
              <a:t>not be exceeded</a:t>
            </a:r>
            <a:r>
              <a:rPr lang="en-GB" dirty="0"/>
              <a:t>.</a:t>
            </a:r>
          </a:p>
          <a:p>
            <a:pPr marL="0" lvl="1" indent="0">
              <a:buNone/>
              <a:defRPr/>
            </a:pPr>
            <a:endParaRPr lang="en-GB" dirty="0"/>
          </a:p>
        </p:txBody>
      </p:sp>
    </p:spTree>
    <p:extLst>
      <p:ext uri="{BB962C8B-B14F-4D97-AF65-F5344CB8AC3E}">
        <p14:creationId xmlns:p14="http://schemas.microsoft.com/office/powerpoint/2010/main" val="4169530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will be able to:</a:t>
            </a:r>
          </a:p>
          <a:p>
            <a:pPr lvl="1"/>
            <a:r>
              <a:rPr lang="en-GB" dirty="0"/>
              <a:t>outline the relevant legislation and regulations in the construction industry and their functions.</a:t>
            </a:r>
            <a:endParaRPr lang="en-GB">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Confined Spaces Regulations 1997</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t>The Confined Spaces Regulations 1997</a:t>
            </a:r>
            <a:r>
              <a:rPr lang="en-GB" b="1" dirty="0">
                <a:solidFill>
                  <a:srgbClr val="111111"/>
                </a:solidFill>
                <a:latin typeface="Arial" panose="020B0604020202020204" pitchFamily="34" charset="0"/>
              </a:rPr>
              <a:t> </a:t>
            </a:r>
            <a:r>
              <a:rPr lang="en-GB" dirty="0">
                <a:solidFill>
                  <a:srgbClr val="111111"/>
                </a:solidFill>
                <a:latin typeface="Arial" panose="020B0604020202020204" pitchFamily="34" charset="0"/>
              </a:rPr>
              <a:t>a</a:t>
            </a:r>
            <a:r>
              <a:rPr lang="en-GB" b="0" i="0" dirty="0">
                <a:solidFill>
                  <a:srgbClr val="111111"/>
                </a:solidFill>
                <a:effectLst/>
                <a:latin typeface="Arial" panose="020B0604020202020204" pitchFamily="34" charset="0"/>
              </a:rPr>
              <a:t>pply where a risk assessment identifies the possibility of injury from work in confined spaces.</a:t>
            </a:r>
          </a:p>
          <a:p>
            <a:pPr algn="l" fontAlgn="base"/>
            <a:r>
              <a:rPr lang="en-GB" b="0" i="0" dirty="0">
                <a:solidFill>
                  <a:srgbClr val="111111"/>
                </a:solidFill>
                <a:effectLst/>
                <a:latin typeface="Arial" panose="020B0604020202020204" pitchFamily="34" charset="0"/>
              </a:rPr>
              <a:t>The Regulations contain the following key elements:</a:t>
            </a:r>
          </a:p>
          <a:p>
            <a:pPr lvl="1">
              <a:defRPr/>
            </a:pPr>
            <a:r>
              <a:rPr lang="en-GB" dirty="0"/>
              <a:t>avoid entry to confined spaces, eg by doing the work from the outside</a:t>
            </a:r>
          </a:p>
          <a:p>
            <a:pPr lvl="1">
              <a:defRPr/>
            </a:pPr>
            <a:r>
              <a:rPr lang="en-GB" dirty="0"/>
              <a:t>if entry to a confined space is unavoidable, follow a safe system of work</a:t>
            </a:r>
          </a:p>
          <a:p>
            <a:pPr lvl="1">
              <a:defRPr/>
            </a:pPr>
            <a:r>
              <a:rPr lang="en-GB" dirty="0"/>
              <a:t>put in place adequate emergency arrangements before the work begins.</a:t>
            </a:r>
          </a:p>
          <a:p>
            <a:pPr marL="0" lvl="1" indent="0">
              <a:buNone/>
              <a:defRPr/>
            </a:pPr>
            <a:endParaRPr lang="en-GB" dirty="0"/>
          </a:p>
        </p:txBody>
      </p:sp>
    </p:spTree>
    <p:extLst>
      <p:ext uri="{BB962C8B-B14F-4D97-AF65-F5344CB8AC3E}">
        <p14:creationId xmlns:p14="http://schemas.microsoft.com/office/powerpoint/2010/main" val="4085649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 of Health and Safety at Work Regulations (MHSWR) 1999</a:t>
            </a:r>
            <a:endParaRPr lang="en-GB" altLang="x-none" dirty="0"/>
          </a:p>
        </p:txBody>
      </p:sp>
      <p:sp>
        <p:nvSpPr>
          <p:cNvPr id="3" name="Content Placeholder 2"/>
          <p:cNvSpPr>
            <a:spLocks noGrp="1"/>
          </p:cNvSpPr>
          <p:nvPr>
            <p:ph sz="quarter" idx="10"/>
          </p:nvPr>
        </p:nvSpPr>
        <p:spPr>
          <a:xfrm>
            <a:off x="469351" y="1844824"/>
            <a:ext cx="8229600" cy="4338000"/>
          </a:xfrm>
        </p:spPr>
        <p:txBody>
          <a:bodyPr/>
          <a:lstStyle/>
          <a:p>
            <a:pPr algn="l"/>
            <a:r>
              <a:rPr lang="en-GB" b="0" i="0" dirty="0">
                <a:solidFill>
                  <a:srgbClr val="333333"/>
                </a:solidFill>
                <a:effectLst/>
                <a:latin typeface="Arial" panose="020B0604020202020204" pitchFamily="34" charset="0"/>
                <a:cs typeface="Arial" panose="020B0604020202020204" pitchFamily="34" charset="0"/>
              </a:rPr>
              <a:t>Also known as the ‘management regs’, the Regulations place a duty on employers to assess and manage risk. Specifically, they require employers to do the following:</a:t>
            </a:r>
          </a:p>
          <a:p>
            <a:pPr lvl="1">
              <a:defRPr/>
            </a:pPr>
            <a:r>
              <a:rPr lang="en-GB" b="1" dirty="0"/>
              <a:t>manage</a:t>
            </a:r>
            <a:r>
              <a:rPr lang="en-GB" dirty="0"/>
              <a:t> risk in the workplace by carrying out risk assessments.</a:t>
            </a:r>
          </a:p>
          <a:p>
            <a:pPr lvl="1">
              <a:defRPr/>
            </a:pPr>
            <a:r>
              <a:rPr lang="en-GB" b="1" dirty="0"/>
              <a:t>take action</a:t>
            </a:r>
            <a:r>
              <a:rPr lang="en-GB" dirty="0"/>
              <a:t> to reduce or eliminate risks</a:t>
            </a:r>
          </a:p>
          <a:p>
            <a:pPr lvl="1">
              <a:defRPr/>
            </a:pPr>
            <a:r>
              <a:rPr lang="en-GB" b="1" dirty="0"/>
              <a:t>appoint </a:t>
            </a:r>
            <a:r>
              <a:rPr lang="en-GB" dirty="0"/>
              <a:t>a ‘competent person’ to oversee health and safety in the workplace</a:t>
            </a:r>
          </a:p>
          <a:p>
            <a:pPr lvl="1">
              <a:defRPr/>
            </a:pPr>
            <a:r>
              <a:rPr lang="en-GB" b="1" dirty="0"/>
              <a:t>provide </a:t>
            </a:r>
            <a:r>
              <a:rPr lang="en-GB" dirty="0"/>
              <a:t>staff with information and training relating to safe working practice</a:t>
            </a:r>
          </a:p>
          <a:p>
            <a:pPr lvl="1">
              <a:defRPr/>
            </a:pPr>
            <a:r>
              <a:rPr lang="en-GB" b="1" dirty="0"/>
              <a:t>have</a:t>
            </a:r>
            <a:r>
              <a:rPr lang="en-GB" dirty="0"/>
              <a:t> a health and safety policy in place.</a:t>
            </a:r>
          </a:p>
        </p:txBody>
      </p:sp>
    </p:spTree>
    <p:extLst>
      <p:ext uri="{BB962C8B-B14F-4D97-AF65-F5344CB8AC3E}">
        <p14:creationId xmlns:p14="http://schemas.microsoft.com/office/powerpoint/2010/main" val="459369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008000"/>
            <a:ext cx="8507288" cy="332768"/>
          </a:xfrm>
        </p:spPr>
        <p:txBody>
          <a:bodyPr/>
          <a:lstStyle/>
          <a:p>
            <a:r>
              <a:rPr lang="en-GB" dirty="0"/>
              <a:t>Lone working guidance</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111111"/>
                </a:solidFill>
                <a:effectLst/>
                <a:latin typeface="Arial" panose="020B0604020202020204" pitchFamily="34" charset="0"/>
              </a:rPr>
              <a:t>Under the MHSWR, risks for lone workers must be managed.</a:t>
            </a:r>
          </a:p>
          <a:p>
            <a:pPr algn="l" fontAlgn="base"/>
            <a:r>
              <a:rPr lang="en-GB" b="0" i="0" dirty="0">
                <a:solidFill>
                  <a:srgbClr val="111111"/>
                </a:solidFill>
                <a:effectLst/>
                <a:latin typeface="Arial" panose="020B0604020202020204" pitchFamily="34" charset="0"/>
              </a:rPr>
              <a:t>Think about who will be involved and which hazards could harm those working alone.</a:t>
            </a:r>
          </a:p>
          <a:p>
            <a:pPr algn="l" fontAlgn="base"/>
            <a:r>
              <a:rPr lang="en-GB" b="0" i="0" dirty="0">
                <a:solidFill>
                  <a:srgbClr val="111111"/>
                </a:solidFill>
                <a:effectLst/>
                <a:latin typeface="Arial" panose="020B0604020202020204" pitchFamily="34" charset="0"/>
              </a:rPr>
              <a:t>Employers must:</a:t>
            </a:r>
          </a:p>
          <a:p>
            <a:pPr lvl="1">
              <a:defRPr/>
            </a:pPr>
            <a:r>
              <a:rPr lang="en-GB" dirty="0"/>
              <a:t>train, supervise and monitor lone workers</a:t>
            </a:r>
          </a:p>
          <a:p>
            <a:pPr lvl="1">
              <a:defRPr/>
            </a:pPr>
            <a:r>
              <a:rPr lang="en-GB" dirty="0"/>
              <a:t>keep in touch with them and respond to any incident.</a:t>
            </a:r>
          </a:p>
          <a:p>
            <a:pPr marL="0" lvl="1" indent="0">
              <a:buNone/>
              <a:defRPr/>
            </a:pPr>
            <a:r>
              <a:rPr lang="en-GB" b="0" i="0" dirty="0">
                <a:solidFill>
                  <a:srgbClr val="111111"/>
                </a:solidFill>
                <a:effectLst/>
                <a:latin typeface="Arial" panose="020B0604020202020204" pitchFamily="34" charset="0"/>
              </a:rPr>
              <a:t>When a lone worker is assigned to a new workplace, the employer must ask the party responsible for that site about any risks and control measures to make sure their worker is protected and will be kept safe.</a:t>
            </a:r>
          </a:p>
          <a:p>
            <a:pPr marL="0" lvl="1" indent="0">
              <a:buNone/>
              <a:defRPr/>
            </a:pPr>
            <a:endParaRPr lang="en-GB" dirty="0"/>
          </a:p>
        </p:txBody>
      </p:sp>
    </p:spTree>
    <p:extLst>
      <p:ext uri="{BB962C8B-B14F-4D97-AF65-F5344CB8AC3E}">
        <p14:creationId xmlns:p14="http://schemas.microsoft.com/office/powerpoint/2010/main" val="3283290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008000"/>
            <a:ext cx="8507288" cy="332768"/>
          </a:xfrm>
        </p:spPr>
        <p:txBody>
          <a:bodyPr/>
          <a:lstStyle/>
          <a:p>
            <a:r>
              <a:rPr lang="en-GB" dirty="0"/>
              <a:t>Construction (Health, Safety and Welfare) (CHSW) Regulations</a:t>
            </a:r>
            <a:endParaRPr lang="en-GB" altLang="x-none" dirty="0"/>
          </a:p>
        </p:txBody>
      </p:sp>
      <p:sp>
        <p:nvSpPr>
          <p:cNvPr id="3" name="Content Placeholder 2"/>
          <p:cNvSpPr>
            <a:spLocks noGrp="1"/>
          </p:cNvSpPr>
          <p:nvPr>
            <p:ph sz="quarter" idx="10"/>
          </p:nvPr>
        </p:nvSpPr>
        <p:spPr>
          <a:xfrm>
            <a:off x="314059" y="1916832"/>
            <a:ext cx="8229600" cy="4338000"/>
          </a:xfrm>
        </p:spPr>
        <p:txBody>
          <a:bodyPr/>
          <a:lstStyle/>
          <a:p>
            <a:r>
              <a:rPr lang="en-GB" dirty="0"/>
              <a:t>These </a:t>
            </a:r>
            <a:r>
              <a:rPr lang="en-GB" dirty="0">
                <a:solidFill>
                  <a:srgbClr val="000000"/>
                </a:solidFill>
                <a:latin typeface="Arial" panose="020B0604020202020204" pitchFamily="34" charset="0"/>
              </a:rPr>
              <a:t>are directly related to the provision of welfare facilities during construction work. For example:</a:t>
            </a:r>
          </a:p>
          <a:p>
            <a:pPr lvl="1">
              <a:defRPr/>
            </a:pPr>
            <a:r>
              <a:rPr lang="en-GB" dirty="0"/>
              <a:t>toilets</a:t>
            </a:r>
          </a:p>
          <a:p>
            <a:pPr lvl="1">
              <a:defRPr/>
            </a:pPr>
            <a:r>
              <a:rPr lang="en-GB" dirty="0"/>
              <a:t>washing facilities</a:t>
            </a:r>
          </a:p>
          <a:p>
            <a:pPr lvl="1">
              <a:defRPr/>
            </a:pPr>
            <a:r>
              <a:rPr lang="en-GB" dirty="0"/>
              <a:t>drinking water</a:t>
            </a:r>
          </a:p>
          <a:p>
            <a:pPr lvl="1">
              <a:defRPr/>
            </a:pPr>
            <a:r>
              <a:rPr lang="en-GB" dirty="0"/>
              <a:t>heating</a:t>
            </a:r>
          </a:p>
          <a:p>
            <a:pPr lvl="1">
              <a:defRPr/>
            </a:pPr>
            <a:r>
              <a:rPr lang="en-GB" dirty="0"/>
              <a:t>changing rooms</a:t>
            </a:r>
          </a:p>
          <a:p>
            <a:pPr lvl="1">
              <a:defRPr/>
            </a:pPr>
            <a:r>
              <a:rPr lang="en-GB" dirty="0"/>
              <a:t>lockers</a:t>
            </a:r>
          </a:p>
          <a:p>
            <a:pPr lvl="1">
              <a:defRPr/>
            </a:pPr>
            <a:r>
              <a:rPr lang="en-GB" dirty="0"/>
              <a:t>rest facilities</a:t>
            </a:r>
          </a:p>
          <a:p>
            <a:pPr lvl="1">
              <a:defRPr/>
            </a:pPr>
            <a:r>
              <a:rPr lang="en-GB" dirty="0"/>
              <a:t>eating facilities.</a:t>
            </a:r>
          </a:p>
        </p:txBody>
      </p:sp>
      <p:pic>
        <p:nvPicPr>
          <p:cNvPr id="4" name="Picture 3">
            <a:extLst>
              <a:ext uri="{FF2B5EF4-FFF2-40B4-BE49-F238E27FC236}">
                <a16:creationId xmlns:a16="http://schemas.microsoft.com/office/drawing/2014/main" id="{0E0D59B8-460D-49FB-9D01-ADDEBF1E93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4394" y="2502067"/>
            <a:ext cx="2111475" cy="3167529"/>
          </a:xfrm>
          <a:prstGeom prst="rect">
            <a:avLst/>
          </a:prstGeom>
        </p:spPr>
      </p:pic>
    </p:spTree>
    <p:extLst>
      <p:ext uri="{BB962C8B-B14F-4D97-AF65-F5344CB8AC3E}">
        <p14:creationId xmlns:p14="http://schemas.microsoft.com/office/powerpoint/2010/main" val="2359527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Reporting of Injuies, Diseases and Dangerous Occurrences Regulations (</a:t>
            </a:r>
            <a:r>
              <a:rPr lang="en-GB" altLang="x-none" dirty="0"/>
              <a:t>RIDDOR)</a:t>
            </a:r>
            <a:endParaRPr lang="en-GB" altLang="x-none" sz="2400" b="1" dirty="0"/>
          </a:p>
        </p:txBody>
      </p:sp>
      <p:sp>
        <p:nvSpPr>
          <p:cNvPr id="3" name="Content Placeholder 2"/>
          <p:cNvSpPr>
            <a:spLocks noGrp="1"/>
          </p:cNvSpPr>
          <p:nvPr>
            <p:ph sz="quarter" idx="10"/>
          </p:nvPr>
        </p:nvSpPr>
        <p:spPr>
          <a:xfrm>
            <a:off x="457200" y="2060848"/>
            <a:ext cx="8229600" cy="4248000"/>
          </a:xfrm>
        </p:spPr>
        <p:txBody>
          <a:bodyPr/>
          <a:lstStyle/>
          <a:p>
            <a:pPr>
              <a:buFontTx/>
              <a:buNone/>
            </a:pPr>
            <a:r>
              <a:rPr lang="en-GB" dirty="0"/>
              <a:t>RIDDOR is a piece of health and safety legislation that was updated in 2013. It introduced significant changes to the previous reporting requirements in order to simplify them.</a:t>
            </a:r>
          </a:p>
          <a:p>
            <a:r>
              <a:rPr lang="en-GB" dirty="0"/>
              <a:t>RIDDOR applies to every workplace and puts duties on employers, the self-employed and people in control of work premises (the ‘responsible person’) to report and keep records of:</a:t>
            </a:r>
          </a:p>
          <a:p>
            <a:pPr lvl="1"/>
            <a:r>
              <a:rPr lang="en-GB" dirty="0"/>
              <a:t>work-related accidents which cause death or </a:t>
            </a:r>
            <a:br>
              <a:rPr lang="en-GB" dirty="0"/>
            </a:br>
            <a:r>
              <a:rPr lang="en-GB" dirty="0"/>
              <a:t>serious injuries (reportable injuries) </a:t>
            </a:r>
          </a:p>
          <a:p>
            <a:pPr lvl="1"/>
            <a:r>
              <a:rPr lang="en-GB" dirty="0"/>
              <a:t>certain ‘dangerous occurrences’ (incidents </a:t>
            </a:r>
            <a:br>
              <a:rPr lang="en-GB" dirty="0"/>
            </a:br>
            <a:r>
              <a:rPr lang="en-GB" dirty="0"/>
              <a:t>with the potential to cause harm)</a:t>
            </a:r>
          </a:p>
          <a:p>
            <a:pPr lvl="1"/>
            <a:r>
              <a:rPr lang="en-GB" dirty="0"/>
              <a:t>diagnosed cases of certain industrial diseases.</a:t>
            </a:r>
          </a:p>
        </p:txBody>
      </p:sp>
      <p:pic>
        <p:nvPicPr>
          <p:cNvPr id="4" name="Picture 3">
            <a:extLst>
              <a:ext uri="{FF2B5EF4-FFF2-40B4-BE49-F238E27FC236}">
                <a16:creationId xmlns:a16="http://schemas.microsoft.com/office/drawing/2014/main" id="{65460B43-A4CE-451D-88D1-EFA2A5210204}"/>
              </a:ext>
            </a:extLst>
          </p:cNvPr>
          <p:cNvPicPr>
            <a:picLocks noChangeAspect="1"/>
          </p:cNvPicPr>
          <p:nvPr/>
        </p:nvPicPr>
        <p:blipFill>
          <a:blip r:embed="rId2"/>
          <a:stretch>
            <a:fillRect/>
          </a:stretch>
        </p:blipFill>
        <p:spPr>
          <a:xfrm>
            <a:off x="6300192" y="4005064"/>
            <a:ext cx="2158171" cy="1152244"/>
          </a:xfrm>
          <a:prstGeom prst="rect">
            <a:avLst/>
          </a:prstGeom>
        </p:spPr>
      </p:pic>
    </p:spTree>
    <p:extLst>
      <p:ext uri="{BB962C8B-B14F-4D97-AF65-F5344CB8AC3E}">
        <p14:creationId xmlns:p14="http://schemas.microsoft.com/office/powerpoint/2010/main" val="670634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Substances Hazardous to Health (COSHH) Regulations</a:t>
            </a:r>
            <a:endParaRPr lang="en-GB" altLang="x-none" sz="2400" b="1" dirty="0"/>
          </a:p>
        </p:txBody>
      </p:sp>
      <p:sp>
        <p:nvSpPr>
          <p:cNvPr id="3" name="Content Placeholder 2"/>
          <p:cNvSpPr>
            <a:spLocks noGrp="1"/>
          </p:cNvSpPr>
          <p:nvPr>
            <p:ph sz="quarter" idx="10"/>
          </p:nvPr>
        </p:nvSpPr>
        <p:spPr>
          <a:xfrm>
            <a:off x="457200" y="1313258"/>
            <a:ext cx="8229600" cy="4248000"/>
          </a:xfrm>
        </p:spPr>
        <p:txBody>
          <a:bodyPr/>
          <a:lstStyle/>
          <a:p>
            <a:pPr>
              <a:buFontTx/>
              <a:buNone/>
            </a:pPr>
            <a:r>
              <a:rPr lang="en-GB" altLang="x-none" b="1" dirty="0"/>
              <a:t> </a:t>
            </a:r>
          </a:p>
          <a:p>
            <a:pPr>
              <a:defRPr/>
            </a:pPr>
            <a:r>
              <a:rPr lang="en-GB" dirty="0"/>
              <a:t>COSHH is a set of regulations put in place to protect workers from ill health when working with specific substances and materials.</a:t>
            </a:r>
          </a:p>
          <a:p>
            <a:r>
              <a:rPr lang="en-GB" dirty="0"/>
              <a:t>A breach of COSHH regulations by an employer or employee is a crime, punishable by an unlimited fine. The regulations:</a:t>
            </a:r>
          </a:p>
          <a:p>
            <a:pPr lvl="1"/>
            <a:r>
              <a:rPr lang="en-GB" dirty="0">
                <a:cs typeface="Arial" charset="0"/>
              </a:rPr>
              <a:t>protect against illness caused by hazardous substances</a:t>
            </a:r>
          </a:p>
          <a:p>
            <a:pPr lvl="1"/>
            <a:r>
              <a:rPr lang="en-GB" dirty="0">
                <a:cs typeface="Arial" charset="0"/>
              </a:rPr>
              <a:t>help to prevent, control and monitor exposure to hazardous substances</a:t>
            </a:r>
          </a:p>
          <a:p>
            <a:pPr lvl="1"/>
            <a:r>
              <a:rPr lang="en-GB" dirty="0">
                <a:cs typeface="Arial" charset="0"/>
              </a:rPr>
              <a:t>stipulate the risk assessment of working practices</a:t>
            </a:r>
          </a:p>
          <a:p>
            <a:pPr lvl="1"/>
            <a:r>
              <a:rPr lang="en-GB" dirty="0">
                <a:cs typeface="Arial" charset="0"/>
              </a:rPr>
              <a:t>describe precautions</a:t>
            </a:r>
          </a:p>
          <a:p>
            <a:pPr marL="0" lvl="1" indent="0">
              <a:buNone/>
            </a:pPr>
            <a:r>
              <a:rPr lang="en-GB" dirty="0">
                <a:cs typeface="Arial" charset="0"/>
              </a:rPr>
              <a:t>Training is provided where necessary.</a:t>
            </a:r>
          </a:p>
        </p:txBody>
      </p:sp>
      <p:pic>
        <p:nvPicPr>
          <p:cNvPr id="4" name="Picture 3">
            <a:extLst>
              <a:ext uri="{FF2B5EF4-FFF2-40B4-BE49-F238E27FC236}">
                <a16:creationId xmlns:a16="http://schemas.microsoft.com/office/drawing/2014/main" id="{26D9E659-0D27-4F97-9CCD-CC84DAC37EB5}"/>
              </a:ext>
            </a:extLst>
          </p:cNvPr>
          <p:cNvPicPr>
            <a:picLocks noChangeAspect="1"/>
          </p:cNvPicPr>
          <p:nvPr/>
        </p:nvPicPr>
        <p:blipFill>
          <a:blip r:embed="rId2"/>
          <a:stretch>
            <a:fillRect/>
          </a:stretch>
        </p:blipFill>
        <p:spPr>
          <a:xfrm>
            <a:off x="6948264" y="4262606"/>
            <a:ext cx="1365967" cy="1357689"/>
          </a:xfrm>
          <a:prstGeom prst="rect">
            <a:avLst/>
          </a:prstGeom>
        </p:spPr>
      </p:pic>
    </p:spTree>
    <p:extLst>
      <p:ext uri="{BB962C8B-B14F-4D97-AF65-F5344CB8AC3E}">
        <p14:creationId xmlns:p14="http://schemas.microsoft.com/office/powerpoint/2010/main" val="2535679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Control of Asbestos Regulations</a:t>
            </a:r>
            <a:endParaRPr lang="en-GB" altLang="x-none" sz="2400" b="1" dirty="0"/>
          </a:p>
        </p:txBody>
      </p:sp>
      <p:sp>
        <p:nvSpPr>
          <p:cNvPr id="3" name="Content Placeholder 2"/>
          <p:cNvSpPr>
            <a:spLocks noGrp="1"/>
          </p:cNvSpPr>
          <p:nvPr>
            <p:ph sz="quarter" idx="10"/>
          </p:nvPr>
        </p:nvSpPr>
        <p:spPr/>
        <p:txBody>
          <a:bodyPr/>
          <a:lstStyle/>
          <a:p>
            <a:pPr>
              <a:buClr>
                <a:srgbClr val="CC0000"/>
              </a:buClr>
              <a:defRPr/>
            </a:pPr>
            <a:r>
              <a:rPr lang="en-GB" dirty="0"/>
              <a:t>The Control of Asbestos Regulations 2012 set minimum standards for the protection of employees from risks related to exposure to asbestos. Employers should also take account of people not directly employed by them but who could be affected by the work being done on asbestos (including employees of other employers, people occupying buildings, members of the public etc). Awareness training can be provided as required.</a:t>
            </a:r>
            <a:endParaRPr lang="en-GB" altLang="x-none" dirty="0"/>
          </a:p>
          <a:p>
            <a:pPr lvl="1"/>
            <a:r>
              <a:rPr lang="en-GB" altLang="x-none" dirty="0">
                <a:solidFill>
                  <a:srgbClr val="000000"/>
                </a:solidFill>
              </a:rPr>
              <a:t>Use of asbestos is prohibited.</a:t>
            </a:r>
          </a:p>
          <a:p>
            <a:pPr lvl="1"/>
            <a:r>
              <a:rPr lang="en-GB" altLang="x-none" dirty="0">
                <a:solidFill>
                  <a:srgbClr val="000000"/>
                </a:solidFill>
              </a:rPr>
              <a:t>Asbestos may be left in place if in good </a:t>
            </a:r>
            <a:br>
              <a:rPr lang="en-GB" altLang="x-none" dirty="0">
                <a:solidFill>
                  <a:srgbClr val="000000"/>
                </a:solidFill>
              </a:rPr>
            </a:br>
            <a:r>
              <a:rPr lang="en-GB" altLang="x-none" dirty="0">
                <a:solidFill>
                  <a:srgbClr val="000000"/>
                </a:solidFill>
              </a:rPr>
              <a:t>condition and labelled. The risk still needs to be managed by the </a:t>
            </a:r>
            <a:br>
              <a:rPr lang="en-GB" altLang="x-none" dirty="0">
                <a:solidFill>
                  <a:srgbClr val="000000"/>
                </a:solidFill>
              </a:rPr>
            </a:br>
            <a:r>
              <a:rPr lang="en-GB" altLang="x-none" dirty="0">
                <a:solidFill>
                  <a:srgbClr val="000000"/>
                </a:solidFill>
              </a:rPr>
              <a:t>building’s custodian, such as employing stickers and signs to indicate where asbestos may be present.</a:t>
            </a:r>
          </a:p>
          <a:p>
            <a:pPr lvl="1"/>
            <a:r>
              <a:rPr lang="en-GB" altLang="x-none" dirty="0">
                <a:solidFill>
                  <a:srgbClr val="000000"/>
                </a:solidFill>
              </a:rPr>
              <a:t>Asbestos must be removed by a licensed contractor.</a:t>
            </a:r>
          </a:p>
        </p:txBody>
      </p:sp>
      <p:pic>
        <p:nvPicPr>
          <p:cNvPr id="4" name="Picture 3" descr="A picture containing text, clipart, sign&#10;&#10;Description automatically generated">
            <a:extLst>
              <a:ext uri="{FF2B5EF4-FFF2-40B4-BE49-F238E27FC236}">
                <a16:creationId xmlns:a16="http://schemas.microsoft.com/office/drawing/2014/main" id="{696AB71D-A223-46B1-9212-205B5EF4D8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3429000"/>
            <a:ext cx="2625291" cy="1008112"/>
          </a:xfrm>
          <a:prstGeom prst="rect">
            <a:avLst/>
          </a:prstGeom>
        </p:spPr>
      </p:pic>
    </p:spTree>
    <p:extLst>
      <p:ext uri="{BB962C8B-B14F-4D97-AF65-F5344CB8AC3E}">
        <p14:creationId xmlns:p14="http://schemas.microsoft.com/office/powerpoint/2010/main" val="1417246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Electricity at Work Regulations 1989</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pPr>
              <a:buFontTx/>
              <a:buNone/>
            </a:pPr>
            <a:r>
              <a:rPr lang="en-GB" altLang="x-none" sz="2000" dirty="0">
                <a:solidFill>
                  <a:srgbClr val="000000"/>
                </a:solidFill>
              </a:rPr>
              <a:t>These regulations cover:</a:t>
            </a:r>
          </a:p>
          <a:p>
            <a:pPr lvl="1"/>
            <a:r>
              <a:rPr lang="en-GB" altLang="x-none" sz="2000" dirty="0">
                <a:ea typeface="ＭＳ Ｐゴシック" charset="-128"/>
              </a:rPr>
              <a:t>legal responsibilities to ensure that fixed and portable electrical equipment is tested and maintained</a:t>
            </a:r>
          </a:p>
          <a:p>
            <a:pPr lvl="1"/>
            <a:r>
              <a:rPr lang="en-GB" altLang="x-none" sz="2000" dirty="0">
                <a:ea typeface="ＭＳ Ｐゴシック" charset="-128"/>
              </a:rPr>
              <a:t>inspections of equipment </a:t>
            </a:r>
          </a:p>
          <a:p>
            <a:pPr lvl="1"/>
            <a:r>
              <a:rPr lang="en-GB" altLang="x-none" dirty="0"/>
              <a:t>competency</a:t>
            </a:r>
          </a:p>
          <a:p>
            <a:pPr lvl="1"/>
            <a:r>
              <a:rPr lang="en-GB" altLang="x-none" dirty="0"/>
              <a:t>cables and connections</a:t>
            </a:r>
          </a:p>
          <a:p>
            <a:pPr lvl="1"/>
            <a:r>
              <a:rPr lang="en-GB" altLang="x-none" dirty="0"/>
              <a:t>earth continuity</a:t>
            </a:r>
          </a:p>
          <a:p>
            <a:pPr lvl="1"/>
            <a:r>
              <a:rPr lang="en-GB" altLang="x-none" dirty="0"/>
              <a:t>fuses (size and suitability)</a:t>
            </a:r>
          </a:p>
          <a:p>
            <a:pPr lvl="1"/>
            <a:r>
              <a:rPr lang="en-GB" altLang="x-none" dirty="0"/>
              <a:t>insulation</a:t>
            </a:r>
          </a:p>
          <a:p>
            <a:pPr lvl="1"/>
            <a:r>
              <a:rPr lang="en-GB" altLang="x-none" dirty="0"/>
              <a:t>PAT (portable appliance testing) every 3 months</a:t>
            </a:r>
          </a:p>
          <a:p>
            <a:pPr lvl="1"/>
            <a:r>
              <a:rPr lang="en-GB" altLang="x-none" dirty="0"/>
              <a:t>labels to prove testing and identify.</a:t>
            </a:r>
          </a:p>
        </p:txBody>
      </p:sp>
    </p:spTree>
    <p:extLst>
      <p:ext uri="{BB962C8B-B14F-4D97-AF65-F5344CB8AC3E}">
        <p14:creationId xmlns:p14="http://schemas.microsoft.com/office/powerpoint/2010/main" val="3611363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Electricity at Work Regulations 1989</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r>
              <a:rPr lang="en-GB" dirty="0"/>
              <a:t>The Regulations dictate that electrical installation companies need to have in place safe isolation procedures.</a:t>
            </a:r>
          </a:p>
          <a:p>
            <a:r>
              <a:rPr lang="en-GB" dirty="0"/>
              <a:t>All hand-held equipment must be fed from a 110V supply, unless working in damp, moisture-rich environments whereby separated extra low voltage (SELV) is required. </a:t>
            </a:r>
          </a:p>
          <a:p>
            <a:r>
              <a:rPr lang="en-GB" dirty="0"/>
              <a:t>Employers have a responsibility to provide supervision which is in keeping with an employee’s experience, training and qualifications.</a:t>
            </a:r>
          </a:p>
        </p:txBody>
      </p:sp>
    </p:spTree>
    <p:extLst>
      <p:ext uri="{BB962C8B-B14F-4D97-AF65-F5344CB8AC3E}">
        <p14:creationId xmlns:p14="http://schemas.microsoft.com/office/powerpoint/2010/main" val="497235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Electricity at Work Regulations 1989</a:t>
            </a:r>
            <a:endParaRPr lang="en-US" dirty="0"/>
          </a:p>
        </p:txBody>
      </p:sp>
      <p:sp>
        <p:nvSpPr>
          <p:cNvPr id="3" name="Content Placeholder 2"/>
          <p:cNvSpPr>
            <a:spLocks noGrp="1"/>
          </p:cNvSpPr>
          <p:nvPr>
            <p:ph sz="quarter" idx="10"/>
          </p:nvPr>
        </p:nvSpPr>
        <p:spPr/>
        <p:txBody>
          <a:bodyPr/>
          <a:lstStyle/>
          <a:p>
            <a:r>
              <a:rPr lang="en-GB" b="0" i="0" dirty="0">
                <a:solidFill>
                  <a:srgbClr val="000000"/>
                </a:solidFill>
                <a:effectLst/>
              </a:rPr>
              <a:t>The Electricity at Work Regulations expand on the rules regarding electrical safety in the Health and Safety at Work Act </a:t>
            </a:r>
            <a:r>
              <a:rPr lang="en-US" dirty="0"/>
              <a:t>(HASAWA)</a:t>
            </a:r>
            <a:r>
              <a:rPr lang="en-GB" b="0" i="0" dirty="0">
                <a:solidFill>
                  <a:srgbClr val="000000"/>
                </a:solidFill>
                <a:effectLst/>
              </a:rPr>
              <a:t> 1974. As with HASAWA, employers have duties and responsibilities to make sure that all work activity that uses or may be affected by electricity is done safely, and that all foreseeable risks are assessed and minimised as far as possible.</a:t>
            </a:r>
          </a:p>
          <a:p>
            <a:pPr algn="l"/>
            <a:r>
              <a:rPr lang="en-GB" b="0" i="0" dirty="0">
                <a:solidFill>
                  <a:srgbClr val="000000"/>
                </a:solidFill>
                <a:effectLst/>
              </a:rPr>
              <a:t>The Regulations are not purely to prevent electric shocks: employers must consider the suitability, design, construction and installation of electrical systems used for specific tasks in the workplace, where such systems are sited, and the protection and precautions needed for the use of such systems.</a:t>
            </a:r>
          </a:p>
          <a:p>
            <a:pPr algn="l"/>
            <a:r>
              <a:rPr lang="en-GB" b="0" i="0" dirty="0">
                <a:solidFill>
                  <a:srgbClr val="000000"/>
                </a:solidFill>
                <a:effectLst/>
              </a:rPr>
              <a:t>In most workplaces, the most common use of the regulations is </a:t>
            </a:r>
            <a:r>
              <a:rPr lang="en-GB" i="0" dirty="0">
                <a:solidFill>
                  <a:srgbClr val="000000"/>
                </a:solidFill>
                <a:effectLst/>
              </a:rPr>
              <a:t>PAT </a:t>
            </a:r>
            <a:r>
              <a:rPr lang="en-GB" b="0" i="0" dirty="0">
                <a:solidFill>
                  <a:srgbClr val="000000"/>
                </a:solidFill>
                <a:effectLst/>
              </a:rPr>
              <a:t>of all electrical devices.</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000" dirty="0"/>
              <a:t>Construction (Design and Management) (CDM) Regulations 2015</a:t>
            </a:r>
            <a:endParaRPr lang="en-GB" altLang="x-none" sz="2300" b="1" dirty="0"/>
          </a:p>
        </p:txBody>
      </p:sp>
      <p:sp>
        <p:nvSpPr>
          <p:cNvPr id="3" name="Content Placeholder 2"/>
          <p:cNvSpPr>
            <a:spLocks noGrp="1"/>
          </p:cNvSpPr>
          <p:nvPr>
            <p:ph sz="quarter" idx="10"/>
          </p:nvPr>
        </p:nvSpPr>
        <p:spPr>
          <a:xfrm>
            <a:off x="457200" y="1512000"/>
            <a:ext cx="8229600" cy="4338000"/>
          </a:xfrm>
        </p:spPr>
        <p:txBody>
          <a:bodyPr/>
          <a:lstStyle/>
          <a:p>
            <a:pPr>
              <a:buFontTx/>
              <a:buNone/>
              <a:defRPr/>
            </a:pPr>
            <a:r>
              <a:rPr lang="en-GB" sz="1800" dirty="0">
                <a:solidFill>
                  <a:srgbClr val="111111"/>
                </a:solidFill>
                <a:latin typeface="Arial" panose="020B0604020202020204" pitchFamily="34" charset="0"/>
              </a:rPr>
              <a:t>CDM Regulations are designed to improve health and safety in the industry by helping employers to:</a:t>
            </a:r>
          </a:p>
          <a:p>
            <a:pPr lvl="1"/>
            <a:r>
              <a:rPr lang="en-GB" altLang="x-none" sz="1800" dirty="0"/>
              <a:t>ensure that fixed and portable electrical equipment is tested and maintained</a:t>
            </a:r>
          </a:p>
          <a:p>
            <a:pPr lvl="1">
              <a:defRPr/>
            </a:pPr>
            <a:r>
              <a:rPr lang="en-GB" sz="1800" dirty="0"/>
              <a:t>sensibly plan the work so that risks are managed from start to finish</a:t>
            </a:r>
          </a:p>
          <a:p>
            <a:pPr lvl="1">
              <a:defRPr/>
            </a:pPr>
            <a:r>
              <a:rPr lang="en-GB" sz="1800" dirty="0"/>
              <a:t>have the right people for the right job at the right time</a:t>
            </a:r>
          </a:p>
          <a:p>
            <a:pPr lvl="1">
              <a:defRPr/>
            </a:pPr>
            <a:r>
              <a:rPr lang="en-GB" sz="1800" dirty="0"/>
              <a:t>cooperate and coordinate work with others</a:t>
            </a:r>
          </a:p>
          <a:p>
            <a:pPr lvl="1">
              <a:defRPr/>
            </a:pPr>
            <a:r>
              <a:rPr lang="en-GB" sz="1800" dirty="0"/>
              <a:t>have the right information about the risks and how they are being managed</a:t>
            </a:r>
          </a:p>
          <a:p>
            <a:pPr lvl="1">
              <a:defRPr/>
            </a:pPr>
            <a:r>
              <a:rPr lang="en-GB" sz="1800" dirty="0"/>
              <a:t>communicate this information effectively to those who need to know</a:t>
            </a:r>
          </a:p>
          <a:p>
            <a:pPr lvl="1">
              <a:defRPr/>
            </a:pPr>
            <a:r>
              <a:rPr lang="en-GB" sz="1800" dirty="0"/>
              <a:t>consult and engage with workers about the risks and how they are being managed</a:t>
            </a:r>
          </a:p>
          <a:p>
            <a:pPr lvl="1">
              <a:defRPr/>
            </a:pPr>
            <a:r>
              <a:rPr lang="en-GB" sz="1800" dirty="0"/>
              <a:t>appoint a CDM coordinator.</a:t>
            </a:r>
          </a:p>
        </p:txBody>
      </p:sp>
    </p:spTree>
    <p:extLst>
      <p:ext uri="{BB962C8B-B14F-4D97-AF65-F5344CB8AC3E}">
        <p14:creationId xmlns:p14="http://schemas.microsoft.com/office/powerpoint/2010/main" val="14929565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041F6D-BBDE-4B15-9860-57A05AB8973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F6E1058-38D7-4AA7-9CD1-32F58C84AC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D282AF-3624-45B9-804D-F764465AEF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1539</TotalTime>
  <Words>1827</Words>
  <Application>Microsoft Office PowerPoint</Application>
  <PresentationFormat>On-screen Show (4:3)</PresentationFormat>
  <Paragraphs>155</Paragraphs>
  <Slides>24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ＭＳ Ｐゴシック</vt:lpstr>
      <vt:lpstr>Arial</vt:lpstr>
      <vt:lpstr>Lucida Grande</vt:lpstr>
      <vt:lpstr>Times New Roman</vt:lpstr>
      <vt:lpstr>1_Default Design</vt:lpstr>
      <vt:lpstr>PowerPoint 2: Construction legislation and regulations: regulatory control</vt:lpstr>
      <vt:lpstr>Objectives</vt:lpstr>
      <vt:lpstr>Reporting of Injuies, Diseases and Dangerous Occurrences Regulations (RIDDOR)</vt:lpstr>
      <vt:lpstr>Control of Substances Hazardous to Health (COSHH) Regulations</vt:lpstr>
      <vt:lpstr>Control of Asbestos Regulations</vt:lpstr>
      <vt:lpstr>Electricity at Work Regulations 1989</vt:lpstr>
      <vt:lpstr>Electricity at Work Regulations 1989</vt:lpstr>
      <vt:lpstr>Electricity at Work Regulations 1989</vt:lpstr>
      <vt:lpstr>Construction (Design and Management) (CDM) Regulations 2015</vt:lpstr>
      <vt:lpstr>Provision and Use of Work Equipment Regulations (PUWER) 1998</vt:lpstr>
      <vt:lpstr>PUWER</vt:lpstr>
      <vt:lpstr>Manual Handling Operations Regulations (MHOR) 1992, amended 2002</vt:lpstr>
      <vt:lpstr>Personal Protective Equipment (PPE) Regulations 1992</vt:lpstr>
      <vt:lpstr>Working at Height Regulations 2005 </vt:lpstr>
      <vt:lpstr>Control of Noise at Work Regulations 2005</vt:lpstr>
      <vt:lpstr>Environmental regulations</vt:lpstr>
      <vt:lpstr>Environmental regulations</vt:lpstr>
      <vt:lpstr>Environmental Protection Act</vt:lpstr>
      <vt:lpstr>Control of Vibration at Work Regulations</vt:lpstr>
      <vt:lpstr>The Confined Spaces Regulations 1997</vt:lpstr>
      <vt:lpstr>Management of Health and Safety at Work Regulations (MHSWR) 1999</vt:lpstr>
      <vt:lpstr>Lone working guidance</vt:lpstr>
      <vt:lpstr>Construction (Health, Safety and Welfare) (CHSW) Regulations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158</cp:revision>
  <dcterms:created xsi:type="dcterms:W3CDTF">2013-05-28T00:38:54Z</dcterms:created>
  <dcterms:modified xsi:type="dcterms:W3CDTF">2025-11-18T13:20:55Z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