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3" r:id="rId4"/>
  </p:sldMasterIdLst>
  <p:notesMasterIdLst>
    <p:notesMasterId r:id="rId27"/>
  </p:notesMasterIdLst>
  <p:handoutMasterIdLst>
    <p:handoutMasterId r:id="rId28"/>
  </p:handoutMasterIdLst>
  <p:sldIdLst>
    <p:sldId id="256" r:id="rId5"/>
    <p:sldId id="328" r:id="rId6"/>
    <p:sldId id="331" r:id="rId7"/>
    <p:sldId id="345" r:id="rId8"/>
    <p:sldId id="341" r:id="rId9"/>
    <p:sldId id="334" r:id="rId10"/>
    <p:sldId id="342" r:id="rId11"/>
    <p:sldId id="346" r:id="rId12"/>
    <p:sldId id="343" r:id="rId13"/>
    <p:sldId id="348" r:id="rId14"/>
    <p:sldId id="344" r:id="rId15"/>
    <p:sldId id="347" r:id="rId16"/>
    <p:sldId id="336" r:id="rId17"/>
    <p:sldId id="351" r:id="rId18"/>
    <p:sldId id="349" r:id="rId19"/>
    <p:sldId id="350" r:id="rId20"/>
    <p:sldId id="354" r:id="rId21"/>
    <p:sldId id="332" r:id="rId22"/>
    <p:sldId id="352" r:id="rId23"/>
    <p:sldId id="353" r:id="rId24"/>
    <p:sldId id="355" r:id="rId25"/>
    <p:sldId id="267" r:id="rId26"/>
  </p:sldIdLst>
  <p:sldSz cx="9144000" cy="6858000" type="screen4x3"/>
  <p:notesSz cx="6858000" cy="9144000"/>
  <p:custDataLst>
    <p:tags r:id="rId2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oline Prodger" initials="CP" lastIdx="3" clrIdx="0">
    <p:extLst>
      <p:ext uri="{19B8F6BF-5375-455C-9EA6-DF929625EA0E}">
        <p15:presenceInfo xmlns:p15="http://schemas.microsoft.com/office/powerpoint/2012/main" userId="Caroline Prodger" providerId="None"/>
      </p:ext>
    </p:extLst>
  </p:cmAuthor>
  <p:cmAuthor id="2" name="Anwen Roberts" initials="AR" lastIdx="4" clrIdx="1">
    <p:extLst>
      <p:ext uri="{19B8F6BF-5375-455C-9EA6-DF929625EA0E}">
        <p15:presenceInfo xmlns:p15="http://schemas.microsoft.com/office/powerpoint/2012/main" userId="acb94dfec5711bca" providerId="Windows Live"/>
      </p:ext>
    </p:extLst>
  </p:cmAuthor>
  <p:cmAuthor id="3" name="Grant Dodd" initials="GD" lastIdx="3" clrIdx="2">
    <p:extLst>
      <p:ext uri="{19B8F6BF-5375-455C-9EA6-DF929625EA0E}">
        <p15:presenceInfo xmlns:p15="http://schemas.microsoft.com/office/powerpoint/2012/main" userId="Grant Dodd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9814E27-8478-41FA-83C8-47506D1CFAE7}" v="18" dt="2021-06-21T13:01:57.60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164" autoAdjust="0"/>
    <p:restoredTop sz="80964" autoAdjust="0"/>
  </p:normalViewPr>
  <p:slideViewPr>
    <p:cSldViewPr showGuides="1">
      <p:cViewPr varScale="1">
        <p:scale>
          <a:sx n="56" d="100"/>
          <a:sy n="56" d="100"/>
        </p:scale>
        <p:origin x="141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commentAuthors" Target="commentAuthors.xml"/><Relationship Id="rId35" Type="http://schemas.microsoft.com/office/2015/10/relationships/revisionInfo" Target="revisionInfo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11/18/2025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940707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36687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22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Building Services Engineering for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350 Building Services Engineering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D18425FF-0882-4F94-8261-ADB59842062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13538" y="264047"/>
            <a:ext cx="1962150" cy="409575"/>
          </a:xfrm>
          <a:prstGeom prst="rect">
            <a:avLst/>
          </a:prstGeom>
        </p:spPr>
      </p:pic>
      <p:sp>
        <p:nvSpPr>
          <p:cNvPr id="10" name="Rectangle 1">
            <a:extLst>
              <a:ext uri="{FF2B5EF4-FFF2-40B4-BE49-F238E27FC236}">
                <a16:creationId xmlns:a16="http://schemas.microsoft.com/office/drawing/2014/main" id="{A4FEEEC1-FC4D-4024-940A-ED19CB08C77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© City &amp; Guilds Limited. All rights reserved.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66563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2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909537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1: </a:t>
            </a:r>
            <a:r>
              <a:rPr lang="en-GB" sz="2400" b="1" dirty="0">
                <a:ea typeface="ＭＳ Ｐゴシック" pitchFamily="-105" charset="-128"/>
                <a:cs typeface="ＭＳ Ｐゴシック" pitchFamily="-105" charset="-128"/>
              </a:rPr>
              <a:t>Construction legislation </a:t>
            </a:r>
            <a:r>
              <a:rPr lang="en-GB" sz="2400" b="1">
                <a:ea typeface="ＭＳ Ｐゴシック" pitchFamily="-105" charset="-128"/>
                <a:cs typeface="ＭＳ Ｐゴシック" pitchFamily="-105" charset="-128"/>
              </a:rPr>
              <a:t>and regulations: responsibilities and guidance </a:t>
            </a: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/>
              <a:t>1. Health and safety in building services engineering</a:t>
            </a:r>
          </a:p>
          <a:p>
            <a:endParaRPr lang="en-GB" sz="2400" b="1" dirty="0">
              <a:ea typeface="ＭＳ Ｐゴシック" pitchFamily="-105" charset="-128"/>
              <a:cs typeface="ＭＳ Ｐゴシック" pitchFamily="-105" charset="-128"/>
            </a:endParaRPr>
          </a:p>
          <a:p>
            <a:r>
              <a:rPr lang="en-GB" sz="2400" b="1" dirty="0"/>
              <a:t>1.1 Construction legislation and regulations</a:t>
            </a:r>
          </a:p>
          <a:p>
            <a:r>
              <a:rPr lang="en-GB" sz="2400" b="1" dirty="0">
                <a:ea typeface="ＭＳ Ｐゴシック" pitchFamily="-105" charset="-128"/>
                <a:cs typeface="ＭＳ Ｐゴシック" pitchFamily="-105" charset="-128"/>
              </a:rPr>
              <a:t> </a:t>
            </a:r>
            <a:br>
              <a:rPr lang="en-GB" sz="2400" b="1" dirty="0">
                <a:ea typeface="ＭＳ Ｐゴシック" pitchFamily="-105" charset="-128"/>
                <a:cs typeface="ＭＳ Ｐゴシック" pitchFamily="-105" charset="-128"/>
              </a:rPr>
            </a:br>
            <a:endParaRPr lang="en-GB" sz="24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Responsibilities of the construction team</a:t>
            </a:r>
            <a:endParaRPr lang="en-GB" altLang="x-none" sz="2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b="1" dirty="0"/>
              <a:t>Employees</a:t>
            </a:r>
          </a:p>
          <a:p>
            <a:r>
              <a:rPr lang="en-GB" dirty="0"/>
              <a:t>T</a:t>
            </a:r>
            <a:r>
              <a:rPr lang="en-GB" altLang="x-none" dirty="0"/>
              <a:t>he </a:t>
            </a:r>
            <a:r>
              <a:rPr lang="en-GB" altLang="x-none" b="1" dirty="0"/>
              <a:t>duties of the employee </a:t>
            </a:r>
            <a:r>
              <a:rPr lang="en-GB" altLang="x-none" dirty="0"/>
              <a:t>are: </a:t>
            </a:r>
          </a:p>
          <a:p>
            <a:pPr lvl="1"/>
            <a:r>
              <a:rPr lang="en-GB" altLang="x-none" dirty="0"/>
              <a:t>to take reasonable care of the </a:t>
            </a:r>
            <a:r>
              <a:rPr lang="en-GB" altLang="x-none" b="1" dirty="0"/>
              <a:t>health and</a:t>
            </a:r>
            <a:r>
              <a:rPr lang="en-GB" altLang="x-none" dirty="0"/>
              <a:t> </a:t>
            </a:r>
            <a:r>
              <a:rPr lang="en-GB" altLang="x-none" b="1" dirty="0"/>
              <a:t>safety of themselves </a:t>
            </a:r>
            <a:r>
              <a:rPr lang="en-GB" altLang="x-none" dirty="0"/>
              <a:t>and </a:t>
            </a:r>
            <a:r>
              <a:rPr lang="en-GB" altLang="x-none" b="1" dirty="0"/>
              <a:t>others</a:t>
            </a:r>
          </a:p>
          <a:p>
            <a:pPr lvl="1"/>
            <a:r>
              <a:rPr lang="en-GB" altLang="x-none" dirty="0"/>
              <a:t>to </a:t>
            </a:r>
            <a:r>
              <a:rPr lang="en-GB" altLang="x-none" b="1" dirty="0"/>
              <a:t>comply</a:t>
            </a:r>
            <a:r>
              <a:rPr lang="en-GB" altLang="x-none" dirty="0"/>
              <a:t> with the employer</a:t>
            </a:r>
            <a:r>
              <a:rPr lang="en-GB" altLang="en-US" dirty="0"/>
              <a:t>’</a:t>
            </a:r>
            <a:r>
              <a:rPr lang="en-GB" altLang="x-none" dirty="0"/>
              <a:t>s </a:t>
            </a:r>
            <a:r>
              <a:rPr lang="en-GB" altLang="x-none" b="1" dirty="0"/>
              <a:t>health and safety policy</a:t>
            </a:r>
          </a:p>
          <a:p>
            <a:pPr lvl="1"/>
            <a:r>
              <a:rPr lang="en-GB" altLang="x-none" b="1" dirty="0"/>
              <a:t>not to recklessly interfere </a:t>
            </a:r>
            <a:r>
              <a:rPr lang="en-GB" altLang="x-none" dirty="0"/>
              <a:t>with anything that may affect health and safety.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932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Health and safety publications</a:t>
            </a:r>
            <a:endParaRPr lang="en-GB" altLang="x-none" sz="2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410944" cy="1844992"/>
          </a:xfrm>
        </p:spPr>
        <p:txBody>
          <a:bodyPr/>
          <a:lstStyle/>
          <a:p>
            <a:r>
              <a:rPr lang="en-GB" sz="2000" dirty="0"/>
              <a:t>Health and safety publications can be divided into two distinct groups: mandatory (must be followed by law) and advisory (guidance, which is recommended but not legally enforceable).</a:t>
            </a:r>
          </a:p>
          <a:p>
            <a:r>
              <a:rPr lang="en-GB" sz="2000" dirty="0"/>
              <a:t>Mandatory publications include:</a:t>
            </a:r>
          </a:p>
          <a:p>
            <a:endParaRPr lang="en-US" dirty="0"/>
          </a:p>
        </p:txBody>
      </p:sp>
      <p:pic>
        <p:nvPicPr>
          <p:cNvPr id="5" name="Picture 4" descr="Diagram, engineering drawing&#10;&#10;Description automatically generated">
            <a:extLst>
              <a:ext uri="{FF2B5EF4-FFF2-40B4-BE49-F238E27FC236}">
                <a16:creationId xmlns:a16="http://schemas.microsoft.com/office/drawing/2014/main" id="{62853900-6E02-4F16-88EC-EDEFFFDF5EE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0600" y="1407534"/>
            <a:ext cx="2736304" cy="136815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33CF3AF-6EC7-4EC7-8070-AA7D96110BC2}"/>
              </a:ext>
            </a:extLst>
          </p:cNvPr>
          <p:cNvSpPr txBox="1"/>
          <p:nvPr/>
        </p:nvSpPr>
        <p:spPr>
          <a:xfrm>
            <a:off x="-108520" y="3356992"/>
            <a:ext cx="8289808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00100" lvl="1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Acts of Parliament </a:t>
            </a:r>
            <a:r>
              <a:rPr lang="en-GB" dirty="0"/>
              <a:t>– also known as </a:t>
            </a:r>
            <a:r>
              <a:rPr lang="en-GB" b="1" dirty="0"/>
              <a:t>statutory legislation</a:t>
            </a:r>
            <a:r>
              <a:rPr lang="en-GB" dirty="0"/>
              <a:t>. Such Acts create a new law or change an existing one. Their implementation is the responsibility of a specific government department. In the case of health and safety Acts, this is the Health and Safety Committee. Acts are </a:t>
            </a:r>
            <a:r>
              <a:rPr lang="en-GB" b="1" dirty="0"/>
              <a:t>legally enforceable </a:t>
            </a:r>
            <a:r>
              <a:rPr lang="en-GB" dirty="0"/>
              <a:t>and must be followed to </a:t>
            </a:r>
            <a:r>
              <a:rPr lang="en-GB" b="1" dirty="0"/>
              <a:t>avoid prosecution</a:t>
            </a:r>
            <a:r>
              <a:rPr lang="en-GB" dirty="0"/>
              <a:t>.</a:t>
            </a:r>
          </a:p>
          <a:p>
            <a:pPr marL="800100" lvl="1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Regulations</a:t>
            </a:r>
            <a:r>
              <a:rPr lang="en-GB" dirty="0"/>
              <a:t> or </a:t>
            </a:r>
            <a:r>
              <a:rPr lang="en-GB" b="1" dirty="0"/>
              <a:t>non-statutory legislation</a:t>
            </a:r>
            <a:r>
              <a:rPr lang="en-GB" dirty="0"/>
              <a:t>.</a:t>
            </a:r>
            <a:r>
              <a:rPr lang="en-GB" b="1" dirty="0"/>
              <a:t> </a:t>
            </a:r>
            <a:r>
              <a:rPr lang="en-GB" dirty="0"/>
              <a:t>Rules, procedures and administrative codes set by authorities or government agencies to achieve a particular objective. </a:t>
            </a:r>
          </a:p>
        </p:txBody>
      </p:sp>
    </p:spTree>
    <p:extLst>
      <p:ext uri="{BB962C8B-B14F-4D97-AF65-F5344CB8AC3E}">
        <p14:creationId xmlns:p14="http://schemas.microsoft.com/office/powerpoint/2010/main" val="17575361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HSE guidance notes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sz="2000" dirty="0"/>
              <a:t>These are produced by the Health and Safety Executive (HSE) to help people interpret and </a:t>
            </a:r>
            <a:r>
              <a:rPr lang="en-GB" sz="2000" b="1" dirty="0"/>
              <a:t>understand </a:t>
            </a:r>
            <a:r>
              <a:rPr lang="en-GB" sz="2000" dirty="0"/>
              <a:t>what is required by law, and to comply with it. </a:t>
            </a:r>
          </a:p>
          <a:p>
            <a:r>
              <a:rPr lang="en-GB" sz="2000" dirty="0"/>
              <a:t>They also give </a:t>
            </a:r>
            <a:r>
              <a:rPr lang="en-GB" sz="2000" b="1" dirty="0"/>
              <a:t>technical advice. </a:t>
            </a:r>
          </a:p>
          <a:p>
            <a:r>
              <a:rPr lang="en-GB" sz="2000" dirty="0"/>
              <a:t>The course of action set out in guidance notes is not compulsory, but if the guidance is followed it is usually enough to comply with the law.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EB348C2-5A18-4A75-999A-B5C1A7C555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4447" y="3933056"/>
            <a:ext cx="2975106" cy="2060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5921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Approved Codes of Practice (ACOPs)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sz="2000" dirty="0"/>
              <a:t>These documents offer practical guidance on complying with regulations. </a:t>
            </a:r>
          </a:p>
          <a:p>
            <a:r>
              <a:rPr lang="en-GB" dirty="0"/>
              <a:t>ACOPs are supplementary to regulations and give examples of how to comply with the law. Employers who have not followed an ACOP and who are prosecuted for a breach of health and safety law are likely to be found at fault by the courts. </a:t>
            </a:r>
          </a:p>
          <a:p>
            <a:r>
              <a:rPr lang="en-GB" b="1" dirty="0"/>
              <a:t>Following an ACOP is considered good practice.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Role of HSE inspectors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sz="2000" dirty="0"/>
              <a:t>Heath and safety inspectors have the </a:t>
            </a:r>
            <a:r>
              <a:rPr lang="en-GB" sz="2000" b="1" dirty="0"/>
              <a:t>legal right </a:t>
            </a:r>
            <a:r>
              <a:rPr lang="en-GB" sz="2000" dirty="0"/>
              <a:t>to enter a workplace </a:t>
            </a:r>
            <a:r>
              <a:rPr lang="en-GB" sz="2000" b="1" dirty="0"/>
              <a:t>without giving notice</a:t>
            </a:r>
            <a:r>
              <a:rPr lang="en-GB" sz="2000" dirty="0"/>
              <a:t>, although notice may be given where the inspector considers it appropriate.</a:t>
            </a:r>
          </a:p>
          <a:p>
            <a:r>
              <a:rPr lang="en-GB" sz="2000" dirty="0"/>
              <a:t>On a normal inspection visit, an inspector will look at the place of work, assess working activities and how health and safety is managed to </a:t>
            </a:r>
            <a:r>
              <a:rPr lang="en-GB" sz="2000" b="1" dirty="0"/>
              <a:t>check </a:t>
            </a:r>
            <a:r>
              <a:rPr lang="en-GB" sz="2000" dirty="0"/>
              <a:t>that the employer is </a:t>
            </a:r>
            <a:r>
              <a:rPr lang="en-GB" sz="2000" b="1" dirty="0"/>
              <a:t>complying with health and safety law</a:t>
            </a:r>
            <a:r>
              <a:rPr lang="en-GB" sz="2000" dirty="0"/>
              <a:t>.</a:t>
            </a:r>
          </a:p>
          <a:p>
            <a:r>
              <a:rPr lang="en-GB" sz="2000" dirty="0"/>
              <a:t>The inspector may offer guidance and advice or talk to employees, take photographs and samples, serve improvement notices or take action if a risk to health and safety is perceived.</a:t>
            </a:r>
            <a:endParaRPr lang="en-US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36055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Role of HSE inspectors</a:t>
            </a:r>
            <a:endParaRPr lang="en-GB" altLang="x-none" sz="2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GB" altLang="x-none" dirty="0"/>
              <a:t>In sum, HSE officers can:</a:t>
            </a:r>
          </a:p>
          <a:p>
            <a:pPr lvl="1"/>
            <a:r>
              <a:rPr lang="en-GB" altLang="x-none" dirty="0"/>
              <a:t>inspect sites</a:t>
            </a:r>
          </a:p>
          <a:p>
            <a:pPr lvl="1"/>
            <a:r>
              <a:rPr lang="en-GB" altLang="x-none" dirty="0"/>
              <a:t>give guidance and advice on work or processes </a:t>
            </a:r>
          </a:p>
          <a:p>
            <a:pPr lvl="1"/>
            <a:r>
              <a:rPr lang="en-GB" altLang="x-none" dirty="0"/>
              <a:t>take photos and samples</a:t>
            </a:r>
          </a:p>
          <a:p>
            <a:pPr lvl="1"/>
            <a:r>
              <a:rPr lang="en-GB" altLang="x-none" dirty="0"/>
              <a:t>talk about and discuss situations and/or problems</a:t>
            </a:r>
          </a:p>
          <a:p>
            <a:pPr lvl="1"/>
            <a:r>
              <a:rPr lang="en-GB" altLang="x-none" dirty="0"/>
              <a:t>seize evidence, equipment or materials.</a:t>
            </a:r>
          </a:p>
          <a:p>
            <a:pPr marL="0" lvl="1" indent="0">
              <a:buNone/>
            </a:pPr>
            <a:endParaRPr lang="en-GB" altLang="x-none" sz="2000" dirty="0"/>
          </a:p>
        </p:txBody>
      </p:sp>
    </p:spTree>
    <p:extLst>
      <p:ext uri="{BB962C8B-B14F-4D97-AF65-F5344CB8AC3E}">
        <p14:creationId xmlns:p14="http://schemas.microsoft.com/office/powerpoint/2010/main" val="22379990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Role of HSE inspectors</a:t>
            </a:r>
            <a:endParaRPr lang="en-GB" altLang="x-none" sz="2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GB" altLang="x-none" sz="2000" dirty="0">
                <a:ea typeface="ＭＳ Ｐゴシック" charset="-128"/>
              </a:rPr>
              <a:t>HSE officers can also select from the following </a:t>
            </a:r>
            <a:r>
              <a:rPr lang="en-GB" altLang="x-none" sz="2000" b="1" dirty="0">
                <a:ea typeface="ＭＳ Ｐゴシック" charset="-128"/>
              </a:rPr>
              <a:t>control measures</a:t>
            </a:r>
            <a:r>
              <a:rPr lang="en-GB" altLang="x-none" sz="2000" dirty="0">
                <a:ea typeface="ＭＳ Ｐゴシック" charset="-128"/>
              </a:rPr>
              <a:t>:</a:t>
            </a:r>
          </a:p>
          <a:p>
            <a:pPr lvl="1"/>
            <a:r>
              <a:rPr lang="en-GB" altLang="x-none" sz="2000" dirty="0"/>
              <a:t>t</a:t>
            </a:r>
            <a:r>
              <a:rPr lang="en-GB" altLang="x-none" sz="2000" dirty="0">
                <a:ea typeface="ＭＳ Ｐゴシック" charset="-128"/>
              </a:rPr>
              <a:t>ake informal action – by giving give advice on how to improve</a:t>
            </a:r>
          </a:p>
          <a:p>
            <a:pPr lvl="1"/>
            <a:r>
              <a:rPr lang="en-GB" altLang="x-none" sz="2000" dirty="0"/>
              <a:t>i</a:t>
            </a:r>
            <a:r>
              <a:rPr lang="en-GB" altLang="x-none" sz="2000" dirty="0">
                <a:ea typeface="ＭＳ Ｐゴシック" charset="-128"/>
              </a:rPr>
              <a:t>ssue improvement notices –  outlining specific action (i.e. what, why and when)</a:t>
            </a:r>
          </a:p>
          <a:p>
            <a:pPr lvl="1"/>
            <a:r>
              <a:rPr lang="en-GB" altLang="x-none" sz="2000" dirty="0"/>
              <a:t>i</a:t>
            </a:r>
            <a:r>
              <a:rPr lang="en-GB" altLang="x-none" sz="2000" dirty="0">
                <a:ea typeface="ＭＳ Ｐゴシック" charset="-128"/>
              </a:rPr>
              <a:t>ssue prohibition notices in cases of serious risk </a:t>
            </a:r>
          </a:p>
          <a:p>
            <a:pPr lvl="1"/>
            <a:r>
              <a:rPr lang="en-GB" altLang="x-none" sz="2000" dirty="0"/>
              <a:t>p</a:t>
            </a:r>
            <a:r>
              <a:rPr lang="en-GB" altLang="x-none" sz="2000" dirty="0">
                <a:ea typeface="ＭＳ Ｐゴシック" charset="-128"/>
              </a:rPr>
              <a:t>rosecute – in cases of failure to comply with </a:t>
            </a:r>
            <a:r>
              <a:rPr lang="en-GB" altLang="x-none" sz="2000" dirty="0"/>
              <a:t>legislation. </a:t>
            </a:r>
            <a:endParaRPr lang="en-GB" altLang="x-none" sz="2000" dirty="0"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418153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Informal action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sz="2000" dirty="0"/>
              <a:t>Where the breach of the law is comparatively small, an inspector will advise the duty-holder on what action should be taken to conform with the requirements of the law. </a:t>
            </a:r>
          </a:p>
          <a:p>
            <a:r>
              <a:rPr lang="en-GB" sz="2000" dirty="0"/>
              <a:t>If required, this information can be given in writing.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72589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Improvement notice 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1999"/>
            <a:ext cx="4402832" cy="3891273"/>
          </a:xfrm>
        </p:spPr>
        <p:txBody>
          <a:bodyPr/>
          <a:lstStyle/>
          <a:p>
            <a:r>
              <a:rPr lang="en-GB" dirty="0"/>
              <a:t>More severe breaches will receive a direct order from an HSE inspector to take specific action in order to comply with the law. </a:t>
            </a:r>
          </a:p>
          <a:p>
            <a:r>
              <a:rPr lang="en-GB" dirty="0"/>
              <a:t>The inspector will discuss the </a:t>
            </a:r>
            <a:r>
              <a:rPr lang="en-GB" b="1" dirty="0"/>
              <a:t>improvement notice </a:t>
            </a:r>
            <a:r>
              <a:rPr lang="en-GB" dirty="0"/>
              <a:t>with the duty-holder and resolve points of difference before serving it. </a:t>
            </a:r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5029200" y="1512000"/>
            <a:ext cx="3662363" cy="28003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 dirty="0"/>
              <a:t>Use of images is great. </a:t>
            </a:r>
          </a:p>
          <a:p>
            <a:pPr algn="ctr"/>
            <a:r>
              <a:rPr lang="en-US" sz="1600" dirty="0"/>
              <a:t>Copy in the image.</a:t>
            </a:r>
          </a:p>
          <a:p>
            <a:pPr algn="ctr"/>
            <a:r>
              <a:rPr lang="en-US" sz="1600" dirty="0"/>
              <a:t>Note details of the image and </a:t>
            </a:r>
            <a:br>
              <a:rPr lang="en-US" sz="1600" dirty="0"/>
            </a:br>
            <a:r>
              <a:rPr lang="en-US" sz="1600" dirty="0"/>
              <a:t>its source on the artwork log.</a:t>
            </a:r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2A97698-C83F-47FD-87F6-F48AC30DCB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9200" y="1502227"/>
            <a:ext cx="3692692" cy="280035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934F803-8B39-46C1-8FCC-05765B49299D}"/>
              </a:ext>
            </a:extLst>
          </p:cNvPr>
          <p:cNvSpPr txBox="1"/>
          <p:nvPr/>
        </p:nvSpPr>
        <p:spPr>
          <a:xfrm>
            <a:off x="490504" y="5154346"/>
            <a:ext cx="64910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The duty-holder has 21 days to take the corrective action. This allows time for them to appeal to an industrial tribunal if they wish.</a:t>
            </a:r>
            <a:endParaRPr lang="en-US" sz="2000" dirty="0"/>
          </a:p>
          <a:p>
            <a:endParaRPr lang="en-GB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Prohibition notice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sz="2000" dirty="0"/>
              <a:t>Where an activity involves a risk of serious personal injury, the inspector may issue a </a:t>
            </a:r>
            <a:r>
              <a:rPr lang="en-GB" sz="2000" b="1" dirty="0"/>
              <a:t>prohibition notice</a:t>
            </a:r>
            <a:r>
              <a:rPr lang="en-GB" sz="2000" dirty="0"/>
              <a:t>,</a:t>
            </a:r>
            <a:r>
              <a:rPr lang="en-GB" sz="2000" b="1" dirty="0"/>
              <a:t> </a:t>
            </a:r>
            <a:r>
              <a:rPr lang="en-GB" sz="2000" dirty="0"/>
              <a:t>forbidding the activity either immediately or after a specified time period. </a:t>
            </a:r>
          </a:p>
          <a:p>
            <a:r>
              <a:rPr lang="en-GB" sz="2000" dirty="0"/>
              <a:t>This notice will not be lifted and work will not be allowed to resume until corrective action has been taken.</a:t>
            </a:r>
            <a:endParaRPr lang="en-US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68264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Objectives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the session, learners should be able to:</a:t>
            </a:r>
          </a:p>
          <a:p>
            <a:pPr lvl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identify health and safety legislation for protecting the workforce and members of the public while working in the construction industry</a:t>
            </a:r>
          </a:p>
          <a:p>
            <a:pPr lvl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define the responsibilities of members of the construction team</a:t>
            </a:r>
          </a:p>
          <a:p>
            <a:pPr lvl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describe the legal status of health and safety guidance materials and the penalties for non-compliance</a:t>
            </a:r>
          </a:p>
          <a:p>
            <a:pPr lvl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identify the role of health and safety enforcing authorities </a:t>
            </a:r>
          </a:p>
          <a:p>
            <a:pPr lvl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understand the role of health and safety inspectors.  </a:t>
            </a: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Prosecution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sz="2000" dirty="0"/>
              <a:t>In some cases, </a:t>
            </a:r>
            <a:r>
              <a:rPr lang="en-GB" sz="2000" b="1" dirty="0"/>
              <a:t>prosecution</a:t>
            </a:r>
            <a:r>
              <a:rPr lang="en-GB" sz="2000" dirty="0"/>
              <a:t> may be deemed necessary. </a:t>
            </a:r>
          </a:p>
          <a:p>
            <a:r>
              <a:rPr lang="en-GB" sz="2000" dirty="0"/>
              <a:t>Failure to comply with an improvement or prohibition notice, or a court remedy order, carries a </a:t>
            </a:r>
            <a:r>
              <a:rPr lang="en-GB" sz="2000" b="1" dirty="0"/>
              <a:t>fine of up to £20,000 </a:t>
            </a:r>
            <a:r>
              <a:rPr lang="en-GB" sz="2000" dirty="0"/>
              <a:t>or </a:t>
            </a:r>
            <a:r>
              <a:rPr lang="en-GB" sz="2000" b="1" dirty="0"/>
              <a:t>six months’ imprisonment</a:t>
            </a:r>
            <a:r>
              <a:rPr lang="en-GB" sz="2000" dirty="0"/>
              <a:t>, or both. </a:t>
            </a:r>
          </a:p>
          <a:p>
            <a:r>
              <a:rPr lang="en-GB" sz="2000" dirty="0"/>
              <a:t>Unlimited fines, and in some cases imprisonment, may be given by higher courts.</a:t>
            </a:r>
          </a:p>
          <a:p>
            <a:r>
              <a:rPr lang="en-US" sz="2000" b="1" dirty="0"/>
              <a:t>Failure to comply with a prohibition notice can result in injury or death. </a:t>
            </a:r>
          </a:p>
          <a:p>
            <a:endParaRPr lang="en-GB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81202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local authority: inspection and enforcement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000" dirty="0"/>
              <a:t>The </a:t>
            </a:r>
            <a:r>
              <a:rPr lang="en-US" sz="2000" b="1" dirty="0"/>
              <a:t>building control inspector </a:t>
            </a:r>
            <a:r>
              <a:rPr lang="en-US" sz="2000" dirty="0"/>
              <a:t>(now more generally known as the building control surveyor) works for the </a:t>
            </a:r>
            <a:r>
              <a:rPr lang="en-US" sz="2000" b="1" dirty="0"/>
              <a:t>local authority </a:t>
            </a:r>
            <a:r>
              <a:rPr lang="en-US" sz="2000" dirty="0"/>
              <a:t>and makes sure that each document relating to Building Regulations is observed in the planning and construction stages of new buildings</a:t>
            </a:r>
            <a:r>
              <a:rPr lang="en-US" dirty="0"/>
              <a:t>.</a:t>
            </a:r>
          </a:p>
          <a:p>
            <a:r>
              <a:rPr lang="en-US" sz="2000" dirty="0"/>
              <a:t>The building control surveyor needs thoroughly to understand the Building Regulations and how to interpret them accurately. They have the </a:t>
            </a:r>
            <a:r>
              <a:rPr lang="en-US" sz="2000" b="1" dirty="0"/>
              <a:t>power to reject plans </a:t>
            </a:r>
            <a:r>
              <a:rPr lang="en-US" sz="2000" dirty="0"/>
              <a:t>that fail to meet the Building Regulations. </a:t>
            </a:r>
          </a:p>
          <a:p>
            <a:r>
              <a:rPr lang="en-US" sz="2000" dirty="0"/>
              <a:t>They may also have to use their professional judgement and skill to </a:t>
            </a:r>
            <a:r>
              <a:rPr lang="en-US" sz="2000" b="1" dirty="0"/>
              <a:t>offer advice</a:t>
            </a:r>
            <a:r>
              <a:rPr lang="en-US" sz="2000" dirty="0"/>
              <a:t> on acceptable solutions to meet statutory requirements, should any problems arise. </a:t>
            </a:r>
          </a:p>
          <a:p>
            <a:r>
              <a:rPr lang="en-US" sz="2000" dirty="0"/>
              <a:t>They will make </a:t>
            </a:r>
            <a:r>
              <a:rPr lang="en-US" sz="2000" b="1" dirty="0"/>
              <a:t>site visits </a:t>
            </a:r>
            <a:r>
              <a:rPr lang="en-US" sz="2000" dirty="0"/>
              <a:t>at different stages of construction to ensure that all construction work is being properly carried out.</a:t>
            </a:r>
          </a:p>
          <a:p>
            <a:endParaRPr lang="en-GB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20174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x-none" sz="2400" b="1" dirty="0"/>
              <a:t>Health and Safety at Work Act 1974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altLang="x-none" dirty="0"/>
              <a:t>The Health and Safety at Work Act (HASAWA) 1974 embodies the requirements for the management of health and safety at work, and covers: </a:t>
            </a:r>
          </a:p>
          <a:p>
            <a:pPr lvl="1"/>
            <a:r>
              <a:rPr lang="en-GB" altLang="x-none" dirty="0"/>
              <a:t>all people at work (ie employers/employees)</a:t>
            </a:r>
            <a:endParaRPr lang="en-US" dirty="0"/>
          </a:p>
          <a:p>
            <a:pPr lvl="1"/>
            <a:r>
              <a:rPr lang="en-GB" altLang="x-none" dirty="0"/>
              <a:t>the self-employed</a:t>
            </a:r>
          </a:p>
          <a:p>
            <a:pPr lvl="1"/>
            <a:r>
              <a:rPr lang="en-GB" altLang="x-none" dirty="0"/>
              <a:t>the general public</a:t>
            </a:r>
          </a:p>
          <a:p>
            <a:pPr lvl="1"/>
            <a:r>
              <a:rPr lang="en-GB" altLang="x-none" dirty="0"/>
              <a:t>all people and activities.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C31D3E0-300F-4A60-997B-9D4377AE78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1920" y="3140968"/>
            <a:ext cx="3596952" cy="257273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x-none" sz="2400" b="1" dirty="0"/>
              <a:t>HASAWA 1974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GB" altLang="x-none" sz="2000" dirty="0">
                <a:ea typeface="ＭＳ Ｐゴシック" charset="-128"/>
              </a:rPr>
              <a:t>The main objectives of HASAWA 1974 are:</a:t>
            </a:r>
          </a:p>
          <a:p>
            <a:pPr lvl="1"/>
            <a:r>
              <a:rPr lang="en-GB" altLang="x-none" dirty="0"/>
              <a:t>health and safety of </a:t>
            </a:r>
            <a:r>
              <a:rPr lang="en-GB" altLang="x-none" b="1" dirty="0"/>
              <a:t>all</a:t>
            </a:r>
            <a:r>
              <a:rPr lang="en-GB" altLang="x-none" dirty="0"/>
              <a:t> people at work</a:t>
            </a:r>
          </a:p>
          <a:p>
            <a:pPr lvl="1"/>
            <a:r>
              <a:rPr lang="en-GB" altLang="x-none" dirty="0"/>
              <a:t>the protection of others from </a:t>
            </a:r>
            <a:r>
              <a:rPr lang="en-GB" altLang="x-none" b="1" dirty="0"/>
              <a:t>risks</a:t>
            </a:r>
            <a:r>
              <a:rPr lang="en-GB" altLang="x-none" dirty="0"/>
              <a:t> at work</a:t>
            </a:r>
          </a:p>
          <a:p>
            <a:pPr lvl="1"/>
            <a:r>
              <a:rPr lang="en-GB" altLang="x-none" dirty="0"/>
              <a:t>the control of dangerous </a:t>
            </a:r>
            <a:r>
              <a:rPr lang="en-GB" altLang="x-none" b="1" dirty="0"/>
              <a:t>substances</a:t>
            </a:r>
          </a:p>
          <a:p>
            <a:pPr lvl="1"/>
            <a:r>
              <a:rPr lang="en-GB" altLang="x-none" dirty="0"/>
              <a:t>the control of dangerous </a:t>
            </a:r>
            <a:r>
              <a:rPr lang="en-GB" altLang="x-none" b="1" dirty="0"/>
              <a:t>emissions</a:t>
            </a:r>
            <a:r>
              <a:rPr lang="en-GB" altLang="x-none" dirty="0"/>
              <a:t>.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3863075-4E9A-49F4-B6E3-3738E9E272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7606" y="3212976"/>
            <a:ext cx="2881564" cy="21425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4883931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x-none" sz="2400" b="1" dirty="0"/>
              <a:t>HASAWA 1974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lvl="1" indent="0">
              <a:buNone/>
            </a:pPr>
            <a:r>
              <a:rPr lang="en-GB" altLang="x-none" dirty="0"/>
              <a:t>The Act makes health, safety and welfare </a:t>
            </a:r>
            <a:r>
              <a:rPr lang="en-GB" altLang="x-none" b="1" dirty="0"/>
              <a:t>everyone</a:t>
            </a:r>
            <a:r>
              <a:rPr lang="en-GB" altLang="en-US" b="1" dirty="0"/>
              <a:t>’</a:t>
            </a:r>
            <a:r>
              <a:rPr lang="en-GB" altLang="x-none" b="1" dirty="0"/>
              <a:t>s</a:t>
            </a:r>
            <a:r>
              <a:rPr lang="en-GB" altLang="x-none" dirty="0"/>
              <a:t> responsibility.</a:t>
            </a:r>
          </a:p>
          <a:p>
            <a:pPr lvl="1"/>
            <a:r>
              <a:rPr lang="en-GB" altLang="x-none" dirty="0"/>
              <a:t>Employers have a responsibility to </a:t>
            </a:r>
            <a:r>
              <a:rPr lang="en-GB" altLang="x-none" b="1" dirty="0"/>
              <a:t>provide personal protective equipment </a:t>
            </a:r>
            <a:r>
              <a:rPr lang="en-GB" altLang="x-none" dirty="0"/>
              <a:t>(PPE), eg hard hats, gloves, eye protection, safety footwear etc.</a:t>
            </a:r>
          </a:p>
          <a:p>
            <a:pPr lvl="1"/>
            <a:r>
              <a:rPr lang="en-GB" altLang="x-none" dirty="0"/>
              <a:t>A health and safety policy must be produced if a company employs </a:t>
            </a:r>
            <a:r>
              <a:rPr lang="en-GB" altLang="x-none" b="1" dirty="0"/>
              <a:t>five</a:t>
            </a:r>
            <a:r>
              <a:rPr lang="en-GB" altLang="x-none" dirty="0"/>
              <a:t> or more employees.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27203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Responsibilities of the construction team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933903" cy="1917000"/>
          </a:xfrm>
        </p:spPr>
        <p:txBody>
          <a:bodyPr/>
          <a:lstStyle/>
          <a:p>
            <a:r>
              <a:rPr lang="en-GB" dirty="0"/>
              <a:t>HASAWA relates to all people at work whether they are employers, employees or the self-employed. </a:t>
            </a:r>
          </a:p>
          <a:p>
            <a:r>
              <a:rPr lang="en-GB" dirty="0"/>
              <a:t>The Act is specifically aimed at people and their activities </a:t>
            </a:r>
            <a:br>
              <a:rPr lang="en-GB" dirty="0"/>
            </a:br>
            <a:r>
              <a:rPr lang="en-GB" dirty="0"/>
              <a:t>at work rather than premises or processes. 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4C09A87-3701-4F64-86E2-F2FF70FF2E4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91103" y="1498179"/>
            <a:ext cx="2330253" cy="155567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9F6E9F8-F6AA-40F1-9BE7-BC1456031BBB}"/>
              </a:ext>
            </a:extLst>
          </p:cNvPr>
          <p:cNvSpPr txBox="1"/>
          <p:nvPr/>
        </p:nvSpPr>
        <p:spPr>
          <a:xfrm>
            <a:off x="388088" y="3550412"/>
            <a:ext cx="8298712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It includes provisions for both the protection of </a:t>
            </a:r>
            <a:br>
              <a:rPr lang="en-GB" dirty="0"/>
            </a:br>
            <a:r>
              <a:rPr lang="en-GB" dirty="0"/>
              <a:t>people at work and members of the general public </a:t>
            </a:r>
            <a:br>
              <a:rPr lang="en-GB" dirty="0"/>
            </a:br>
            <a:r>
              <a:rPr lang="en-GB" dirty="0"/>
              <a:t>who may be at risk as a consequence of workplace activities.</a:t>
            </a:r>
          </a:p>
          <a:p>
            <a:r>
              <a:rPr lang="en-GB" dirty="0"/>
              <a:t>The main objectives of HASAWA state that </a:t>
            </a:r>
            <a:r>
              <a:rPr lang="en-GB" b="1" dirty="0"/>
              <a:t>everyone has duties </a:t>
            </a:r>
            <a:r>
              <a:rPr lang="en-GB" dirty="0"/>
              <a:t>and responsibilities regarding health and safety: the </a:t>
            </a:r>
            <a:r>
              <a:rPr lang="en-GB" b="1" dirty="0"/>
              <a:t>worker</a:t>
            </a:r>
            <a:r>
              <a:rPr lang="en-GB" dirty="0"/>
              <a:t>, each contractor, the </a:t>
            </a:r>
            <a:r>
              <a:rPr lang="en-GB" b="1" dirty="0"/>
              <a:t>architect,</a:t>
            </a:r>
            <a:r>
              <a:rPr lang="en-GB" dirty="0"/>
              <a:t> the </a:t>
            </a:r>
            <a:r>
              <a:rPr lang="en-GB" b="1" dirty="0"/>
              <a:t>client</a:t>
            </a:r>
            <a:r>
              <a:rPr lang="en-GB" dirty="0"/>
              <a:t>, the </a:t>
            </a:r>
            <a:r>
              <a:rPr lang="en-GB" b="1" dirty="0"/>
              <a:t>main contractors</a:t>
            </a:r>
            <a:r>
              <a:rPr lang="en-GB" dirty="0"/>
              <a:t>, the </a:t>
            </a:r>
            <a:r>
              <a:rPr lang="en-GB" b="1" dirty="0"/>
              <a:t>subcontractors</a:t>
            </a:r>
            <a:r>
              <a:rPr lang="en-GB" dirty="0"/>
              <a:t>, </a:t>
            </a:r>
            <a:r>
              <a:rPr lang="en-GB" b="1" dirty="0"/>
              <a:t>employees</a:t>
            </a:r>
            <a:r>
              <a:rPr lang="en-GB" dirty="0"/>
              <a:t>, the </a:t>
            </a:r>
            <a:r>
              <a:rPr lang="en-GB" b="1" dirty="0"/>
              <a:t>self-employed </a:t>
            </a:r>
            <a:r>
              <a:rPr lang="en-GB" dirty="0"/>
              <a:t>(labour only) and the </a:t>
            </a:r>
            <a:r>
              <a:rPr lang="en-GB" b="1" dirty="0"/>
              <a:t>owner of the building </a:t>
            </a:r>
            <a:r>
              <a:rPr lang="en-GB" dirty="0"/>
              <a:t>being built.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Responsibilities of the construction team</a:t>
            </a:r>
            <a:endParaRPr lang="en-GB" altLang="x-none" sz="2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554960" cy="2421056"/>
          </a:xfrm>
        </p:spPr>
        <p:txBody>
          <a:bodyPr/>
          <a:lstStyle/>
          <a:p>
            <a:r>
              <a:rPr lang="en-GB" b="1" dirty="0"/>
              <a:t>Employers </a:t>
            </a:r>
          </a:p>
          <a:p>
            <a:r>
              <a:rPr lang="en-GB" dirty="0"/>
              <a:t>For example, HASAWA deals specifically with the general duties of the </a:t>
            </a:r>
            <a:r>
              <a:rPr lang="en-GB" b="1" dirty="0"/>
              <a:t>employer</a:t>
            </a:r>
            <a:r>
              <a:rPr lang="en-GB" dirty="0"/>
              <a:t> towards their employees, stating that the </a:t>
            </a:r>
            <a:r>
              <a:rPr lang="en-GB" b="1" dirty="0"/>
              <a:t>employer must</a:t>
            </a:r>
            <a:r>
              <a:rPr lang="en-GB" dirty="0"/>
              <a:t>, as far as possible, </a:t>
            </a:r>
            <a:r>
              <a:rPr lang="en-GB" b="1" dirty="0"/>
              <a:t>ensure</a:t>
            </a:r>
            <a:r>
              <a:rPr lang="en-GB" dirty="0"/>
              <a:t> the </a:t>
            </a:r>
            <a:r>
              <a:rPr lang="en-GB" b="1" dirty="0"/>
              <a:t>health, safety and welfare </a:t>
            </a:r>
            <a:r>
              <a:rPr lang="en-GB" dirty="0"/>
              <a:t>of those in their employment.</a:t>
            </a:r>
          </a:p>
          <a:p>
            <a:endParaRPr lang="en-US" dirty="0"/>
          </a:p>
        </p:txBody>
      </p:sp>
      <p:pic>
        <p:nvPicPr>
          <p:cNvPr id="4" name="Picture 3" descr="Text&#10;&#10;Description automatically generated">
            <a:extLst>
              <a:ext uri="{FF2B5EF4-FFF2-40B4-BE49-F238E27FC236}">
                <a16:creationId xmlns:a16="http://schemas.microsoft.com/office/drawing/2014/main" id="{59A96A61-1EB4-4690-9B3A-2C2B645AE49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48347" y="1628800"/>
            <a:ext cx="2538453" cy="169213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41C4E17-EC45-4F8D-A3A5-785D53D3027E}"/>
              </a:ext>
            </a:extLst>
          </p:cNvPr>
          <p:cNvSpPr txBox="1"/>
          <p:nvPr/>
        </p:nvSpPr>
        <p:spPr>
          <a:xfrm>
            <a:off x="395536" y="3911008"/>
            <a:ext cx="8229599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This legislation also states that employers must have a </a:t>
            </a:r>
            <a:r>
              <a:rPr lang="en-GB" b="1" dirty="0"/>
              <a:t>health and safety policy </a:t>
            </a:r>
            <a:r>
              <a:rPr lang="en-GB" dirty="0"/>
              <a:t>and that, if the company has more than five employees, that policy must be written down.</a:t>
            </a:r>
          </a:p>
          <a:p>
            <a:r>
              <a:rPr lang="en-GB" dirty="0"/>
              <a:t>The policy must be </a:t>
            </a:r>
            <a:r>
              <a:rPr lang="en-GB" b="1" dirty="0"/>
              <a:t>revised as necessary </a:t>
            </a:r>
            <a:r>
              <a:rPr lang="en-GB" dirty="0"/>
              <a:t>at regular intervals and </a:t>
            </a:r>
            <a:r>
              <a:rPr lang="en-GB" b="1" dirty="0"/>
              <a:t>all employees </a:t>
            </a:r>
            <a:r>
              <a:rPr lang="en-GB" dirty="0"/>
              <a:t>must </a:t>
            </a:r>
            <a:r>
              <a:rPr lang="en-GB" b="1" dirty="0"/>
              <a:t>have access </a:t>
            </a:r>
            <a:r>
              <a:rPr lang="en-GB" dirty="0"/>
              <a:t>to and be informed of any changes made to the policy.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5627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Responsibilities of the construction team</a:t>
            </a:r>
            <a:endParaRPr lang="en-GB" altLang="x-none" sz="2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987008" cy="4248000"/>
          </a:xfrm>
        </p:spPr>
        <p:txBody>
          <a:bodyPr/>
          <a:lstStyle/>
          <a:p>
            <a:r>
              <a:rPr lang="en-GB" sz="2000" b="1" dirty="0"/>
              <a:t>Employers </a:t>
            </a:r>
          </a:p>
          <a:p>
            <a:r>
              <a:rPr lang="en-GB" dirty="0"/>
              <a:t>In addition, HASAWA tells us that all employers must:</a:t>
            </a:r>
          </a:p>
          <a:p>
            <a:pPr lvl="1"/>
            <a:r>
              <a:rPr lang="en-GB" dirty="0"/>
              <a:t>carry out </a:t>
            </a:r>
            <a:r>
              <a:rPr lang="en-GB" b="1" dirty="0"/>
              <a:t>risk assessments </a:t>
            </a:r>
            <a:r>
              <a:rPr lang="en-GB" dirty="0"/>
              <a:t>of all the </a:t>
            </a:r>
            <a:br>
              <a:rPr lang="en-GB" dirty="0"/>
            </a:br>
            <a:r>
              <a:rPr lang="en-GB" dirty="0"/>
              <a:t>company’s work activities</a:t>
            </a:r>
          </a:p>
          <a:p>
            <a:pPr lvl="1"/>
            <a:r>
              <a:rPr lang="en-GB" dirty="0"/>
              <a:t>identify and implement adequate </a:t>
            </a:r>
            <a:r>
              <a:rPr lang="en-GB" b="1" dirty="0"/>
              <a:t>control </a:t>
            </a:r>
            <a:br>
              <a:rPr lang="en-GB" b="1" dirty="0"/>
            </a:br>
            <a:r>
              <a:rPr lang="en-GB" b="1" dirty="0"/>
              <a:t>measures</a:t>
            </a:r>
          </a:p>
          <a:p>
            <a:pPr lvl="1"/>
            <a:r>
              <a:rPr lang="en-GB" b="1" dirty="0"/>
              <a:t>inform</a:t>
            </a:r>
            <a:r>
              <a:rPr lang="en-GB" dirty="0"/>
              <a:t> all employees of the risk assessments and associated control measures</a:t>
            </a:r>
          </a:p>
          <a:p>
            <a:pPr lvl="1"/>
            <a:r>
              <a:rPr lang="en-GB" b="1" dirty="0"/>
              <a:t>review</a:t>
            </a:r>
            <a:r>
              <a:rPr lang="en-GB" dirty="0"/>
              <a:t> the risk assessments at regular intervals</a:t>
            </a:r>
          </a:p>
          <a:p>
            <a:pPr lvl="1"/>
            <a:r>
              <a:rPr lang="en-GB" dirty="0"/>
              <a:t>make a </a:t>
            </a:r>
            <a:r>
              <a:rPr lang="en-GB" b="1" dirty="0"/>
              <a:t>record</a:t>
            </a:r>
            <a:r>
              <a:rPr lang="en-GB" dirty="0"/>
              <a:t> of the risk assessments if five or more operatives are employed.</a:t>
            </a:r>
            <a:endParaRPr lang="en-GB" altLang="x-none" dirty="0"/>
          </a:p>
          <a:p>
            <a:pPr lvl="1"/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50E6667-1035-4E0B-8C29-D6DD0CC4A0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2200" y="1628800"/>
            <a:ext cx="2243522" cy="1493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7252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Responsibilities of the construction team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Every employer and </a:t>
            </a:r>
            <a:r>
              <a:rPr lang="en-GB" b="1" dirty="0"/>
              <a:t>self-employed person </a:t>
            </a:r>
            <a:r>
              <a:rPr lang="en-GB" dirty="0"/>
              <a:t>must give information to those people who are not in their employment about the way in which aspects of their work might affect the health and safety of others.</a:t>
            </a:r>
          </a:p>
          <a:p>
            <a:r>
              <a:rPr lang="en-GB" dirty="0"/>
              <a:t>Every employer must consult with </a:t>
            </a:r>
            <a:r>
              <a:rPr lang="en-GB" b="1" dirty="0"/>
              <a:t>health and safety representatives</a:t>
            </a:r>
            <a:r>
              <a:rPr lang="en-GB" dirty="0"/>
              <a:t>. These people are appointed by the employees of an organisation to act on their behalf. </a:t>
            </a:r>
          </a:p>
          <a:p>
            <a:r>
              <a:rPr lang="en-GB" dirty="0"/>
              <a:t>Their role</a:t>
            </a:r>
            <a:r>
              <a:rPr lang="en-GB" b="1" dirty="0"/>
              <a:t> </a:t>
            </a:r>
            <a:r>
              <a:rPr lang="en-GB" dirty="0"/>
              <a:t>is to make and maintain arrangements that will enable the employer and employees to </a:t>
            </a:r>
            <a:r>
              <a:rPr lang="en-GB" b="1" dirty="0"/>
              <a:t>promote and develop health and safety </a:t>
            </a:r>
            <a:r>
              <a:rPr lang="en-GB" dirty="0"/>
              <a:t>measures, as well as checking their effectiveness.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183629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9F16286C48BA4FB36DA225EFE1545E" ma:contentTypeVersion="4" ma:contentTypeDescription="Create a new document." ma:contentTypeScope="" ma:versionID="e53d2e6a40ee7e4eea57efa1f1203e0b">
  <xsd:schema xmlns:xsd="http://www.w3.org/2001/XMLSchema" xmlns:xs="http://www.w3.org/2001/XMLSchema" xmlns:p="http://schemas.microsoft.com/office/2006/metadata/properties" xmlns:ns2="4b678ced-8ee3-4992-8a93-8a291cb51b09" targetNamespace="http://schemas.microsoft.com/office/2006/metadata/properties" ma:root="true" ma:fieldsID="629eada1725efa428db74041cb4d564d" ns2:_="">
    <xsd:import namespace="4b678ced-8ee3-4992-8a93-8a291cb51b0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678ced-8ee3-4992-8a93-8a291cb51b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5041F6D-BBDE-4B15-9860-57A05AB8973C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F7D282AF-3624-45B9-804D-F764465AEF6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F6E1058-38D7-4AA7-9CD1-32F58C84AC1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b678ced-8ee3-4992-8a93-8a291cb51b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1474</TotalTime>
  <Words>1573</Words>
  <Application>Microsoft Office PowerPoint</Application>
  <PresentationFormat>On-screen Show (4:3)</PresentationFormat>
  <Paragraphs>120</Paragraphs>
  <Slides>22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ＭＳ Ｐゴシック</vt:lpstr>
      <vt:lpstr>Arial</vt:lpstr>
      <vt:lpstr>Lucida Grande</vt:lpstr>
      <vt:lpstr>Times New Roman</vt:lpstr>
      <vt:lpstr>1_Default Design</vt:lpstr>
      <vt:lpstr>PowerPoint 1: Construction legislation and regulations: responsibilities and guidance </vt:lpstr>
      <vt:lpstr>Objectives</vt:lpstr>
      <vt:lpstr>Health and Safety at Work Act 1974</vt:lpstr>
      <vt:lpstr>HASAWA 1974</vt:lpstr>
      <vt:lpstr>HASAWA 1974</vt:lpstr>
      <vt:lpstr>Responsibilities of the construction team </vt:lpstr>
      <vt:lpstr>Responsibilities of the construction team</vt:lpstr>
      <vt:lpstr>Responsibilities of the construction team</vt:lpstr>
      <vt:lpstr>Responsibilities of the construction team </vt:lpstr>
      <vt:lpstr>Responsibilities of the construction team</vt:lpstr>
      <vt:lpstr>Health and safety publications</vt:lpstr>
      <vt:lpstr>HSE guidance notes </vt:lpstr>
      <vt:lpstr>Approved Codes of Practice (ACOPs)</vt:lpstr>
      <vt:lpstr>Role of HSE inspectors </vt:lpstr>
      <vt:lpstr>Role of HSE inspectors</vt:lpstr>
      <vt:lpstr>Role of HSE inspectors</vt:lpstr>
      <vt:lpstr>Informal action</vt:lpstr>
      <vt:lpstr>Improvement notice </vt:lpstr>
      <vt:lpstr>Prohibition notice </vt:lpstr>
      <vt:lpstr>Prosecution</vt:lpstr>
      <vt:lpstr>The local authority: inspection and enforcement 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Rachel Hamar</cp:lastModifiedBy>
  <cp:revision>159</cp:revision>
  <dcterms:created xsi:type="dcterms:W3CDTF">2013-05-28T00:38:54Z</dcterms:created>
  <dcterms:modified xsi:type="dcterms:W3CDTF">2025-11-18T13:19:45Z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0x010100B99F16286C48BA4FB36DA225EFE1545E</vt:lpwstr>
  </property>
</Properties>
</file>