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0"/>
  </p:notesMasterIdLst>
  <p:handoutMasterIdLst>
    <p:handoutMasterId r:id="rId21"/>
  </p:handoutMasterIdLst>
  <p:sldIdLst>
    <p:sldId id="354" r:id="rId5"/>
    <p:sldId id="388" r:id="rId6"/>
    <p:sldId id="386" r:id="rId7"/>
    <p:sldId id="385" r:id="rId8"/>
    <p:sldId id="387" r:id="rId9"/>
    <p:sldId id="390" r:id="rId10"/>
    <p:sldId id="380" r:id="rId11"/>
    <p:sldId id="381" r:id="rId12"/>
    <p:sldId id="367" r:id="rId13"/>
    <p:sldId id="389" r:id="rId14"/>
    <p:sldId id="376" r:id="rId15"/>
    <p:sldId id="377" r:id="rId16"/>
    <p:sldId id="379" r:id="rId17"/>
    <p:sldId id="378"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e Evans" initials="JE" lastIdx="5" clrIdx="0"/>
  <p:cmAuthor id="2" name="Caroline Prodger" initials="CP"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E49879-4B2A-4C5F-BD35-FA8D24373CF4}" v="1" dt="2021-09-27T13:25:55.65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775"/>
    <p:restoredTop sz="86356"/>
  </p:normalViewPr>
  <p:slideViewPr>
    <p:cSldViewPr showGuides="1">
      <p:cViewPr varScale="1">
        <p:scale>
          <a:sx n="60" d="100"/>
          <a:sy n="60" d="100"/>
        </p:scale>
        <p:origin x="2112"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87" d="100"/>
          <a:sy n="87" d="100"/>
        </p:scale>
        <p:origin x="3840"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youtu.be/wMwhFwunBq8"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youtu.be/uWuNfhDvZz8"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3594070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1523075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545092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237706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090425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120839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To watch a video showing “Virtual Singapore” an interactive model of a real-world city,  see </a:t>
            </a:r>
            <a:r>
              <a:rPr lang="en-GB" sz="1200" dirty="0">
                <a:hlinkClick r:id="rId3"/>
              </a:rPr>
              <a:t>https://youtu.be/wMwhFwunBq8</a:t>
            </a:r>
            <a:endParaRPr lang="en-GB" sz="1200"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71990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To watch a video on “What is a model?”, see: </a:t>
            </a:r>
            <a:r>
              <a:rPr lang="en-GB" sz="1200" dirty="0">
                <a:solidFill>
                  <a:srgbClr val="009999"/>
                </a:solidFill>
                <a:hlinkClick r:id="rId3">
                  <a:extLst>
                    <a:ext uri="{A12FA001-AC4F-418D-AE19-62706E023703}">
                      <ahyp:hlinkClr xmlns:ahyp="http://schemas.microsoft.com/office/drawing/2018/hyperlinkcolor" val="tx"/>
                    </a:ext>
                  </a:extLst>
                </a:hlinkClick>
              </a:rPr>
              <a:t>https://youtu.be/uWuNfhDvZz8</a:t>
            </a:r>
            <a:endParaRPr lang="en-GB" sz="1200" dirty="0"/>
          </a:p>
          <a:p>
            <a:r>
              <a:rPr lang="en-US"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120898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Report: Government Office for Science, ‘Computational Modelling: Technological Futures’ 2018, https://assets.publishing.service.gov.uk/government/uploads/system/uploads/attachment_data/file/682579/computational-modelling-blackett-review.pdf</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6052859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1797275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4265011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7836405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004963809"/>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16191"/>
            <a:ext cx="8229600" cy="1132272"/>
          </a:xfrm>
        </p:spPr>
        <p:txBody>
          <a:bodyPr anchor="t"/>
          <a:lstStyle/>
          <a:p>
            <a:pPr eaLnBrk="1" hangingPunct="1"/>
            <a:r>
              <a:rPr lang="en-GB" dirty="0">
                <a:ea typeface="ＭＳ Ｐゴシック" pitchFamily="-105" charset="-128"/>
                <a:cs typeface="ＭＳ Ｐゴシック" pitchFamily="-105" charset="-128"/>
              </a:rPr>
              <a:t>PowerPoint 5: </a:t>
            </a:r>
            <a:r>
              <a:rPr lang="en-GB" dirty="0"/>
              <a:t>Opportunities for the use of technology (2)</a:t>
            </a:r>
            <a:endParaRPr lang="en-GB"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presentation(2)</a:t>
            </a:r>
          </a:p>
        </p:txBody>
      </p:sp>
      <p:sp>
        <p:nvSpPr>
          <p:cNvPr id="2054" name="TextBox 9"/>
          <p:cNvSpPr txBox="1">
            <a:spLocks noChangeArrowheads="1"/>
          </p:cNvSpPr>
          <p:nvPr/>
        </p:nvSpPr>
        <p:spPr bwMode="auto">
          <a:xfrm>
            <a:off x="457200" y="203425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10. Digital technology in construction</a:t>
            </a:r>
          </a:p>
          <a:p>
            <a:endParaRPr lang="en-GB" sz="2400" b="1" dirty="0"/>
          </a:p>
          <a:p>
            <a:r>
              <a:rPr lang="en-GB" sz="2400" b="1" dirty="0"/>
              <a:t>10.3 Opportunities for the use of technology</a:t>
            </a:r>
          </a:p>
          <a:p>
            <a:endParaRPr lang="en-GB" sz="2400" b="1" dirty="0"/>
          </a:p>
        </p:txBody>
      </p:sp>
    </p:spTree>
    <p:extLst>
      <p:ext uri="{BB962C8B-B14F-4D97-AF65-F5344CB8AC3E}">
        <p14:creationId xmlns:p14="http://schemas.microsoft.com/office/powerpoint/2010/main" val="28897979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88601-13BE-4AF0-B292-C2E4EBA0743D}"/>
              </a:ext>
            </a:extLst>
          </p:cNvPr>
          <p:cNvSpPr>
            <a:spLocks noGrp="1"/>
          </p:cNvSpPr>
          <p:nvPr>
            <p:ph type="title"/>
          </p:nvPr>
        </p:nvSpPr>
        <p:spPr/>
        <p:txBody>
          <a:bodyPr/>
          <a:lstStyle/>
          <a:p>
            <a:r>
              <a:rPr lang="en-GB" dirty="0"/>
              <a:t>Infrastructure modelling</a:t>
            </a:r>
          </a:p>
        </p:txBody>
      </p:sp>
      <p:sp>
        <p:nvSpPr>
          <p:cNvPr id="3" name="Content Placeholder 2">
            <a:extLst>
              <a:ext uri="{FF2B5EF4-FFF2-40B4-BE49-F238E27FC236}">
                <a16:creationId xmlns:a16="http://schemas.microsoft.com/office/drawing/2014/main" id="{6B343D7A-8A05-40C7-93BC-CD303774DD8E}"/>
              </a:ext>
            </a:extLst>
          </p:cNvPr>
          <p:cNvSpPr>
            <a:spLocks noGrp="1"/>
          </p:cNvSpPr>
          <p:nvPr>
            <p:ph sz="quarter" idx="10"/>
          </p:nvPr>
        </p:nvSpPr>
        <p:spPr>
          <a:xfrm>
            <a:off x="457200" y="1512000"/>
            <a:ext cx="4978896" cy="4248000"/>
          </a:xfrm>
        </p:spPr>
        <p:txBody>
          <a:bodyPr/>
          <a:lstStyle/>
          <a:p>
            <a:pPr marL="342900" indent="-342900">
              <a:buClr>
                <a:srgbClr val="0077E3"/>
              </a:buClr>
              <a:buFont typeface="Arial" panose="020B0604020202020204" pitchFamily="34" charset="0"/>
              <a:buChar char="•"/>
            </a:pPr>
            <a:r>
              <a:rPr lang="en-GB" sz="2000" dirty="0">
                <a:latin typeface="+mn-lt"/>
              </a:rPr>
              <a:t>Urban planners and civil engineers use CAD/CAM software to plan urban infrastructure including bridges, parks, industrial units, office complexes, and more. </a:t>
            </a:r>
          </a:p>
          <a:p>
            <a:pPr marL="342900" indent="-342900">
              <a:buClr>
                <a:srgbClr val="0077E3"/>
              </a:buClr>
              <a:buFont typeface="Arial" panose="020B0604020202020204" pitchFamily="34" charset="0"/>
              <a:buChar char="•"/>
            </a:pPr>
            <a:r>
              <a:rPr lang="en-GB" sz="2000" dirty="0">
                <a:latin typeface="+mn-lt"/>
              </a:rPr>
              <a:t>Digital modelling is used to anticipate the flow of traffic in road planning which informs road and traffic management strategies.</a:t>
            </a:r>
            <a:endParaRPr lang="en-GB" sz="1600" dirty="0"/>
          </a:p>
          <a:p>
            <a:endParaRPr lang="en-GB" dirty="0"/>
          </a:p>
        </p:txBody>
      </p:sp>
      <p:pic>
        <p:nvPicPr>
          <p:cNvPr id="5" name="Picture 4" descr="A picture containing outdoor, sky, car, scene&#10;&#10;Description automatically generated">
            <a:extLst>
              <a:ext uri="{FF2B5EF4-FFF2-40B4-BE49-F238E27FC236}">
                <a16:creationId xmlns:a16="http://schemas.microsoft.com/office/drawing/2014/main" id="{F5D28024-E219-41D9-8BE4-3E5AFC9F836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38800" y="1493727"/>
            <a:ext cx="3048000" cy="3048000"/>
          </a:xfrm>
          <a:prstGeom prst="rect">
            <a:avLst/>
          </a:prstGeom>
        </p:spPr>
      </p:pic>
    </p:spTree>
    <p:extLst>
      <p:ext uri="{BB962C8B-B14F-4D97-AF65-F5344CB8AC3E}">
        <p14:creationId xmlns:p14="http://schemas.microsoft.com/office/powerpoint/2010/main" val="25564794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08000"/>
            <a:ext cx="8291264" cy="526874"/>
          </a:xfrm>
        </p:spPr>
        <p:txBody>
          <a:bodyPr/>
          <a:lstStyle/>
          <a:p>
            <a:r>
              <a:rPr lang="en-US" dirty="0">
                <a:ea typeface="ＭＳ Ｐゴシック" pitchFamily="-105" charset="-128"/>
                <a:cs typeface="ＭＳ Ｐゴシック" pitchFamily="-105" charset="-128"/>
              </a:rPr>
              <a:t>Computer modelling </a:t>
            </a:r>
            <a:r>
              <a:rPr lang="mr-IN" dirty="0">
                <a:ea typeface="ＭＳ Ｐゴシック" pitchFamily="-105" charset="-128"/>
                <a:cs typeface="ＭＳ Ｐゴシック" pitchFamily="-105" charset="-128"/>
              </a:rPr>
              <a:t>–</a:t>
            </a:r>
            <a:r>
              <a:rPr lang="en-US" dirty="0">
                <a:ea typeface="ＭＳ Ｐゴシック" pitchFamily="-105" charset="-128"/>
                <a:cs typeface="ＭＳ Ｐゴシック" pitchFamily="-105" charset="-128"/>
              </a:rPr>
              <a:t> air pollution modelling </a:t>
            </a:r>
            <a:endParaRPr lang="en-US" b="0" dirty="0"/>
          </a:p>
        </p:txBody>
      </p:sp>
      <p:sp>
        <p:nvSpPr>
          <p:cNvPr id="3" name="TextBox 2">
            <a:extLst>
              <a:ext uri="{FF2B5EF4-FFF2-40B4-BE49-F238E27FC236}">
                <a16:creationId xmlns:a16="http://schemas.microsoft.com/office/drawing/2014/main" id="{FFCD4735-AB83-48AD-9ED7-00896DEC7A1C}"/>
              </a:ext>
            </a:extLst>
          </p:cNvPr>
          <p:cNvSpPr txBox="1"/>
          <p:nvPr/>
        </p:nvSpPr>
        <p:spPr>
          <a:xfrm>
            <a:off x="323528" y="1412776"/>
            <a:ext cx="8363272" cy="5632311"/>
          </a:xfrm>
          <a:prstGeom prst="rect">
            <a:avLst/>
          </a:prstGeom>
          <a:noFill/>
        </p:spPr>
        <p:txBody>
          <a:bodyPr wrap="square" rtlCol="0">
            <a:spAutoFit/>
          </a:bodyPr>
          <a:lstStyle/>
          <a:p>
            <a:pPr marL="342900" indent="-342900">
              <a:buClr>
                <a:srgbClr val="0077E3"/>
              </a:buClr>
              <a:buFont typeface="Arial" charset="0"/>
              <a:buChar char="•"/>
            </a:pPr>
            <a:r>
              <a:rPr lang="en-GB" dirty="0"/>
              <a:t>An essential tool for air quality consultants.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Modelling is routinely used to assess planning applications and large infrastructure developments.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These models have integrated graphics and geographical information system (GIS) capabilities.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City-scale models are used to test the impacts of measures to reduce emissions, improve air quality and determine compliance with the UK’s air quality objectives.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Air pollution modelling at a variety of scales will involve the integration of improved observational data from satellites and ground-based monitors.</a:t>
            </a:r>
          </a:p>
          <a:p>
            <a:endParaRPr lang="en-GB" dirty="0"/>
          </a:p>
          <a:p>
            <a:endParaRPr lang="en-GB" dirty="0"/>
          </a:p>
          <a:p>
            <a:endParaRPr lang="en-GB" dirty="0"/>
          </a:p>
        </p:txBody>
      </p:sp>
    </p:spTree>
    <p:extLst>
      <p:ext uri="{BB962C8B-B14F-4D97-AF65-F5344CB8AC3E}">
        <p14:creationId xmlns:p14="http://schemas.microsoft.com/office/powerpoint/2010/main" val="33612770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008000"/>
            <a:ext cx="8147248" cy="382588"/>
          </a:xfrm>
        </p:spPr>
        <p:txBody>
          <a:bodyPr/>
          <a:lstStyle/>
          <a:p>
            <a:r>
              <a:rPr lang="en-US" dirty="0">
                <a:ea typeface="ＭＳ Ｐゴシック" pitchFamily="-105" charset="-128"/>
                <a:cs typeface="ＭＳ Ｐゴシック" pitchFamily="-105" charset="-128"/>
              </a:rPr>
              <a:t>Computer modelling </a:t>
            </a:r>
            <a:r>
              <a:rPr lang="mr-IN" dirty="0">
                <a:ea typeface="ＭＳ Ｐゴシック" pitchFamily="-105" charset="-128"/>
                <a:cs typeface="ＭＳ Ｐゴシック" pitchFamily="-105" charset="-128"/>
              </a:rPr>
              <a:t>–</a:t>
            </a:r>
            <a:r>
              <a:rPr lang="en-US" dirty="0">
                <a:ea typeface="ＭＳ Ｐゴシック" pitchFamily="-105" charset="-128"/>
                <a:cs typeface="ＭＳ Ｐゴシック" pitchFamily="-105" charset="-128"/>
              </a:rPr>
              <a:t> noise modelling</a:t>
            </a:r>
            <a:endParaRPr lang="en-US" b="0" dirty="0"/>
          </a:p>
        </p:txBody>
      </p:sp>
      <p:sp>
        <p:nvSpPr>
          <p:cNvPr id="3" name="TextBox 2">
            <a:extLst>
              <a:ext uri="{FF2B5EF4-FFF2-40B4-BE49-F238E27FC236}">
                <a16:creationId xmlns:a16="http://schemas.microsoft.com/office/drawing/2014/main" id="{7A0E4B68-239B-4514-8824-85D94D28F01F}"/>
              </a:ext>
            </a:extLst>
          </p:cNvPr>
          <p:cNvSpPr txBox="1"/>
          <p:nvPr/>
        </p:nvSpPr>
        <p:spPr>
          <a:xfrm>
            <a:off x="539552" y="1556792"/>
            <a:ext cx="8147248" cy="4708981"/>
          </a:xfrm>
          <a:prstGeom prst="rect">
            <a:avLst/>
          </a:prstGeom>
          <a:noFill/>
        </p:spPr>
        <p:txBody>
          <a:bodyPr wrap="square" rtlCol="0">
            <a:spAutoFit/>
          </a:bodyPr>
          <a:lstStyle/>
          <a:p>
            <a:pPr marL="342900" indent="-342900">
              <a:buClr>
                <a:srgbClr val="0077E3"/>
              </a:buClr>
              <a:buFont typeface="Arial" charset="0"/>
              <a:buChar char="•"/>
            </a:pPr>
            <a:r>
              <a:rPr lang="en-GB" dirty="0"/>
              <a:t>Acoustic consultants and researchers use noise modelling to predict noise levels. Noise modelling is used in the development of numerous products.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Models are routinely used to predict noise from new infrastructure projects.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A small number of specialists are now using sound modelling to produce 3D ‘auralisations’ </a:t>
            </a:r>
            <a:r>
              <a:rPr lang="mr-IN" dirty="0"/>
              <a:t>–</a:t>
            </a:r>
            <a:r>
              <a:rPr lang="en-GB" dirty="0"/>
              <a:t> simulated soundscapes.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For construction schemes that are under way, live noise measurement has been coupled with mobile transmission and computer processing to enable contractors and local authorities to visualise the cumulative noise dose experienced at nearby properties throughout the day.</a:t>
            </a:r>
          </a:p>
        </p:txBody>
      </p:sp>
    </p:spTree>
    <p:extLst>
      <p:ext uri="{BB962C8B-B14F-4D97-AF65-F5344CB8AC3E}">
        <p14:creationId xmlns:p14="http://schemas.microsoft.com/office/powerpoint/2010/main" val="14557045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08000"/>
            <a:ext cx="8291264" cy="404776"/>
          </a:xfrm>
        </p:spPr>
        <p:txBody>
          <a:bodyPr/>
          <a:lstStyle/>
          <a:p>
            <a:r>
              <a:rPr lang="en-US" dirty="0">
                <a:ea typeface="ＭＳ Ｐゴシック" pitchFamily="-105" charset="-128"/>
                <a:cs typeface="ＭＳ Ｐゴシック" pitchFamily="-105" charset="-128"/>
              </a:rPr>
              <a:t>Computer modelling </a:t>
            </a:r>
            <a:r>
              <a:rPr lang="mr-IN" dirty="0">
                <a:ea typeface="ＭＳ Ｐゴシック" pitchFamily="-105" charset="-128"/>
                <a:cs typeface="ＭＳ Ｐゴシック" pitchFamily="-105" charset="-128"/>
              </a:rPr>
              <a:t>–</a:t>
            </a:r>
            <a:r>
              <a:rPr lang="en-US" dirty="0">
                <a:ea typeface="ＭＳ Ｐゴシック" pitchFamily="-105" charset="-128"/>
                <a:cs typeface="ＭＳ Ｐゴシック" pitchFamily="-105" charset="-128"/>
              </a:rPr>
              <a:t> flood protection modelling </a:t>
            </a:r>
            <a:endParaRPr lang="en-US" b="0" dirty="0"/>
          </a:p>
        </p:txBody>
      </p:sp>
      <p:sp>
        <p:nvSpPr>
          <p:cNvPr id="4" name="TextBox 3">
            <a:extLst>
              <a:ext uri="{FF2B5EF4-FFF2-40B4-BE49-F238E27FC236}">
                <a16:creationId xmlns:a16="http://schemas.microsoft.com/office/drawing/2014/main" id="{46DB966E-8883-450E-92D4-D95DEC210BEF}"/>
              </a:ext>
            </a:extLst>
          </p:cNvPr>
          <p:cNvSpPr txBox="1"/>
          <p:nvPr/>
        </p:nvSpPr>
        <p:spPr>
          <a:xfrm>
            <a:off x="395536" y="1556792"/>
            <a:ext cx="8291264" cy="4708981"/>
          </a:xfrm>
          <a:prstGeom prst="rect">
            <a:avLst/>
          </a:prstGeom>
          <a:noFill/>
        </p:spPr>
        <p:txBody>
          <a:bodyPr wrap="square" rtlCol="0">
            <a:spAutoFit/>
          </a:bodyPr>
          <a:lstStyle/>
          <a:p>
            <a:pPr marL="342900" indent="-342900">
              <a:buClr>
                <a:srgbClr val="0077E3"/>
              </a:buClr>
              <a:buFont typeface="Arial" charset="0"/>
              <a:buChar char="•"/>
            </a:pPr>
            <a:r>
              <a:rPr lang="en-GB" dirty="0"/>
              <a:t>The UK has extensive capabilities in environmental modelling, covering systems such as the dynamics of sea and tides; the concept of ‘super storms’ to stress-test river catchments and drainage systems.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Climate change scientists say that, in the decades ahead, global sea levels could be over one metre higher than present-day levels.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Planning assumption is for a 40% increase in rainfall.</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Hydraulic models show how water moves and is stored.</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By integrating different models, we can provide powerful and coherent evidence to inform decisions relating to  new flood protection infrastructure. </a:t>
            </a:r>
          </a:p>
        </p:txBody>
      </p:sp>
    </p:spTree>
    <p:extLst>
      <p:ext uri="{BB962C8B-B14F-4D97-AF65-F5344CB8AC3E}">
        <p14:creationId xmlns:p14="http://schemas.microsoft.com/office/powerpoint/2010/main" val="1037371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08000"/>
            <a:ext cx="8219256" cy="476784"/>
          </a:xfrm>
        </p:spPr>
        <p:txBody>
          <a:bodyPr/>
          <a:lstStyle/>
          <a:p>
            <a:r>
              <a:rPr lang="en-US" dirty="0">
                <a:ea typeface="ＭＳ Ｐゴシック" pitchFamily="-105" charset="-128"/>
                <a:cs typeface="ＭＳ Ｐゴシック" pitchFamily="-105" charset="-128"/>
              </a:rPr>
              <a:t>Computer modelling </a:t>
            </a:r>
            <a:r>
              <a:rPr lang="mr-IN" dirty="0">
                <a:ea typeface="ＭＳ Ｐゴシック" pitchFamily="-105" charset="-128"/>
                <a:cs typeface="ＭＳ Ｐゴシック" pitchFamily="-105" charset="-128"/>
              </a:rPr>
              <a:t>–</a:t>
            </a:r>
            <a:r>
              <a:rPr lang="en-US" dirty="0">
                <a:ea typeface="ＭＳ Ｐゴシック" pitchFamily="-105" charset="-128"/>
                <a:cs typeface="ＭＳ Ｐゴシック" pitchFamily="-105" charset="-128"/>
              </a:rPr>
              <a:t> wind modelling</a:t>
            </a:r>
            <a:br>
              <a:rPr lang="en-US" dirty="0">
                <a:ea typeface="ＭＳ Ｐゴシック" pitchFamily="-105" charset="-128"/>
                <a:cs typeface="ＭＳ Ｐゴシック" pitchFamily="-105" charset="-128"/>
              </a:rPr>
            </a:br>
            <a:r>
              <a:rPr lang="en-US" dirty="0">
                <a:ea typeface="ＭＳ Ｐゴシック" pitchFamily="-105" charset="-128"/>
                <a:cs typeface="ＭＳ Ｐゴシック" pitchFamily="-105" charset="-128"/>
              </a:rPr>
              <a:t> </a:t>
            </a:r>
            <a:br>
              <a:rPr lang="en-US" dirty="0">
                <a:ea typeface="ＭＳ Ｐゴシック" pitchFamily="-105" charset="-128"/>
                <a:cs typeface="ＭＳ Ｐゴシック" pitchFamily="-105" charset="-128"/>
              </a:rPr>
            </a:br>
            <a:endParaRPr lang="en-US" b="0" dirty="0"/>
          </a:p>
        </p:txBody>
      </p:sp>
      <p:sp>
        <p:nvSpPr>
          <p:cNvPr id="4" name="TextBox 3">
            <a:extLst>
              <a:ext uri="{FF2B5EF4-FFF2-40B4-BE49-F238E27FC236}">
                <a16:creationId xmlns:a16="http://schemas.microsoft.com/office/drawing/2014/main" id="{119EF83D-3672-4D11-B4F6-8F5CA5E22BF4}"/>
              </a:ext>
            </a:extLst>
          </p:cNvPr>
          <p:cNvSpPr txBox="1"/>
          <p:nvPr/>
        </p:nvSpPr>
        <p:spPr>
          <a:xfrm>
            <a:off x="467544" y="1628800"/>
            <a:ext cx="8219256" cy="4401205"/>
          </a:xfrm>
          <a:prstGeom prst="rect">
            <a:avLst/>
          </a:prstGeom>
          <a:noFill/>
        </p:spPr>
        <p:txBody>
          <a:bodyPr wrap="square" rtlCol="0">
            <a:spAutoFit/>
          </a:bodyPr>
          <a:lstStyle/>
          <a:p>
            <a:pPr marL="342900" indent="-342900">
              <a:buClr>
                <a:srgbClr val="0077E3"/>
              </a:buClr>
              <a:buFont typeface="Arial" charset="0"/>
              <a:buChar char="•"/>
            </a:pPr>
            <a:r>
              <a:rPr lang="en-GB" dirty="0"/>
              <a:t>Computational fluid dynamics (CFD) is a powerful technique that can model the complex behaviours of fluids and gases in the environment.</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The interaction between the wind and buildings in cities is an important contributor to pedestrians’ overall perception of the comfort and quality of outdoor space.</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Wind modelling can also be integrated with solar radiation and thermal modelling to plan new metropolitan landscapes.</a:t>
            </a:r>
          </a:p>
          <a:p>
            <a:pPr marL="342900" indent="-342900">
              <a:buClr>
                <a:srgbClr val="0077E3"/>
              </a:buClr>
              <a:buFont typeface="Arial" charset="0"/>
              <a:buChar char="•"/>
            </a:pPr>
            <a:endParaRPr lang="en-GB" dirty="0"/>
          </a:p>
          <a:p>
            <a:pPr marL="342900" indent="-342900">
              <a:buClr>
                <a:srgbClr val="0077E3"/>
              </a:buClr>
              <a:buFont typeface="Arial" charset="0"/>
              <a:buChar char="•"/>
            </a:pPr>
            <a:r>
              <a:rPr lang="en-GB" dirty="0"/>
              <a:t>The performance modelling of large arrays of wind turbines, where each turbine interacts with and influences the behaviour of others, is now able to assist energy-yield optimisation.</a:t>
            </a:r>
          </a:p>
        </p:txBody>
      </p:sp>
    </p:spTree>
    <p:extLst>
      <p:ext uri="{BB962C8B-B14F-4D97-AF65-F5344CB8AC3E}">
        <p14:creationId xmlns:p14="http://schemas.microsoft.com/office/powerpoint/2010/main" val="20631922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Design before CAD/CAM software</a:t>
            </a:r>
            <a:endParaRPr lang="en-US" b="0" dirty="0"/>
          </a:p>
        </p:txBody>
      </p:sp>
      <p:sp>
        <p:nvSpPr>
          <p:cNvPr id="8" name="TextBox 7">
            <a:extLst>
              <a:ext uri="{FF2B5EF4-FFF2-40B4-BE49-F238E27FC236}">
                <a16:creationId xmlns:a16="http://schemas.microsoft.com/office/drawing/2014/main" id="{5C66F126-05F9-C64D-AC97-8CAC3E9BAAD6}"/>
              </a:ext>
            </a:extLst>
          </p:cNvPr>
          <p:cNvSpPr txBox="1"/>
          <p:nvPr/>
        </p:nvSpPr>
        <p:spPr>
          <a:xfrm>
            <a:off x="395536" y="1377196"/>
            <a:ext cx="8291264" cy="4770537"/>
          </a:xfrm>
          <a:prstGeom prst="rect">
            <a:avLst/>
          </a:prstGeom>
          <a:noFill/>
        </p:spPr>
        <p:txBody>
          <a:bodyPr wrap="square" rtlCol="0">
            <a:spAutoFit/>
          </a:bodyPr>
          <a:lstStyle/>
          <a:p>
            <a:endParaRPr lang="en-GB" sz="1400" b="1" dirty="0"/>
          </a:p>
          <a:p>
            <a:r>
              <a:rPr lang="en-GB" sz="1800" dirty="0"/>
              <a:t>Before computer aided design and computer aided manufacture (CAD/CAM), all design and prototyping was done manually. </a:t>
            </a:r>
          </a:p>
          <a:p>
            <a:endParaRPr lang="en-GB" sz="1800" dirty="0"/>
          </a:p>
          <a:p>
            <a:r>
              <a:rPr lang="en-GB" sz="1800" dirty="0"/>
              <a:t>Designs were slow to develop and the creation of a prototype could be tedious and involve costly trial and error. CAD/CAM software and technologies have made the whole design, development and prototype process easier, faster, and cheaper.  </a:t>
            </a:r>
          </a:p>
          <a:p>
            <a:endParaRPr lang="en-GB" sz="1800" dirty="0"/>
          </a:p>
          <a:p>
            <a:r>
              <a:rPr lang="en-GB" sz="1800" dirty="0"/>
              <a:t>Design problems can now be worked out during the design process, which allows structures and products to be built and tested in a virtual environment.  </a:t>
            </a:r>
          </a:p>
          <a:p>
            <a:endParaRPr lang="en-GB" sz="1800" dirty="0"/>
          </a:p>
          <a:p>
            <a:r>
              <a:rPr lang="en-GB" sz="1800" dirty="0"/>
              <a:t>CAD/CAM is widely used in architecture, engineering and construction, as well as in manufacturing. There are many other industries in which it is being used heavily. </a:t>
            </a:r>
          </a:p>
          <a:p>
            <a:pPr algn="just">
              <a:buClr>
                <a:srgbClr val="0077E3"/>
              </a:buClr>
            </a:pPr>
            <a:endParaRPr lang="en-GB" sz="1000" dirty="0"/>
          </a:p>
          <a:p>
            <a:pPr marL="2401888" indent="-127000" algn="just">
              <a:buClr>
                <a:srgbClr val="0077E3"/>
              </a:buClr>
              <a:buFont typeface="Arial" panose="020B0604020202020204" pitchFamily="34" charset="0"/>
              <a:buChar char="•"/>
            </a:pPr>
            <a:endParaRPr lang="en-GB" sz="1400" dirty="0"/>
          </a:p>
          <a:p>
            <a:endParaRPr lang="en-GB" sz="1400" dirty="0"/>
          </a:p>
        </p:txBody>
      </p:sp>
      <p:sp>
        <p:nvSpPr>
          <p:cNvPr id="5" name="TextBox 4">
            <a:extLst>
              <a:ext uri="{FF2B5EF4-FFF2-40B4-BE49-F238E27FC236}">
                <a16:creationId xmlns:a16="http://schemas.microsoft.com/office/drawing/2014/main" id="{CF7946CC-A4BB-E04B-B9CA-F7303FE08DDA}"/>
              </a:ext>
            </a:extLst>
          </p:cNvPr>
          <p:cNvSpPr txBox="1"/>
          <p:nvPr/>
        </p:nvSpPr>
        <p:spPr>
          <a:xfrm>
            <a:off x="331943" y="6277067"/>
            <a:ext cx="184731" cy="400110"/>
          </a:xfrm>
          <a:prstGeom prst="rect">
            <a:avLst/>
          </a:prstGeom>
          <a:noFill/>
        </p:spPr>
        <p:txBody>
          <a:bodyPr wrap="none" rtlCol="0">
            <a:spAutoFit/>
          </a:bodyPr>
          <a:lstStyle/>
          <a:p>
            <a:endParaRPr lang="en-GB" sz="1000" dirty="0"/>
          </a:p>
          <a:p>
            <a:endParaRPr lang="en-GB" sz="1000" dirty="0"/>
          </a:p>
        </p:txBody>
      </p:sp>
    </p:spTree>
    <p:extLst>
      <p:ext uri="{BB962C8B-B14F-4D97-AF65-F5344CB8AC3E}">
        <p14:creationId xmlns:p14="http://schemas.microsoft.com/office/powerpoint/2010/main" val="23085318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CAD/CAM software in global industries</a:t>
            </a:r>
            <a:endParaRPr lang="en-US" b="0" dirty="0"/>
          </a:p>
        </p:txBody>
      </p:sp>
      <p:sp>
        <p:nvSpPr>
          <p:cNvPr id="3" name="TextBox 2">
            <a:extLst>
              <a:ext uri="{FF2B5EF4-FFF2-40B4-BE49-F238E27FC236}">
                <a16:creationId xmlns:a16="http://schemas.microsoft.com/office/drawing/2014/main" id="{DCCE9326-BFB2-4885-BA44-73E1F8DDBE41}"/>
              </a:ext>
            </a:extLst>
          </p:cNvPr>
          <p:cNvSpPr txBox="1"/>
          <p:nvPr/>
        </p:nvSpPr>
        <p:spPr>
          <a:xfrm>
            <a:off x="395536" y="1489239"/>
            <a:ext cx="8229600" cy="1323439"/>
          </a:xfrm>
          <a:prstGeom prst="rect">
            <a:avLst/>
          </a:prstGeom>
          <a:noFill/>
        </p:spPr>
        <p:txBody>
          <a:bodyPr wrap="square" rtlCol="0">
            <a:spAutoFit/>
          </a:bodyPr>
          <a:lstStyle/>
          <a:p>
            <a:r>
              <a:rPr lang="en-GB" dirty="0"/>
              <a:t>The </a:t>
            </a:r>
            <a:r>
              <a:rPr lang="en-GB" b="1" dirty="0"/>
              <a:t>aerospace industry </a:t>
            </a:r>
            <a:r>
              <a:rPr lang="en-GB" dirty="0"/>
              <a:t>includes manufacturers of everything from space vehicles to satellites and aircraft to missiles. Before the product is built, every detail will be thoroughly planned and virtualised using sophisticated design software.</a:t>
            </a:r>
          </a:p>
        </p:txBody>
      </p:sp>
      <p:sp>
        <p:nvSpPr>
          <p:cNvPr id="4" name="TextBox 3">
            <a:extLst>
              <a:ext uri="{FF2B5EF4-FFF2-40B4-BE49-F238E27FC236}">
                <a16:creationId xmlns:a16="http://schemas.microsoft.com/office/drawing/2014/main" id="{69528D54-75D0-4D96-907E-6F15ED23EE10}"/>
              </a:ext>
            </a:extLst>
          </p:cNvPr>
          <p:cNvSpPr txBox="1"/>
          <p:nvPr/>
        </p:nvSpPr>
        <p:spPr>
          <a:xfrm>
            <a:off x="4211960" y="2817587"/>
            <a:ext cx="4248472" cy="2862322"/>
          </a:xfrm>
          <a:prstGeom prst="rect">
            <a:avLst/>
          </a:prstGeom>
          <a:noFill/>
        </p:spPr>
        <p:txBody>
          <a:bodyPr wrap="square" rtlCol="0">
            <a:spAutoFit/>
          </a:bodyPr>
          <a:lstStyle/>
          <a:p>
            <a:r>
              <a:rPr lang="en-GB" dirty="0"/>
              <a:t>CAD/CAM software is widely  used in the </a:t>
            </a:r>
            <a:r>
              <a:rPr lang="en-GB" b="1" dirty="0"/>
              <a:t>automotive industry</a:t>
            </a:r>
            <a:r>
              <a:rPr lang="en-GB" dirty="0"/>
              <a:t> for 3D prototypes of new models and to design components such as engines, tyres, circuitry boards and upholstery. Information from CAD drawings is fed into steel cutting machines and robots that construct cars on assembly lines.</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3568" y="2911329"/>
            <a:ext cx="2814776" cy="1671367"/>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3568" y="4725144"/>
            <a:ext cx="2814776" cy="1584719"/>
          </a:xfrm>
          <a:prstGeom prst="rect">
            <a:avLst/>
          </a:prstGeom>
        </p:spPr>
      </p:pic>
    </p:spTree>
    <p:extLst>
      <p:ext uri="{BB962C8B-B14F-4D97-AF65-F5344CB8AC3E}">
        <p14:creationId xmlns:p14="http://schemas.microsoft.com/office/powerpoint/2010/main" val="2246144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CAD/CAM software </a:t>
            </a:r>
            <a:r>
              <a:rPr lang="mr-IN" dirty="0">
                <a:ea typeface="ＭＳ Ｐゴシック" pitchFamily="-105" charset="-128"/>
                <a:cs typeface="ＭＳ Ｐゴシック" pitchFamily="-105" charset="-128"/>
              </a:rPr>
              <a:t>–</a:t>
            </a:r>
            <a:r>
              <a:rPr lang="en-US" dirty="0">
                <a:ea typeface="ＭＳ Ｐゴシック" pitchFamily="-105" charset="-128"/>
                <a:cs typeface="ＭＳ Ｐゴシック" pitchFamily="-105" charset="-128"/>
              </a:rPr>
              <a:t> other applications</a:t>
            </a:r>
            <a:endParaRPr lang="en-US" b="0" dirty="0"/>
          </a:p>
        </p:txBody>
      </p:sp>
      <p:sp>
        <p:nvSpPr>
          <p:cNvPr id="3" name="TextBox 2">
            <a:extLst>
              <a:ext uri="{FF2B5EF4-FFF2-40B4-BE49-F238E27FC236}">
                <a16:creationId xmlns:a16="http://schemas.microsoft.com/office/drawing/2014/main" id="{4190C256-C5D7-4013-8D4A-EAA56AC3C748}"/>
              </a:ext>
            </a:extLst>
          </p:cNvPr>
          <p:cNvSpPr txBox="1"/>
          <p:nvPr/>
        </p:nvSpPr>
        <p:spPr>
          <a:xfrm>
            <a:off x="457200" y="1501156"/>
            <a:ext cx="8229600" cy="4801314"/>
          </a:xfrm>
          <a:prstGeom prst="rect">
            <a:avLst/>
          </a:prstGeom>
          <a:noFill/>
        </p:spPr>
        <p:txBody>
          <a:bodyPr wrap="square" rtlCol="0">
            <a:spAutoFit/>
          </a:bodyPr>
          <a:lstStyle/>
          <a:p>
            <a:pPr marL="285750" indent="-285750">
              <a:buClr>
                <a:srgbClr val="0077E3"/>
              </a:buClr>
              <a:buFont typeface="Arial" charset="0"/>
              <a:buChar char="•"/>
            </a:pPr>
            <a:r>
              <a:rPr lang="en-GB" sz="1800" b="1" dirty="0"/>
              <a:t>Fashion </a:t>
            </a:r>
            <a:r>
              <a:rPr lang="mr-IN" sz="1800" b="1" dirty="0"/>
              <a:t>–</a:t>
            </a:r>
            <a:r>
              <a:rPr lang="en-GB" sz="1800" b="1" dirty="0"/>
              <a:t> </a:t>
            </a:r>
            <a:r>
              <a:rPr lang="en-GB" sz="1800" dirty="0"/>
              <a:t>CAD/CAM software is used in fashion design to determine the most efficient cut of fabrics and to scale the pattern for different sizes. In manufacturing, the cloth can be cut in huge layers using CNC machines.</a:t>
            </a:r>
          </a:p>
          <a:p>
            <a:pPr marL="285750" indent="-285750">
              <a:buClr>
                <a:srgbClr val="0077E3"/>
              </a:buClr>
              <a:buFont typeface="Arial" charset="0"/>
              <a:buChar char="•"/>
            </a:pPr>
            <a:r>
              <a:rPr lang="en-GB" sz="1800" b="1" dirty="0"/>
              <a:t>Dentistry </a:t>
            </a:r>
            <a:r>
              <a:rPr lang="mr-IN" sz="1800" b="1" dirty="0"/>
              <a:t>–</a:t>
            </a:r>
            <a:r>
              <a:rPr lang="en-GB" sz="1800" dirty="0"/>
              <a:t> computer-aided dentistry has digitised the design of dental prosthetics. Improvements in materials and 3D-printers mean dental structures can be created in the dentist’s office while you wait.</a:t>
            </a:r>
          </a:p>
          <a:p>
            <a:pPr marL="285750" indent="-285750">
              <a:buClr>
                <a:srgbClr val="0077E3"/>
              </a:buClr>
              <a:buFont typeface="Arial" charset="0"/>
              <a:buChar char="•"/>
            </a:pPr>
            <a:r>
              <a:rPr lang="en-GB" sz="1800" b="1" dirty="0"/>
              <a:t>Medical</a:t>
            </a:r>
            <a:r>
              <a:rPr lang="mr-IN" sz="1800" b="1" dirty="0"/>
              <a:t> –</a:t>
            </a:r>
            <a:r>
              <a:rPr lang="en-GB" sz="1800" dirty="0"/>
              <a:t> </a:t>
            </a:r>
            <a:r>
              <a:rPr lang="en-GB" sz="1800" dirty="0">
                <a:latin typeface="+mn-lt"/>
              </a:rPr>
              <a:t>specialised medical 3D-printers can be used for reconstructive work or prosthesis. Cutting edge CAD-based bio-tissue informatics modelling can design and fabricate complex tissue substitutes which mimic human tissue.</a:t>
            </a:r>
            <a:endParaRPr lang="en-GB" sz="1800" dirty="0"/>
          </a:p>
          <a:p>
            <a:pPr marL="285750" indent="-285750">
              <a:buClr>
                <a:srgbClr val="0077E3"/>
              </a:buClr>
              <a:buFont typeface="Arial" charset="0"/>
              <a:buChar char="•"/>
            </a:pPr>
            <a:r>
              <a:rPr lang="en-GB" sz="1800" b="1" dirty="0"/>
              <a:t>Forensics</a:t>
            </a:r>
            <a:r>
              <a:rPr lang="mr-IN" sz="1800" b="1" dirty="0"/>
              <a:t> –</a:t>
            </a:r>
            <a:r>
              <a:rPr lang="en-GB" sz="1800" dirty="0"/>
              <a:t> CAD/CAM can assist age estimation, injury analysis, and post-mortem identification, and assist in the 3D reconstruction of crime scene investigations.</a:t>
            </a:r>
          </a:p>
          <a:p>
            <a:pPr marL="285750" indent="-285750">
              <a:buClr>
                <a:srgbClr val="0077E3"/>
              </a:buClr>
              <a:buFont typeface="Arial" charset="0"/>
              <a:buChar char="•"/>
            </a:pPr>
            <a:r>
              <a:rPr lang="en-GB" sz="1800" b="1" dirty="0"/>
              <a:t>Cartography</a:t>
            </a:r>
            <a:r>
              <a:rPr lang="mr-IN" sz="1800" b="1" dirty="0"/>
              <a:t> –</a:t>
            </a:r>
            <a:r>
              <a:rPr lang="en-GB" sz="1800" dirty="0">
                <a:latin typeface="+mn-lt"/>
              </a:rPr>
              <a:t> Computer-aided mapping is often used to generate parcel, street and utility maps, which can then be used alone or with geographic information system (GIS) mapping.  </a:t>
            </a:r>
            <a:endParaRPr lang="en-GB" sz="1800" dirty="0"/>
          </a:p>
          <a:p>
            <a:endParaRPr lang="en-GB" sz="1800" dirty="0"/>
          </a:p>
        </p:txBody>
      </p:sp>
    </p:spTree>
    <p:extLst>
      <p:ext uri="{BB962C8B-B14F-4D97-AF65-F5344CB8AC3E}">
        <p14:creationId xmlns:p14="http://schemas.microsoft.com/office/powerpoint/2010/main" val="1651251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Applications for construction</a:t>
            </a:r>
            <a:endParaRPr lang="en-US" b="0" dirty="0"/>
          </a:p>
        </p:txBody>
      </p:sp>
      <p:sp>
        <p:nvSpPr>
          <p:cNvPr id="8" name="TextBox 7">
            <a:extLst>
              <a:ext uri="{FF2B5EF4-FFF2-40B4-BE49-F238E27FC236}">
                <a16:creationId xmlns:a16="http://schemas.microsoft.com/office/drawing/2014/main" id="{5C66F126-05F9-C64D-AC97-8CAC3E9BAAD6}"/>
              </a:ext>
            </a:extLst>
          </p:cNvPr>
          <p:cNvSpPr txBox="1"/>
          <p:nvPr/>
        </p:nvSpPr>
        <p:spPr>
          <a:xfrm>
            <a:off x="395536" y="1406379"/>
            <a:ext cx="8291264" cy="4801314"/>
          </a:xfrm>
          <a:prstGeom prst="rect">
            <a:avLst/>
          </a:prstGeom>
          <a:noFill/>
        </p:spPr>
        <p:txBody>
          <a:bodyPr wrap="square" rtlCol="0">
            <a:spAutoFit/>
          </a:bodyPr>
          <a:lstStyle/>
          <a:p>
            <a:pPr>
              <a:buClr>
                <a:srgbClr val="0077E3"/>
              </a:buClr>
            </a:pPr>
            <a:r>
              <a:rPr lang="en-GB" sz="1800" dirty="0">
                <a:latin typeface="+mn-lt"/>
              </a:rPr>
              <a:t>Advances in computing technologies in other industries have helped in the advancement of CAD/CAM in applications far beyond the scope of traditional architecture, engineering and construction design. These advances can now be applied to our industry.</a:t>
            </a:r>
          </a:p>
          <a:p>
            <a:pPr>
              <a:buClr>
                <a:srgbClr val="0077E3"/>
              </a:buClr>
            </a:pPr>
            <a:endParaRPr lang="en-GB" sz="1800" dirty="0">
              <a:latin typeface="+mn-lt"/>
            </a:endParaRPr>
          </a:p>
          <a:p>
            <a:pPr>
              <a:buClr>
                <a:srgbClr val="0077E3"/>
              </a:buClr>
            </a:pPr>
            <a:r>
              <a:rPr lang="en-GB" sz="1800" dirty="0">
                <a:latin typeface="+mn-lt"/>
              </a:rPr>
              <a:t>Buildings are big, expensive projects so accurate planning is a must. Apart from the actual architecture and layout of a structure, the software is used to determine detailed specifications including measurements, volumes, loads and weights before construction begins. 2D plans are used on site, while 3D visualisations are used to ensure the accuracy of the 2D plans and to help clients visualise the finished project. Virtual reality is now being used to enable clients to ‘walk’ through their 3D property before it is constructed.</a:t>
            </a:r>
          </a:p>
          <a:p>
            <a:pPr>
              <a:buClr>
                <a:srgbClr val="0077E3"/>
              </a:buClr>
            </a:pPr>
            <a:endParaRPr lang="en-GB" sz="1800" dirty="0">
              <a:latin typeface="+mn-lt"/>
            </a:endParaRPr>
          </a:p>
          <a:p>
            <a:pPr>
              <a:buClr>
                <a:srgbClr val="0077E3"/>
              </a:buClr>
            </a:pPr>
            <a:r>
              <a:rPr kumimoji="0" lang="en-GB" sz="1800" b="0" i="0" u="none" strike="noStrike" kern="1200" cap="none" spc="0" normalizeH="0" baseline="0" noProof="0" dirty="0">
                <a:ln>
                  <a:noFill/>
                </a:ln>
                <a:solidFill>
                  <a:srgbClr val="000000"/>
                </a:solidFill>
                <a:effectLst/>
                <a:uLnTx/>
                <a:uFillTx/>
                <a:latin typeface="Arial"/>
                <a:ea typeface="ＭＳ Ｐゴシック" pitchFamily="-105" charset="-128"/>
              </a:rPr>
              <a:t>Outside the building, landscape </a:t>
            </a:r>
            <a:r>
              <a:rPr lang="en-GB" sz="1800" kern="1200" dirty="0">
                <a:solidFill>
                  <a:srgbClr val="000000"/>
                </a:solidFill>
                <a:latin typeface="Arial"/>
                <a:ea typeface="ＭＳ Ｐゴシック" pitchFamily="-105" charset="-128"/>
              </a:rPr>
              <a:t>a</a:t>
            </a:r>
            <a:r>
              <a:rPr kumimoji="0" lang="en-GB" sz="1800" b="0" i="0" u="none" strike="noStrike" kern="1200" cap="none" spc="0" normalizeH="0" baseline="0" noProof="0" dirty="0">
                <a:ln>
                  <a:noFill/>
                </a:ln>
                <a:solidFill>
                  <a:srgbClr val="000000"/>
                </a:solidFill>
                <a:effectLst/>
                <a:uLnTx/>
                <a:uFillTx/>
                <a:latin typeface="Arial"/>
                <a:ea typeface="ＭＳ Ｐゴシック" pitchFamily="-105" charset="-128"/>
              </a:rPr>
              <a:t>rchitects also use CAD software to conceptualise the best placement of various landscaping components such as trees, fences, gardens, patios, and more.</a:t>
            </a:r>
          </a:p>
          <a:p>
            <a:pPr algn="just">
              <a:buClr>
                <a:srgbClr val="0077E3"/>
              </a:buClr>
            </a:pPr>
            <a:endParaRPr lang="en-GB" sz="1800" dirty="0">
              <a:latin typeface="+mn-lt"/>
            </a:endParaRPr>
          </a:p>
        </p:txBody>
      </p:sp>
    </p:spTree>
    <p:extLst>
      <p:ext uri="{BB962C8B-B14F-4D97-AF65-F5344CB8AC3E}">
        <p14:creationId xmlns:p14="http://schemas.microsoft.com/office/powerpoint/2010/main" val="1761256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87437-876E-405C-9102-5ED3823EC10E}"/>
              </a:ext>
            </a:extLst>
          </p:cNvPr>
          <p:cNvSpPr>
            <a:spLocks noGrp="1"/>
          </p:cNvSpPr>
          <p:nvPr>
            <p:ph type="title"/>
          </p:nvPr>
        </p:nvSpPr>
        <p:spPr/>
        <p:txBody>
          <a:bodyPr/>
          <a:lstStyle/>
          <a:p>
            <a:r>
              <a:rPr lang="en-GB" dirty="0"/>
              <a:t>Benefits of using current technologies in construction</a:t>
            </a:r>
          </a:p>
        </p:txBody>
      </p:sp>
      <p:sp>
        <p:nvSpPr>
          <p:cNvPr id="3" name="Content Placeholder 2">
            <a:extLst>
              <a:ext uri="{FF2B5EF4-FFF2-40B4-BE49-F238E27FC236}">
                <a16:creationId xmlns:a16="http://schemas.microsoft.com/office/drawing/2014/main" id="{15662B59-32B8-4ED0-B187-81BB0D4E533D}"/>
              </a:ext>
            </a:extLst>
          </p:cNvPr>
          <p:cNvSpPr>
            <a:spLocks noGrp="1"/>
          </p:cNvSpPr>
          <p:nvPr>
            <p:ph sz="quarter" idx="10"/>
          </p:nvPr>
        </p:nvSpPr>
        <p:spPr>
          <a:xfrm>
            <a:off x="457200" y="1512000"/>
            <a:ext cx="8229600" cy="4437280"/>
          </a:xfrm>
        </p:spPr>
        <p:txBody>
          <a:bodyPr>
            <a:noAutofit/>
          </a:bodyPr>
          <a:lstStyle/>
          <a:p>
            <a:pPr marL="342900" indent="-342900">
              <a:buClr>
                <a:srgbClr val="0077E3"/>
              </a:buClr>
              <a:buFont typeface="Arial" charset="0"/>
              <a:buChar char="•"/>
            </a:pPr>
            <a:r>
              <a:rPr lang="en-GB" sz="1800" b="1" dirty="0"/>
              <a:t>Accuracy </a:t>
            </a:r>
            <a:r>
              <a:rPr lang="mr-IN" sz="1800" b="1" dirty="0"/>
              <a:t>–</a:t>
            </a:r>
            <a:r>
              <a:rPr lang="en-GB" sz="1800" b="1" dirty="0"/>
              <a:t> </a:t>
            </a:r>
            <a:r>
              <a:rPr lang="en-GB" sz="1800" dirty="0"/>
              <a:t>sites can be surveyed accurately using drone technology and geo-surveying ahead of construction. Buildings can be digitally engineered to very precise measurements, reducing the margin for error in the construction phase.</a:t>
            </a:r>
          </a:p>
          <a:p>
            <a:pPr marL="342900" indent="-342900">
              <a:buClr>
                <a:srgbClr val="0077E3"/>
              </a:buClr>
              <a:buFont typeface="Arial" charset="0"/>
              <a:buChar char="•"/>
            </a:pPr>
            <a:r>
              <a:rPr lang="en-GB" sz="1800" b="1" dirty="0"/>
              <a:t>Accessibility </a:t>
            </a:r>
            <a:r>
              <a:rPr lang="mr-IN" sz="1800" b="1" dirty="0"/>
              <a:t>–</a:t>
            </a:r>
            <a:r>
              <a:rPr lang="en-GB" sz="1800" dirty="0"/>
              <a:t> the accessibility of the site can be assessed which allows plans to be put in place for the efficient delivery of materials or modular components throughout the construction stages.</a:t>
            </a:r>
          </a:p>
          <a:p>
            <a:pPr marL="342900" indent="-342900">
              <a:buClr>
                <a:srgbClr val="0077E3"/>
              </a:buClr>
              <a:buFont typeface="Arial" charset="0"/>
              <a:buChar char="•"/>
            </a:pPr>
            <a:r>
              <a:rPr lang="en-GB" sz="1800" b="1" dirty="0"/>
              <a:t>Efficiency </a:t>
            </a:r>
            <a:r>
              <a:rPr lang="mr-IN" sz="1800" b="1" dirty="0"/>
              <a:t>–</a:t>
            </a:r>
            <a:r>
              <a:rPr lang="en-GB" sz="1800" dirty="0"/>
              <a:t> modelling ensures highly accurate planning, which reduces the risk of set backs and allows construction to be highly efficient.</a:t>
            </a:r>
          </a:p>
          <a:p>
            <a:pPr marL="342900" indent="-342900">
              <a:buClr>
                <a:srgbClr val="0077E3"/>
              </a:buClr>
              <a:buFont typeface="Arial" charset="0"/>
              <a:buChar char="•"/>
            </a:pPr>
            <a:r>
              <a:rPr lang="en-GB" sz="1800" b="1" dirty="0"/>
              <a:t>Reducing risk </a:t>
            </a:r>
            <a:r>
              <a:rPr lang="mr-IN" sz="1800" b="1" dirty="0"/>
              <a:t>– </a:t>
            </a:r>
            <a:r>
              <a:rPr lang="en-GB" sz="1800" dirty="0"/>
              <a:t>overall, modelling allows designers to anticipate problems and resolve them ahead of construction. The risk of costly or time consuming errors or delays is vastly reduced. </a:t>
            </a:r>
          </a:p>
        </p:txBody>
      </p:sp>
    </p:spTree>
    <p:extLst>
      <p:ext uri="{BB962C8B-B14F-4D97-AF65-F5344CB8AC3E}">
        <p14:creationId xmlns:p14="http://schemas.microsoft.com/office/powerpoint/2010/main" val="2768030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Computer modelling</a:t>
            </a:r>
            <a:endParaRPr lang="en-US" b="0" dirty="0"/>
          </a:p>
        </p:txBody>
      </p:sp>
      <p:sp>
        <p:nvSpPr>
          <p:cNvPr id="4" name="TextBox 3">
            <a:extLst>
              <a:ext uri="{FF2B5EF4-FFF2-40B4-BE49-F238E27FC236}">
                <a16:creationId xmlns:a16="http://schemas.microsoft.com/office/drawing/2014/main" id="{5B1D7A59-A7E5-9F4C-B443-CC9D29D31085}"/>
              </a:ext>
            </a:extLst>
          </p:cNvPr>
          <p:cNvSpPr txBox="1"/>
          <p:nvPr/>
        </p:nvSpPr>
        <p:spPr>
          <a:xfrm>
            <a:off x="395536" y="1478615"/>
            <a:ext cx="8263355" cy="923330"/>
          </a:xfrm>
          <a:prstGeom prst="rect">
            <a:avLst/>
          </a:prstGeom>
          <a:noFill/>
        </p:spPr>
        <p:txBody>
          <a:bodyPr wrap="square" rtlCol="0">
            <a:spAutoFit/>
          </a:bodyPr>
          <a:lstStyle/>
          <a:p>
            <a:r>
              <a:rPr lang="en-GB" sz="1800" b="1" dirty="0"/>
              <a:t>Modelling</a:t>
            </a:r>
            <a:r>
              <a:rPr lang="en-GB" sz="1800" dirty="0"/>
              <a:t> is the act of building a </a:t>
            </a:r>
            <a:r>
              <a:rPr lang="en-GB" sz="1800" b="1" dirty="0"/>
              <a:t>model</a:t>
            </a:r>
            <a:r>
              <a:rPr lang="en-GB" sz="1800" dirty="0"/>
              <a:t>. </a:t>
            </a:r>
            <a:r>
              <a:rPr lang="en-GB" sz="1800" b="1" dirty="0"/>
              <a:t>Simulation</a:t>
            </a:r>
            <a:r>
              <a:rPr lang="en-GB" sz="1800" dirty="0"/>
              <a:t> is the process of using the </a:t>
            </a:r>
            <a:r>
              <a:rPr lang="en-GB" sz="1800" b="1" dirty="0"/>
              <a:t>model</a:t>
            </a:r>
            <a:r>
              <a:rPr lang="en-GB" sz="1800" dirty="0"/>
              <a:t> to study the behaviour and performance or proposed characteristics of a system.</a:t>
            </a: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19297" y="2852936"/>
            <a:ext cx="5002381" cy="2736303"/>
          </a:xfrm>
          <a:prstGeom prst="rect">
            <a:avLst/>
          </a:prstGeom>
        </p:spPr>
      </p:pic>
    </p:spTree>
    <p:extLst>
      <p:ext uri="{BB962C8B-B14F-4D97-AF65-F5344CB8AC3E}">
        <p14:creationId xmlns:p14="http://schemas.microsoft.com/office/powerpoint/2010/main" val="9437341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Computer modelling</a:t>
            </a:r>
            <a:endParaRPr lang="en-US" b="0" dirty="0"/>
          </a:p>
        </p:txBody>
      </p:sp>
      <p:sp>
        <p:nvSpPr>
          <p:cNvPr id="6" name="TextBox 5">
            <a:extLst>
              <a:ext uri="{FF2B5EF4-FFF2-40B4-BE49-F238E27FC236}">
                <a16:creationId xmlns:a16="http://schemas.microsoft.com/office/drawing/2014/main" id="{25EF5589-91A5-0B40-AC86-781D83BCB316}"/>
              </a:ext>
            </a:extLst>
          </p:cNvPr>
          <p:cNvSpPr txBox="1"/>
          <p:nvPr/>
        </p:nvSpPr>
        <p:spPr>
          <a:xfrm>
            <a:off x="450015" y="1521772"/>
            <a:ext cx="8236785" cy="2523768"/>
          </a:xfrm>
          <a:prstGeom prst="rect">
            <a:avLst/>
          </a:prstGeom>
          <a:noFill/>
        </p:spPr>
        <p:txBody>
          <a:bodyPr wrap="square" rtlCol="0">
            <a:spAutoFit/>
          </a:bodyPr>
          <a:lstStyle/>
          <a:p>
            <a:r>
              <a:rPr lang="en-GB" sz="1800" dirty="0">
                <a:latin typeface="+mn-lt"/>
              </a:rPr>
              <a:t>Contemporary scientific practice use at least three major categories of models:</a:t>
            </a:r>
          </a:p>
          <a:p>
            <a:r>
              <a:rPr lang="en-GB" sz="1800" dirty="0">
                <a:latin typeface="+mn-lt"/>
              </a:rPr>
              <a:t> </a:t>
            </a:r>
          </a:p>
          <a:p>
            <a:pPr marL="285750" indent="-285750">
              <a:buClr>
                <a:srgbClr val="0077E3"/>
              </a:buClr>
              <a:buFont typeface="Arial" charset="0"/>
              <a:buChar char="•"/>
            </a:pPr>
            <a:r>
              <a:rPr lang="en-GB" sz="1800" dirty="0">
                <a:latin typeface="+mn-lt"/>
              </a:rPr>
              <a:t>Concrete/physical models</a:t>
            </a:r>
          </a:p>
          <a:p>
            <a:pPr marL="285750" indent="-285750">
              <a:buClr>
                <a:srgbClr val="0077E3"/>
              </a:buClr>
              <a:buFont typeface="Arial" charset="0"/>
              <a:buChar char="•"/>
            </a:pPr>
            <a:r>
              <a:rPr lang="en-GB" sz="1800" dirty="0">
                <a:latin typeface="+mn-lt"/>
              </a:rPr>
              <a:t>Mathematical models </a:t>
            </a:r>
          </a:p>
          <a:p>
            <a:pPr marL="285750" indent="-285750">
              <a:buClr>
                <a:srgbClr val="0077E3"/>
              </a:buClr>
              <a:buFont typeface="Arial" charset="0"/>
              <a:buChar char="•"/>
            </a:pPr>
            <a:r>
              <a:rPr lang="en-GB" sz="1800" dirty="0">
                <a:latin typeface="+mn-lt"/>
              </a:rPr>
              <a:t>Process/computational models</a:t>
            </a:r>
          </a:p>
          <a:p>
            <a:pPr marL="285750" indent="-285750">
              <a:buFont typeface="Arial" panose="020B0604020202020204" pitchFamily="34" charset="0"/>
              <a:buChar char="•"/>
            </a:pPr>
            <a:endParaRPr lang="en-GB" sz="1800" dirty="0">
              <a:latin typeface="+mn-lt"/>
            </a:endParaRPr>
          </a:p>
          <a:p>
            <a:r>
              <a:rPr lang="en-GB" sz="1800" dirty="0">
                <a:latin typeface="+mn-lt"/>
              </a:rPr>
              <a:t>Computer models are computer software that can be used to simulate different scenarios to work out all of the possible outcomes.</a:t>
            </a:r>
          </a:p>
          <a:p>
            <a:pPr marL="285750" indent="-285750">
              <a:buFont typeface="Arial" panose="020B0604020202020204" pitchFamily="34" charset="0"/>
              <a:buChar char="•"/>
            </a:pPr>
            <a:endParaRPr lang="en-GB" sz="1400"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42088" y="3933056"/>
            <a:ext cx="3252638" cy="2439479"/>
          </a:xfrm>
          <a:prstGeom prst="rect">
            <a:avLst/>
          </a:prstGeom>
        </p:spPr>
      </p:pic>
    </p:spTree>
    <p:extLst>
      <p:ext uri="{BB962C8B-B14F-4D97-AF65-F5344CB8AC3E}">
        <p14:creationId xmlns:p14="http://schemas.microsoft.com/office/powerpoint/2010/main" val="9575611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Computer modelling</a:t>
            </a:r>
            <a:endParaRPr lang="en-US" b="0" dirty="0"/>
          </a:p>
        </p:txBody>
      </p:sp>
      <p:sp>
        <p:nvSpPr>
          <p:cNvPr id="3" name="TextBox 2">
            <a:extLst>
              <a:ext uri="{FF2B5EF4-FFF2-40B4-BE49-F238E27FC236}">
                <a16:creationId xmlns:a16="http://schemas.microsoft.com/office/drawing/2014/main" id="{8DCFADA5-69C1-1044-8346-8EAAD2B43EFB}"/>
              </a:ext>
            </a:extLst>
          </p:cNvPr>
          <p:cNvSpPr txBox="1"/>
          <p:nvPr/>
        </p:nvSpPr>
        <p:spPr>
          <a:xfrm>
            <a:off x="527837" y="1628800"/>
            <a:ext cx="5556332" cy="4247317"/>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dirty="0">
                <a:latin typeface="+mn-lt"/>
              </a:rPr>
              <a:t>Analysis and explanation are just the starting point for the uses of models. Models help us to make decisions. </a:t>
            </a:r>
          </a:p>
          <a:p>
            <a:pPr marL="285750" indent="-285750">
              <a:buClr>
                <a:srgbClr val="0077E3"/>
              </a:buClr>
              <a:buFont typeface="Arial" panose="020B0604020202020204" pitchFamily="34" charset="0"/>
              <a:buChar char="•"/>
            </a:pPr>
            <a:r>
              <a:rPr lang="en-GB" sz="1800" dirty="0">
                <a:latin typeface="+mn-lt"/>
              </a:rPr>
              <a:t>They can help us to visualise, predict, optimise, regulate and control complex systems. </a:t>
            </a:r>
          </a:p>
          <a:p>
            <a:pPr marL="285750" indent="-285750">
              <a:buClr>
                <a:srgbClr val="0077E3"/>
              </a:buClr>
              <a:buFont typeface="Arial" panose="020B0604020202020204" pitchFamily="34" charset="0"/>
              <a:buChar char="•"/>
            </a:pPr>
            <a:r>
              <a:rPr lang="en-GB" sz="1800" dirty="0">
                <a:latin typeface="+mn-lt"/>
              </a:rPr>
              <a:t>The 2050 Energy Calculator is an example of a model that enables non-specialists to easily visualise how complex variations in the energy mix can help us to meet 2050 carbon emissions targets and to explore the effects of altering different policies that affect carbon emissions.</a:t>
            </a:r>
            <a:endParaRPr lang="en-GB" sz="1800" b="1" dirty="0">
              <a:latin typeface="+mn-lt"/>
            </a:endParaRPr>
          </a:p>
          <a:p>
            <a:pPr marL="285750" indent="-285750">
              <a:buClr>
                <a:srgbClr val="0077E3"/>
              </a:buClr>
              <a:buFont typeface="Arial" panose="020B0604020202020204" pitchFamily="34" charset="0"/>
              <a:buChar char="•"/>
            </a:pPr>
            <a:r>
              <a:rPr lang="en-GB" sz="1800" dirty="0">
                <a:latin typeface="+mn-lt"/>
              </a:rPr>
              <a:t>Modelling technologies are like any other technology: they are neither intrinsically good nor bad. Models can lead or mislead. Modelling can be applied well or misapplied.</a:t>
            </a:r>
          </a:p>
        </p:txBody>
      </p:sp>
      <p:pic>
        <p:nvPicPr>
          <p:cNvPr id="5" name="Picture 4" descr="Logo, company name&#10;&#10;Description automatically generated">
            <a:extLst>
              <a:ext uri="{FF2B5EF4-FFF2-40B4-BE49-F238E27FC236}">
                <a16:creationId xmlns:a16="http://schemas.microsoft.com/office/drawing/2014/main" id="{3D8E3CDC-1CE4-45B8-A221-F32E71D5805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44208" y="2492896"/>
            <a:ext cx="2376264" cy="1872208"/>
          </a:xfrm>
          <a:prstGeom prst="rect">
            <a:avLst/>
          </a:prstGeom>
        </p:spPr>
      </p:pic>
    </p:spTree>
    <p:extLst>
      <p:ext uri="{BB962C8B-B14F-4D97-AF65-F5344CB8AC3E}">
        <p14:creationId xmlns:p14="http://schemas.microsoft.com/office/powerpoint/2010/main" val="38617426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04BC7FF-F617-435E-BB4C-76B9B3C32101}">
  <ds:schemaRefs>
    <ds:schemaRef ds:uri="http://schemas.microsoft.com/sharepoint/v3/contenttype/forms"/>
  </ds:schemaRefs>
</ds:datastoreItem>
</file>

<file path=customXml/itemProps2.xml><?xml version="1.0" encoding="utf-8"?>
<ds:datastoreItem xmlns:ds="http://schemas.openxmlformats.org/officeDocument/2006/customXml" ds:itemID="{796DB843-BCDD-4A79-9FD9-EFD24C23ED8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C965FC1-EB42-4752-8EBC-7F20AEF00E1E}">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1259</TotalTime>
  <Words>1486</Words>
  <Application>Microsoft Office PowerPoint</Application>
  <PresentationFormat>On-screen Show (4:3)</PresentationFormat>
  <Paragraphs>109</Paragraphs>
  <Slides>15</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ＭＳ Ｐゴシック</vt:lpstr>
      <vt:lpstr>Arial</vt:lpstr>
      <vt:lpstr>Lucida Grande</vt:lpstr>
      <vt:lpstr>Times New Roman</vt:lpstr>
      <vt:lpstr>Default Design</vt:lpstr>
      <vt:lpstr>PowerPoint 5: Opportunities for the use of technology (2)</vt:lpstr>
      <vt:lpstr>Design before CAD/CAM software</vt:lpstr>
      <vt:lpstr>CAD/CAM software in global industries</vt:lpstr>
      <vt:lpstr>CAD/CAM software – other applications</vt:lpstr>
      <vt:lpstr>Applications for construction</vt:lpstr>
      <vt:lpstr>Benefits of using current technologies in construction</vt:lpstr>
      <vt:lpstr>Computer modelling</vt:lpstr>
      <vt:lpstr>Computer modelling</vt:lpstr>
      <vt:lpstr>Computer modelling</vt:lpstr>
      <vt:lpstr>Infrastructure modelling</vt:lpstr>
      <vt:lpstr>Computer modelling – air pollution modelling </vt:lpstr>
      <vt:lpstr>Computer modelling – noise modelling</vt:lpstr>
      <vt:lpstr>Computer modelling – flood protection modelling </vt:lpstr>
      <vt:lpstr>Computer modelling – wind modelling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142</cp:revision>
  <dcterms:created xsi:type="dcterms:W3CDTF">2013-05-28T00:38:54Z</dcterms:created>
  <dcterms:modified xsi:type="dcterms:W3CDTF">2025-11-18T21:39:39Z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