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4"/>
  </p:sldMasterIdLst>
  <p:notesMasterIdLst>
    <p:notesMasterId r:id="rId17"/>
  </p:notesMasterIdLst>
  <p:handoutMasterIdLst>
    <p:handoutMasterId r:id="rId18"/>
  </p:handoutMasterIdLst>
  <p:sldIdLst>
    <p:sldId id="256" r:id="rId5"/>
    <p:sldId id="357" r:id="rId6"/>
    <p:sldId id="362" r:id="rId7"/>
    <p:sldId id="358" r:id="rId8"/>
    <p:sldId id="359" r:id="rId9"/>
    <p:sldId id="361" r:id="rId10"/>
    <p:sldId id="360" r:id="rId11"/>
    <p:sldId id="356" r:id="rId12"/>
    <p:sldId id="343" r:id="rId13"/>
    <p:sldId id="353" r:id="rId14"/>
    <p:sldId id="355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CE4841-468C-42FA-BAF8-A5F335A59689}" v="8" dt="2021-09-06T10:26:15.645"/>
    <p1510:client id="{C5D9E289-4806-4CEC-997F-8A4C40F319DE}" v="5" dt="2021-09-06T12:00:24.6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34" autoAdjust="0"/>
    <p:restoredTop sz="86278"/>
  </p:normalViewPr>
  <p:slideViewPr>
    <p:cSldViewPr showGuides="1">
      <p:cViewPr varScale="1">
        <p:scale>
          <a:sx n="60" d="100"/>
          <a:sy n="60" d="100"/>
        </p:scale>
        <p:origin x="157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oringcompany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onstructionblog.autodesk.com/3d-concrete-printing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348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Learners can research more here: </a:t>
            </a:r>
            <a:r>
              <a:rPr lang="en-GB" dirty="0">
                <a:hlinkClick r:id="rId3"/>
              </a:rPr>
              <a:t>The Boring Company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139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See: </a:t>
            </a:r>
            <a:r>
              <a:rPr lang="en-GB" dirty="0">
                <a:hlinkClick r:id="rId3"/>
              </a:rPr>
              <a:t>Royal BAM Group and Saint-Gobain Weber </a:t>
            </a:r>
            <a:r>
              <a:rPr lang="en-GB" dirty="0" err="1">
                <a:hlinkClick r:id="rId3"/>
              </a:rPr>
              <a:t>Beamix</a:t>
            </a:r>
            <a:r>
              <a:rPr lang="en-GB" dirty="0">
                <a:hlinkClick r:id="rId3"/>
              </a:rPr>
              <a:t> 3D Print Concrete to Build Affordable, Faster, Stronger, Bespoke Bridges - Digital Builder (autodesk.com)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290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www.designingbuildings.co.uk</a:t>
            </a:r>
            <a:r>
              <a:rPr lang="en-US" dirty="0"/>
              <a:t>/wiki/</a:t>
            </a:r>
            <a:r>
              <a:rPr lang="en-US" dirty="0" err="1"/>
              <a:t>Key_performance_indicators_KPI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8727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constructingexcellence.org.uk</a:t>
            </a:r>
            <a:r>
              <a:rPr lang="en-US" dirty="0"/>
              <a:t>/wp-content/uploads/2015/10/RCLG_app07.pdf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3207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19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5609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esigningbuildings.co.uk/wiki/Key_performance_indicators_KPI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461031"/>
            <a:ext cx="8153400" cy="2514600"/>
          </a:xfrm>
        </p:spPr>
        <p:txBody>
          <a:bodyPr anchor="t"/>
          <a:lstStyle/>
          <a:p>
            <a:r>
              <a:rPr lang="en-GB" dirty="0"/>
              <a:t>PowerPoint 5: Entrepreneurship, innovation and measuring success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88868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11. Construction commercial/business principles</a:t>
            </a:r>
          </a:p>
          <a:p>
            <a:endParaRPr lang="en-GB" sz="2400" b="1" dirty="0"/>
          </a:p>
          <a:p>
            <a:r>
              <a:rPr lang="en-GB" sz="2400" b="1" dirty="0">
                <a:latin typeface="+mn-lt"/>
              </a:rPr>
              <a:t>11.5 Principles of entrepreneurship and innovation</a:t>
            </a:r>
            <a:br>
              <a:rPr lang="en-GB" sz="2400" b="1" dirty="0">
                <a:latin typeface="+mn-lt"/>
              </a:rPr>
            </a:br>
            <a:r>
              <a:rPr lang="en-GB" sz="2400" b="1" dirty="0">
                <a:latin typeface="+mn-lt"/>
              </a:rPr>
              <a:t>11.6 Measuring success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Benchmarking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571500" y="1552340"/>
            <a:ext cx="8001000" cy="36768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Benchmarking is the process of comparing such indicators against the national averages and setting targets that exceed the averages.</a:t>
            </a:r>
          </a:p>
          <a:p>
            <a:pPr marL="108000">
              <a:buClr>
                <a:srgbClr val="0077E3"/>
              </a:buClr>
            </a:pPr>
            <a:endParaRPr lang="en-GB" sz="1800" dirty="0"/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Benchmarking allows you to measure whether you exceed the average performance of your competitors.</a:t>
            </a:r>
          </a:p>
          <a:p>
            <a:pPr marL="108000">
              <a:buClr>
                <a:srgbClr val="0077E3"/>
              </a:buClr>
            </a:pPr>
            <a:endParaRPr lang="en-GB" sz="1800" dirty="0"/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The benchmarking activity may measure time, quality or cost indicators such as productivity, time taken to complete projects, or project costs. </a:t>
            </a:r>
          </a:p>
          <a:p>
            <a:pPr marL="108000">
              <a:buClr>
                <a:srgbClr val="0077E3"/>
              </a:buClr>
            </a:pPr>
            <a:endParaRPr lang="en-GB" sz="1800" dirty="0"/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They are often illustrated within a chart as the following slide shows.</a:t>
            </a:r>
          </a:p>
          <a:p>
            <a:pPr marL="108000">
              <a:buClr>
                <a:srgbClr val="0077E3"/>
              </a:buClr>
            </a:pPr>
            <a:r>
              <a:rPr lang="en-GB" sz="1800" dirty="0"/>
              <a:t> 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 perfect score of 10 is the outside circle; you can see target and actual performance over two years.</a:t>
            </a:r>
          </a:p>
        </p:txBody>
      </p:sp>
    </p:spTree>
    <p:extLst>
      <p:ext uri="{BB962C8B-B14F-4D97-AF65-F5344CB8AC3E}">
        <p14:creationId xmlns:p14="http://schemas.microsoft.com/office/powerpoint/2010/main" val="822723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8468DE9-C462-9546-B512-42C93C59EB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2637"/>
            <a:ext cx="5162812" cy="4392488"/>
          </a:xfrm>
          <a:prstGeom prst="rect">
            <a:avLst/>
          </a:prstGeom>
        </p:spPr>
      </p:pic>
      <p:sp>
        <p:nvSpPr>
          <p:cNvPr id="4" name="Title 2">
            <a:extLst>
              <a:ext uri="{FF2B5EF4-FFF2-40B4-BE49-F238E27FC236}">
                <a16:creationId xmlns:a16="http://schemas.microsoft.com/office/drawing/2014/main" id="{471D41BF-7808-4202-9741-C3D63D0E4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KPIs in practice</a:t>
            </a:r>
            <a:br>
              <a:rPr lang="en-GB" dirty="0"/>
            </a:b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B3CD16-509C-4E1A-BA40-80A7BD36B18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68144" y="1512000"/>
            <a:ext cx="2818656" cy="4248000"/>
          </a:xfrm>
        </p:spPr>
        <p:txBody>
          <a:bodyPr/>
          <a:lstStyle/>
          <a:p>
            <a:r>
              <a:rPr lang="en-GB" dirty="0"/>
              <a:t>The graphic shows how a company benchmarks two years of performance (red and green) against target metrics (blue). </a:t>
            </a:r>
          </a:p>
        </p:txBody>
      </p:sp>
    </p:spTree>
    <p:extLst>
      <p:ext uri="{BB962C8B-B14F-4D97-AF65-F5344CB8AC3E}">
        <p14:creationId xmlns:p14="http://schemas.microsoft.com/office/powerpoint/2010/main" val="4198220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/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19C78-961C-4880-9575-42114B6FD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entrepreneurship?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79A3DF-D8D8-4BC0-94C5-14E70DAA594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95536" y="1567837"/>
            <a:ext cx="6480720" cy="2365219"/>
          </a:xfrm>
        </p:spPr>
        <p:txBody>
          <a:bodyPr/>
          <a:lstStyle/>
          <a:p>
            <a:r>
              <a:rPr lang="en-GB" sz="1800" dirty="0"/>
              <a:t>The Cambridge Dictionary defines entrepreneurship as:</a:t>
            </a:r>
          </a:p>
          <a:p>
            <a:r>
              <a:rPr lang="en-US" sz="1800" i="1" dirty="0">
                <a:latin typeface="Arial" panose="020B0604020202020204" pitchFamily="34" charset="0"/>
              </a:rPr>
              <a:t>S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kill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 in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starting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 new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businesses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,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especially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 when this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involves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seeing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 new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opportunities.</a:t>
            </a:r>
          </a:p>
          <a:p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6" name="Picture 5" descr="A hand holding a light bulb&#10;&#10;Description automatically generated">
            <a:extLst>
              <a:ext uri="{FF2B5EF4-FFF2-40B4-BE49-F238E27FC236}">
                <a16:creationId xmlns:a16="http://schemas.microsoft.com/office/drawing/2014/main" id="{3B89ED91-EC47-416D-9922-7698C7FEE7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49" r="7556"/>
          <a:stretch/>
        </p:blipFill>
        <p:spPr>
          <a:xfrm>
            <a:off x="6241520" y="1567837"/>
            <a:ext cx="2506946" cy="18611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B70950F-6361-424F-81B9-1BA5FE33CC46}"/>
              </a:ext>
            </a:extLst>
          </p:cNvPr>
          <p:cNvSpPr txBox="1"/>
          <p:nvPr/>
        </p:nvSpPr>
        <p:spPr>
          <a:xfrm>
            <a:off x="457200" y="3789040"/>
            <a:ext cx="8291264" cy="13234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</a:rPr>
              <a:t>Pause for thought: Consider what skills or qualities you may need to be a successful entrepreneur in the construction or building services engineering industries.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8821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95457-2BD7-4B93-B97A-C63A994F3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Entrepreneurship ‒ qualities and skills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673A59-1361-405C-BA8D-4B9625713139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457200" y="1511300"/>
            <a:ext cx="3754760" cy="3668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Openness to fresh ideas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Vision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Problem solving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Persuasiveness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Openness to risk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Ability to identify an opportunity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Independence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BB0655-DAA8-40DC-A5E3-29AABB93291A}"/>
              </a:ext>
            </a:extLst>
          </p:cNvPr>
          <p:cNvSpPr txBox="1"/>
          <p:nvPr/>
        </p:nvSpPr>
        <p:spPr>
          <a:xfrm>
            <a:off x="4374233" y="1352969"/>
            <a:ext cx="4285015" cy="4481740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Resilience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Dedication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Hard work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Creativity 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Negotiation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Solution focused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Communication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601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0640-7D97-4317-A0AD-B30C5939B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Entrepreneurship in construction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40B84E-A87D-41CA-95AD-88F7FC5E12B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Many large, well known construction and engineering businesses were founded by one individual starting as a sole trader or in a small partnership and building up a successful business.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Successful entrepreneurs can be innovators that ‘invent’ or create new products, services or new ways of working.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However, they can also be successful at spotting new markets or opportunities, exploiting existing ideas or the innovations of others, and using them in new ways.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Entrepreneurs can begin by providing a new solution to an old problem, or adding value by delivering a product or service in more affordable, effective or efficient ways.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78881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A4F3D-A7D2-4B27-A2E6-50E9B2899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Case study </a:t>
            </a:r>
            <a:r>
              <a:rPr lang="mr-IN" dirty="0"/>
              <a:t>–</a:t>
            </a:r>
            <a:r>
              <a:rPr lang="en-GB" dirty="0"/>
              <a:t> </a:t>
            </a:r>
            <a:r>
              <a:rPr lang="en-GB" dirty="0" err="1"/>
              <a:t>Elon</a:t>
            </a:r>
            <a:r>
              <a:rPr lang="en-GB" dirty="0"/>
              <a:t> Musk and The Boring Company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CBA216-C7A3-459B-9AF6-19F6D71A437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075240" cy="4248000"/>
          </a:xfrm>
        </p:spPr>
        <p:txBody>
          <a:bodyPr/>
          <a:lstStyle/>
          <a:p>
            <a:r>
              <a:rPr lang="en-GB" sz="1800" dirty="0"/>
              <a:t>The famous entrepreneur, </a:t>
            </a:r>
            <a:r>
              <a:rPr lang="en-GB" sz="1800" dirty="0" err="1"/>
              <a:t>Elon</a:t>
            </a:r>
            <a:r>
              <a:rPr lang="en-GB" sz="1800" dirty="0"/>
              <a:t> Musk, is one of the richest men in the world and has business interests in Tesla, Space X and </a:t>
            </a:r>
            <a:r>
              <a:rPr lang="en-GB" sz="1800" dirty="0" err="1"/>
              <a:t>OpenAI</a:t>
            </a:r>
            <a:r>
              <a:rPr lang="en-GB" sz="1800" dirty="0"/>
              <a:t> and other businesses.</a:t>
            </a:r>
          </a:p>
          <a:p>
            <a:r>
              <a:rPr lang="en-GB" sz="1800" dirty="0"/>
              <a:t>In December 2016, he set up The Boring Company to build large-scale tunnels with new innovative tunnel-boring technology.</a:t>
            </a:r>
          </a:p>
          <a:p>
            <a:r>
              <a:rPr lang="en-GB" sz="1800" dirty="0"/>
              <a:t>Frustrated by Los Angeles traffic at gridlock, Musk had a vision for a ‘</a:t>
            </a:r>
            <a:r>
              <a:rPr lang="en-GB" sz="1800" dirty="0" err="1"/>
              <a:t>Hyperloop</a:t>
            </a:r>
            <a:r>
              <a:rPr lang="en-GB" sz="1800" dirty="0"/>
              <a:t>’ system which would use tunnels to transport people and freight around US cities far more quickly, cleanly and efficiently.</a:t>
            </a:r>
          </a:p>
          <a:p>
            <a:r>
              <a:rPr lang="en-US" sz="1800" b="0" i="0" dirty="0">
                <a:solidFill>
                  <a:srgbClr val="202122"/>
                </a:solidFill>
                <a:effectLst/>
              </a:rPr>
              <a:t>Hyperloop has been explained as a sealed system of tubes with low air pressure through which a pod can travel with very low </a:t>
            </a:r>
            <a:r>
              <a:rPr lang="en-US" sz="1800" dirty="0"/>
              <a:t>air resistance </a:t>
            </a:r>
            <a:r>
              <a:rPr lang="en-US" sz="1800" b="0" i="0" dirty="0">
                <a:solidFill>
                  <a:srgbClr val="202122"/>
                </a:solidFill>
                <a:effectLst/>
              </a:rPr>
              <a:t>or friction.</a:t>
            </a:r>
            <a:r>
              <a:rPr lang="en-GB" sz="1800" dirty="0">
                <a:solidFill>
                  <a:srgbClr val="202122"/>
                </a:solidFill>
              </a:rPr>
              <a:t> Will it work? Test tunnels have been built in Las Vegas and LA County. Watch this space …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496852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7BB87-9A05-45DE-A755-F3EA60216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Innovation at work in construction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48ABA7-8B4A-4864-9B5B-365863EDD0D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365272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3D printed concrete elements can be ‘printed’ in a factory to pre-fabricate intricate constructions such as bridges which are then shipped and constructed on site.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Artificial Intelligence (AI) can be used to plan construction workflows to make them more efficient.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Immersive Reality (IR) combines Augmented Reality (AR) and Virtual Reality (VR) to allow architects and engineers to </a:t>
            </a:r>
            <a:r>
              <a:rPr lang="en-US" sz="1800" b="0" i="0" dirty="0">
                <a:effectLst/>
              </a:rPr>
              <a:t>jump inside virtual designs from any location to test out the plans.</a:t>
            </a:r>
            <a:endParaRPr lang="en-GB" sz="1800" dirty="0"/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Robotics are used in pre-fabricated constructions which are built off-site and constructed together on-site.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Drones can provide 360-degree site inspections and can also access, </a:t>
            </a:r>
            <a:r>
              <a:rPr lang="en-US" sz="1800" b="0" i="0" dirty="0">
                <a:effectLst/>
              </a:rPr>
              <a:t>monitor and survey extreme high-risk areas inaccessible by humans.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711572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501EF61D-837C-4661-AEA9-E6D88355E9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878" b="21904"/>
          <a:stretch/>
        </p:blipFill>
        <p:spPr>
          <a:xfrm>
            <a:off x="1941998" y="1329674"/>
            <a:ext cx="5281392" cy="19495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D2E0C-B92A-486E-BDCF-0972D2AB8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Benefits of innovation and entrepreneurship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8C835-BF50-4924-90CE-5EA022838A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67894" y="3218309"/>
            <a:ext cx="8229600" cy="3307035"/>
          </a:xfrm>
        </p:spPr>
        <p:txBody>
          <a:bodyPr/>
          <a:lstStyle/>
          <a:p>
            <a:r>
              <a:rPr lang="en-GB" sz="1800" dirty="0"/>
              <a:t>Entrepreneurship and innovation can: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contribute to the economy through growth and increased profit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improve products or services with new innovations and with improved features that benefit customers or society as a whole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pioneer enhancements and advances in the industry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open up new career opportunities in construction.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6854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8C219-A7BD-4EAC-9185-51991A836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Methods for measuring success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AE80D1-528E-4FA2-B8CA-71BAC370F15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196920"/>
          </a:xfrm>
        </p:spPr>
        <p:txBody>
          <a:bodyPr/>
          <a:lstStyle/>
          <a:p>
            <a:r>
              <a:rPr lang="en-GB" sz="1800" dirty="0"/>
              <a:t>In order to manage their activities and understand how they are doing, all companies need ways to measure the success of their activities.</a:t>
            </a:r>
          </a:p>
          <a:p>
            <a:r>
              <a:rPr lang="en-GB" sz="1800" dirty="0"/>
              <a:t>This includes: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38CB0F3B-6C9D-4004-8C5A-B12EDC531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1354" y="2564904"/>
            <a:ext cx="3866805" cy="29001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5E29EE8-F1E2-483E-92D5-4A9F3DA32837}"/>
              </a:ext>
            </a:extLst>
          </p:cNvPr>
          <p:cNvSpPr txBox="1"/>
          <p:nvPr/>
        </p:nvSpPr>
        <p:spPr>
          <a:xfrm>
            <a:off x="395536" y="2996952"/>
            <a:ext cx="417646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creating measurable goals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setting standards and targets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setting </a:t>
            </a:r>
            <a:r>
              <a:rPr lang="en-GB" sz="1800" dirty="0"/>
              <a:t>timelines for goals or targets to </a:t>
            </a:r>
            <a:r>
              <a:rPr lang="en-GB" sz="1800"/>
              <a:t>be met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using </a:t>
            </a:r>
            <a:r>
              <a:rPr lang="en-GB" sz="1800" dirty="0"/>
              <a:t>Key Performance Indicators (KPIs).</a:t>
            </a:r>
          </a:p>
        </p:txBody>
      </p:sp>
    </p:spTree>
    <p:extLst>
      <p:ext uri="{BB962C8B-B14F-4D97-AF65-F5344CB8AC3E}">
        <p14:creationId xmlns:p14="http://schemas.microsoft.com/office/powerpoint/2010/main" val="331216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Performance Indicators (KPI’s)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571500" y="1552340"/>
            <a:ext cx="8001000" cy="42976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Key Performance Indicators are used to: </a:t>
            </a:r>
          </a:p>
          <a:p>
            <a:pPr marL="108000"/>
            <a:endParaRPr lang="en-GB" sz="1800" dirty="0"/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monitor costs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track progress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assess client satisfaction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identify strengths and weaknesses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compare performance across and between projects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assess specific areas of a project such as sustainability, safety, waste management, etc.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They give an indication of how successful a company is against the national average for each KPI.</a:t>
            </a:r>
          </a:p>
          <a:p>
            <a:pPr marL="393750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108000"/>
            <a:r>
              <a:rPr lang="en-GB" sz="1800" dirty="0"/>
              <a:t>For more information see:</a:t>
            </a:r>
          </a:p>
          <a:p>
            <a:pPr marL="108000"/>
            <a:r>
              <a:rPr lang="en-GB" sz="1800" dirty="0">
                <a:hlinkClick r:id="rId3"/>
              </a:rPr>
              <a:t>https://www.designingbuildings.co.uk/wiki/Key_performance_indicators_KPI</a:t>
            </a:r>
            <a:r>
              <a:rPr lang="en-GB" sz="1800" dirty="0"/>
              <a:t> </a:t>
            </a:r>
          </a:p>
          <a:p>
            <a:pPr marL="393750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108000"/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6111680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9993EAB-B64D-4F3C-8741-21BEE33A5D5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CDA6C9E-1A25-4AE3-B217-196D1904FF8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956D1F-EE0D-4E05-8624-AE5AE2EEEB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2334</TotalTime>
  <Words>905</Words>
  <Application>Microsoft Office PowerPoint</Application>
  <PresentationFormat>On-screen Show (4:3)</PresentationFormat>
  <Paragraphs>102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ＭＳ Ｐゴシック</vt:lpstr>
      <vt:lpstr>Arial</vt:lpstr>
      <vt:lpstr>Lucida Grande</vt:lpstr>
      <vt:lpstr>Times New Roman</vt:lpstr>
      <vt:lpstr>Default Design</vt:lpstr>
      <vt:lpstr>PowerPoint 5: Entrepreneurship, innovation and measuring success</vt:lpstr>
      <vt:lpstr>What is entrepreneurship? </vt:lpstr>
      <vt:lpstr>Entrepreneurship ‒ qualities and skills</vt:lpstr>
      <vt:lpstr>Entrepreneurship in construction</vt:lpstr>
      <vt:lpstr>Case study – Elon Musk and The Boring Company</vt:lpstr>
      <vt:lpstr>Innovation at work in construction</vt:lpstr>
      <vt:lpstr>Benefits of innovation and entrepreneurship</vt:lpstr>
      <vt:lpstr>Methods for measuring success</vt:lpstr>
      <vt:lpstr>Key Performance Indicators (KPI’s) </vt:lpstr>
      <vt:lpstr>Benchmarking </vt:lpstr>
      <vt:lpstr>KPIs in practice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Rachel Hamar</cp:lastModifiedBy>
  <cp:revision>181</cp:revision>
  <dcterms:created xsi:type="dcterms:W3CDTF">2013-05-28T00:38:54Z</dcterms:created>
  <dcterms:modified xsi:type="dcterms:W3CDTF">2025-11-17T22:59:32Z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