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62" r:id="rId6"/>
    <p:sldId id="359" r:id="rId7"/>
    <p:sldId id="343" r:id="rId8"/>
    <p:sldId id="357" r:id="rId9"/>
    <p:sldId id="353" r:id="rId10"/>
    <p:sldId id="354" r:id="rId11"/>
    <p:sldId id="355" r:id="rId12"/>
    <p:sldId id="358" r:id="rId13"/>
    <p:sldId id="356" r:id="rId14"/>
    <p:sldId id="360"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19DDB1-9D0E-4FBA-AB61-C4A94C333C23}" v="2" dt="2021-09-06T12:01:10.384"/>
    <p1510:client id="{80D61BEB-E419-4107-912C-6F29A6AE88EE}" v="6" dt="2021-09-06T10:33:03.1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60" d="100"/>
          <a:sy n="60"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apm.org.u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US" dirty="0">
                <a:hlinkClick r:id="rId3"/>
              </a:rPr>
              <a:t>APM | The Chartered Body For The Project Profession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00384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www.constructiontuts.com</a:t>
            </a:r>
            <a:r>
              <a:rPr lang="en-US" dirty="0"/>
              <a:t>/what-is-a-</a:t>
            </a:r>
            <a:r>
              <a:rPr lang="en-US" dirty="0" err="1"/>
              <a:t>gantt</a:t>
            </a:r>
            <a:r>
              <a:rPr lang="en-US" dirty="0"/>
              <a:t>-chart/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45671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1862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00610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45487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13</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784002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apm.org.uk/jobs-and-careers/career-path/what-does-a-project-manager-do/"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284984"/>
            <a:ext cx="8153400" cy="2514600"/>
          </a:xfrm>
        </p:spPr>
        <p:txBody>
          <a:bodyPr anchor="t"/>
          <a:lstStyle/>
          <a:p>
            <a:r>
              <a:rPr lang="en-GB" dirty="0"/>
              <a:t>PowerPoint 6: Project management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 </a:t>
            </a:r>
            <a:r>
              <a:rPr lang="en-GB" sz="2400" b="1">
                <a:latin typeface="+mn-lt"/>
              </a:rPr>
              <a:t>7 </a:t>
            </a:r>
            <a:r>
              <a:rPr lang="en-GB" sz="2400" b="1" dirty="0">
                <a:latin typeface="+mn-lt"/>
              </a:rPr>
              <a:t>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Cost and time constraints</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number of constraints may be placed on time and costs such as:</a:t>
            </a:r>
          </a:p>
          <a:p>
            <a:pPr marL="108000"/>
            <a:endParaRPr lang="en-GB" sz="1800" dirty="0"/>
          </a:p>
          <a:p>
            <a:pPr marL="108000"/>
            <a:r>
              <a:rPr lang="en-GB" sz="1800" b="1" dirty="0"/>
              <a:t>Time</a:t>
            </a:r>
          </a:p>
          <a:p>
            <a:pPr marL="393750" indent="-285750">
              <a:buClr>
                <a:srgbClr val="0077E3"/>
              </a:buClr>
              <a:buFont typeface="Arial" panose="020B0604020202020204" pitchFamily="34" charset="0"/>
              <a:buChar char="•"/>
            </a:pPr>
            <a:r>
              <a:rPr lang="en-GB" sz="1800" dirty="0"/>
              <a:t>closing a major road</a:t>
            </a:r>
          </a:p>
          <a:p>
            <a:pPr marL="393750" indent="-285750">
              <a:buClr>
                <a:srgbClr val="0077E3"/>
              </a:buClr>
              <a:buFont typeface="Arial" panose="020B0604020202020204" pitchFamily="34" charset="0"/>
              <a:buChar char="•"/>
            </a:pPr>
            <a:r>
              <a:rPr lang="en-GB" sz="1800" dirty="0"/>
              <a:t>assembling and dismantling tower cranes</a:t>
            </a:r>
          </a:p>
          <a:p>
            <a:pPr marL="393750" indent="-285750">
              <a:buClr>
                <a:srgbClr val="0077E3"/>
              </a:buClr>
              <a:buFont typeface="Arial" panose="020B0604020202020204" pitchFamily="34" charset="0"/>
              <a:buChar char="•"/>
            </a:pPr>
            <a:r>
              <a:rPr lang="en-GB" sz="1800" dirty="0"/>
              <a:t>closing airport runways</a:t>
            </a:r>
          </a:p>
          <a:p>
            <a:pPr marL="393750" indent="-285750">
              <a:buClr>
                <a:srgbClr val="0077E3"/>
              </a:buClr>
              <a:buFont typeface="Arial" panose="020B0604020202020204" pitchFamily="34" charset="0"/>
              <a:buChar char="•"/>
            </a:pPr>
            <a:endParaRPr lang="en-GB" sz="1800" dirty="0"/>
          </a:p>
          <a:p>
            <a:pPr marL="108000"/>
            <a:r>
              <a:rPr lang="en-GB" sz="1800" b="1" dirty="0"/>
              <a:t>Costs</a:t>
            </a:r>
          </a:p>
          <a:p>
            <a:pPr marL="393750" indent="-285750">
              <a:buClr>
                <a:srgbClr val="0077E3"/>
              </a:buClr>
              <a:buFont typeface="Arial" panose="020B0604020202020204" pitchFamily="34" charset="0"/>
              <a:buChar char="•"/>
            </a:pPr>
            <a:r>
              <a:rPr lang="en-GB" sz="1800" dirty="0"/>
              <a:t>unknown soil conditions below ground which can add costs of redesign and construction</a:t>
            </a:r>
          </a:p>
          <a:p>
            <a:pPr marL="393750" indent="-285750">
              <a:buClr>
                <a:srgbClr val="0077E3"/>
              </a:buClr>
              <a:buFont typeface="Arial" panose="020B0604020202020204" pitchFamily="34" charset="0"/>
              <a:buChar char="•"/>
            </a:pPr>
            <a:r>
              <a:rPr lang="en-GB" sz="1800" dirty="0"/>
              <a:t>unexpected and contingency items that have not been specified or approved</a:t>
            </a:r>
          </a:p>
          <a:p>
            <a:pPr marL="393750" indent="-285750">
              <a:buClr>
                <a:srgbClr val="0077E3"/>
              </a:buClr>
              <a:buFont typeface="Arial" panose="020B0604020202020204" pitchFamily="34" charset="0"/>
              <a:buChar char="•"/>
            </a:pPr>
            <a:r>
              <a:rPr lang="en-GB" sz="1800" dirty="0"/>
              <a:t>cost over-runs due to variations.</a:t>
            </a:r>
          </a:p>
          <a:p>
            <a:pPr marL="393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203416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CCEF0-D1B8-4B81-B7C6-6EC7B3C975DE}"/>
              </a:ext>
            </a:extLst>
          </p:cNvPr>
          <p:cNvSpPr>
            <a:spLocks noGrp="1"/>
          </p:cNvSpPr>
          <p:nvPr>
            <p:ph type="title"/>
          </p:nvPr>
        </p:nvSpPr>
        <p:spPr/>
        <p:txBody>
          <a:bodyPr/>
          <a:lstStyle/>
          <a:p>
            <a:r>
              <a:rPr lang="en-GB" dirty="0"/>
              <a:t>Project management techniques </a:t>
            </a:r>
          </a:p>
        </p:txBody>
      </p:sp>
      <p:sp>
        <p:nvSpPr>
          <p:cNvPr id="3" name="Content Placeholder 2">
            <a:extLst>
              <a:ext uri="{FF2B5EF4-FFF2-40B4-BE49-F238E27FC236}">
                <a16:creationId xmlns:a16="http://schemas.microsoft.com/office/drawing/2014/main" id="{7FB86DF2-D425-449D-9160-DF7D1D65DBA9}"/>
              </a:ext>
            </a:extLst>
          </p:cNvPr>
          <p:cNvSpPr>
            <a:spLocks noGrp="1"/>
          </p:cNvSpPr>
          <p:nvPr>
            <p:ph sz="quarter" idx="10"/>
          </p:nvPr>
        </p:nvSpPr>
        <p:spPr>
          <a:xfrm>
            <a:off x="457200" y="1484784"/>
            <a:ext cx="8229600" cy="4248000"/>
          </a:xfrm>
        </p:spPr>
        <p:txBody>
          <a:bodyPr/>
          <a:lstStyle/>
          <a:p>
            <a:r>
              <a:rPr lang="en-GB" sz="1800" dirty="0"/>
              <a:t>There are tools and techniques you can apply to project management to ensure projects run effectively.</a:t>
            </a:r>
          </a:p>
          <a:p>
            <a:r>
              <a:rPr lang="en-GB" sz="1800" dirty="0"/>
              <a:t>Smart is an acronym to help set goals or targets which are:</a:t>
            </a:r>
          </a:p>
          <a:p>
            <a:r>
              <a:rPr lang="en-GB" sz="4400" dirty="0"/>
              <a:t>S</a:t>
            </a:r>
            <a:r>
              <a:rPr lang="en-GB" dirty="0"/>
              <a:t>	Specific </a:t>
            </a:r>
          </a:p>
          <a:p>
            <a:r>
              <a:rPr lang="en-GB" sz="4400" dirty="0"/>
              <a:t>M</a:t>
            </a:r>
            <a:r>
              <a:rPr lang="en-GB" dirty="0"/>
              <a:t>	Measurable</a:t>
            </a:r>
          </a:p>
          <a:p>
            <a:r>
              <a:rPr lang="en-GB" sz="4400" dirty="0"/>
              <a:t>A</a:t>
            </a:r>
            <a:r>
              <a:rPr lang="en-GB" dirty="0"/>
              <a:t>	Achievable</a:t>
            </a:r>
          </a:p>
          <a:p>
            <a:r>
              <a:rPr lang="en-GB" sz="4400" dirty="0"/>
              <a:t>R	</a:t>
            </a:r>
            <a:r>
              <a:rPr lang="en-GB" dirty="0"/>
              <a:t>Realistic or Relevant</a:t>
            </a:r>
          </a:p>
          <a:p>
            <a:r>
              <a:rPr lang="en-GB" sz="4400" dirty="0"/>
              <a:t>T</a:t>
            </a:r>
            <a:r>
              <a:rPr lang="en-GB" dirty="0"/>
              <a:t>	Timed</a:t>
            </a:r>
          </a:p>
        </p:txBody>
      </p:sp>
      <p:pic>
        <p:nvPicPr>
          <p:cNvPr id="5" name="Picture 4" descr="Application&#10;&#10;Description automatically generated">
            <a:extLst>
              <a:ext uri="{FF2B5EF4-FFF2-40B4-BE49-F238E27FC236}">
                <a16:creationId xmlns:a16="http://schemas.microsoft.com/office/drawing/2014/main" id="{A6A82DF4-CBE1-4E6A-9624-324C34D0B4FF}"/>
              </a:ext>
            </a:extLst>
          </p:cNvPr>
          <p:cNvPicPr>
            <a:picLocks noChangeAspect="1"/>
          </p:cNvPicPr>
          <p:nvPr/>
        </p:nvPicPr>
        <p:blipFill>
          <a:blip r:embed="rId3"/>
          <a:stretch>
            <a:fillRect/>
          </a:stretch>
        </p:blipFill>
        <p:spPr>
          <a:xfrm>
            <a:off x="3995936" y="2924944"/>
            <a:ext cx="4510256" cy="2537019"/>
          </a:xfrm>
          <a:prstGeom prst="rect">
            <a:avLst/>
          </a:prstGeom>
        </p:spPr>
      </p:pic>
    </p:spTree>
    <p:extLst>
      <p:ext uri="{BB962C8B-B14F-4D97-AF65-F5344CB8AC3E}">
        <p14:creationId xmlns:p14="http://schemas.microsoft.com/office/powerpoint/2010/main" val="3492208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5349C-D01E-48C2-B801-03921553D126}"/>
              </a:ext>
            </a:extLst>
          </p:cNvPr>
          <p:cNvSpPr>
            <a:spLocks noGrp="1"/>
          </p:cNvSpPr>
          <p:nvPr>
            <p:ph type="title"/>
          </p:nvPr>
        </p:nvSpPr>
        <p:spPr/>
        <p:txBody>
          <a:bodyPr/>
          <a:lstStyle/>
          <a:p>
            <a:r>
              <a:rPr lang="en-GB" dirty="0"/>
              <a:t>Project management qualifications</a:t>
            </a:r>
          </a:p>
        </p:txBody>
      </p:sp>
      <p:sp>
        <p:nvSpPr>
          <p:cNvPr id="3" name="Content Placeholder 2">
            <a:extLst>
              <a:ext uri="{FF2B5EF4-FFF2-40B4-BE49-F238E27FC236}">
                <a16:creationId xmlns:a16="http://schemas.microsoft.com/office/drawing/2014/main" id="{113B6247-BD9B-4811-A59C-98C0BEFC59E6}"/>
              </a:ext>
            </a:extLst>
          </p:cNvPr>
          <p:cNvSpPr>
            <a:spLocks noGrp="1"/>
          </p:cNvSpPr>
          <p:nvPr>
            <p:ph sz="quarter" idx="10"/>
          </p:nvPr>
        </p:nvSpPr>
        <p:spPr>
          <a:xfrm>
            <a:off x="457200" y="1700808"/>
            <a:ext cx="8229600" cy="2952328"/>
          </a:xfrm>
        </p:spPr>
        <p:txBody>
          <a:bodyPr/>
          <a:lstStyle/>
          <a:p>
            <a:r>
              <a:rPr lang="en-GB" sz="1800" b="1" dirty="0"/>
              <a:t>PRINCE2</a:t>
            </a:r>
            <a:r>
              <a:rPr lang="en-GB" sz="1800" dirty="0"/>
              <a:t>: is a world recognised qualification in project management. It stands for </a:t>
            </a:r>
            <a:r>
              <a:rPr lang="en-GB" sz="1800" b="0" i="0" dirty="0">
                <a:solidFill>
                  <a:srgbClr val="636363"/>
                </a:solidFill>
                <a:effectLst/>
                <a:latin typeface="Roboto" panose="02000000000000000000" pitchFamily="2" charset="0"/>
              </a:rPr>
              <a:t> </a:t>
            </a:r>
            <a:r>
              <a:rPr lang="en-GB" sz="1800" b="1" i="0" dirty="0" err="1">
                <a:effectLst/>
              </a:rPr>
              <a:t>PR</a:t>
            </a:r>
            <a:r>
              <a:rPr lang="en-GB" sz="1800" b="0" i="0" dirty="0" err="1">
                <a:effectLst/>
              </a:rPr>
              <a:t>ojects</a:t>
            </a:r>
            <a:r>
              <a:rPr lang="en-GB" sz="1800" b="0" i="0" dirty="0">
                <a:effectLst/>
              </a:rPr>
              <a:t> </a:t>
            </a:r>
            <a:r>
              <a:rPr lang="en-GB" sz="1800" b="1" i="0" dirty="0">
                <a:effectLst/>
              </a:rPr>
              <a:t>IN</a:t>
            </a:r>
            <a:r>
              <a:rPr lang="en-GB" sz="1800" b="0" i="0" dirty="0">
                <a:effectLst/>
              </a:rPr>
              <a:t> </a:t>
            </a:r>
            <a:r>
              <a:rPr lang="en-GB" sz="1800" b="1" i="0" dirty="0">
                <a:effectLst/>
              </a:rPr>
              <a:t>C</a:t>
            </a:r>
            <a:r>
              <a:rPr lang="en-GB" sz="1800" b="0" i="0" dirty="0">
                <a:effectLst/>
              </a:rPr>
              <a:t>ontrolled </a:t>
            </a:r>
            <a:r>
              <a:rPr lang="en-GB" sz="1800" b="1" i="0" dirty="0">
                <a:effectLst/>
              </a:rPr>
              <a:t>E</a:t>
            </a:r>
            <a:r>
              <a:rPr lang="en-GB" sz="1800" b="0" i="0" dirty="0">
                <a:effectLst/>
              </a:rPr>
              <a:t>nvironments.</a:t>
            </a:r>
            <a:r>
              <a:rPr lang="en-GB" sz="1800" dirty="0"/>
              <a:t> It is a process-based concept which moves from planning through to delivery of a project. It is based around performance goals of scope, timescale, risk, quality, benefits and cost.</a:t>
            </a:r>
          </a:p>
          <a:p>
            <a:r>
              <a:rPr lang="en-GB" sz="1800" b="1" dirty="0"/>
              <a:t>APM Project Management Qualification: </a:t>
            </a:r>
            <a:r>
              <a:rPr lang="en-GB" sz="1800" dirty="0"/>
              <a:t>courses from the chartered body for the project management profession to provide a progression from fundamentals to professional status.</a:t>
            </a:r>
          </a:p>
        </p:txBody>
      </p:sp>
    </p:spTree>
    <p:extLst>
      <p:ext uri="{BB962C8B-B14F-4D97-AF65-F5344CB8AC3E}">
        <p14:creationId xmlns:p14="http://schemas.microsoft.com/office/powerpoint/2010/main" val="406098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0E616-5C62-4FAE-BC7E-44C938D10ABA}"/>
              </a:ext>
            </a:extLst>
          </p:cNvPr>
          <p:cNvSpPr>
            <a:spLocks noGrp="1"/>
          </p:cNvSpPr>
          <p:nvPr>
            <p:ph type="title"/>
          </p:nvPr>
        </p:nvSpPr>
        <p:spPr/>
        <p:txBody>
          <a:bodyPr/>
          <a:lstStyle/>
          <a:p>
            <a:r>
              <a:rPr lang="en-GB" dirty="0"/>
              <a:t>Project management</a:t>
            </a:r>
          </a:p>
        </p:txBody>
      </p:sp>
      <p:pic>
        <p:nvPicPr>
          <p:cNvPr id="5" name="Content Placeholder 4" descr="Text, whiteboard&#10;&#10;Description automatically generated">
            <a:extLst>
              <a:ext uri="{FF2B5EF4-FFF2-40B4-BE49-F238E27FC236}">
                <a16:creationId xmlns:a16="http://schemas.microsoft.com/office/drawing/2014/main" id="{05FF2518-85B8-4BC0-864A-16FF1C52D974}"/>
              </a:ext>
            </a:extLst>
          </p:cNvPr>
          <p:cNvPicPr>
            <a:picLocks noGrp="1" noChangeAspect="1"/>
          </p:cNvPicPr>
          <p:nvPr>
            <p:ph sz="quarter" idx="10"/>
          </p:nvPr>
        </p:nvPicPr>
        <p:blipFill>
          <a:blip r:embed="rId2"/>
          <a:stretch>
            <a:fillRect/>
          </a:stretch>
        </p:blipFill>
        <p:spPr>
          <a:xfrm>
            <a:off x="2195736" y="1844824"/>
            <a:ext cx="4908376" cy="3273887"/>
          </a:xfrm>
        </p:spPr>
      </p:pic>
    </p:spTree>
    <p:extLst>
      <p:ext uri="{BB962C8B-B14F-4D97-AF65-F5344CB8AC3E}">
        <p14:creationId xmlns:p14="http://schemas.microsoft.com/office/powerpoint/2010/main" val="971944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E654B-2730-401C-9862-12D1CD9DE631}"/>
              </a:ext>
            </a:extLst>
          </p:cNvPr>
          <p:cNvSpPr>
            <a:spLocks noGrp="1"/>
          </p:cNvSpPr>
          <p:nvPr>
            <p:ph type="title"/>
          </p:nvPr>
        </p:nvSpPr>
        <p:spPr/>
        <p:txBody>
          <a:bodyPr/>
          <a:lstStyle/>
          <a:p>
            <a:r>
              <a:rPr lang="en-GB" dirty="0"/>
              <a:t>Project management </a:t>
            </a:r>
          </a:p>
        </p:txBody>
      </p:sp>
      <p:sp>
        <p:nvSpPr>
          <p:cNvPr id="3" name="Content Placeholder 2">
            <a:extLst>
              <a:ext uri="{FF2B5EF4-FFF2-40B4-BE49-F238E27FC236}">
                <a16:creationId xmlns:a16="http://schemas.microsoft.com/office/drawing/2014/main" id="{C7EEA433-29F7-485E-BF01-4C8CC53B3855}"/>
              </a:ext>
            </a:extLst>
          </p:cNvPr>
          <p:cNvSpPr>
            <a:spLocks noGrp="1"/>
          </p:cNvSpPr>
          <p:nvPr>
            <p:ph sz="quarter" idx="10"/>
          </p:nvPr>
        </p:nvSpPr>
        <p:spPr>
          <a:xfrm>
            <a:off x="457200" y="1700808"/>
            <a:ext cx="8229600" cy="2997120"/>
          </a:xfrm>
        </p:spPr>
        <p:txBody>
          <a:bodyPr/>
          <a:lstStyle/>
          <a:p>
            <a:r>
              <a:rPr lang="en-GB" sz="1800" dirty="0"/>
              <a:t>The Association for Project Management (APM) defines project management as:</a:t>
            </a:r>
          </a:p>
          <a:p>
            <a:r>
              <a:rPr lang="en-US" sz="1800" i="1" dirty="0">
                <a:solidFill>
                  <a:srgbClr val="201A34"/>
                </a:solidFill>
              </a:rPr>
              <a:t>T</a:t>
            </a:r>
            <a:r>
              <a:rPr lang="en-US" sz="1800" b="0" i="1" dirty="0">
                <a:solidFill>
                  <a:srgbClr val="201A34"/>
                </a:solidFill>
                <a:effectLst/>
              </a:rPr>
              <a:t>he application of processes, methods, skills, knowledge and experience to achieve specific project </a:t>
            </a:r>
            <a:r>
              <a:rPr lang="en-US" sz="1800" b="1" i="1" dirty="0">
                <a:solidFill>
                  <a:srgbClr val="201A34"/>
                </a:solidFill>
                <a:effectLst/>
              </a:rPr>
              <a:t>objectives</a:t>
            </a:r>
            <a:r>
              <a:rPr lang="en-US" sz="1800" b="0" i="1" dirty="0">
                <a:solidFill>
                  <a:srgbClr val="201A34"/>
                </a:solidFill>
                <a:effectLst/>
              </a:rPr>
              <a:t> according to the project acceptance criteria within agreed parameters. Project management has </a:t>
            </a:r>
            <a:r>
              <a:rPr lang="en-US" sz="1800" b="1" i="1" dirty="0">
                <a:solidFill>
                  <a:srgbClr val="201A34"/>
                </a:solidFill>
                <a:effectLst/>
              </a:rPr>
              <a:t>final deliverables</a:t>
            </a:r>
            <a:r>
              <a:rPr lang="en-US" sz="1800" b="0" i="1" dirty="0">
                <a:solidFill>
                  <a:srgbClr val="201A34"/>
                </a:solidFill>
                <a:effectLst/>
              </a:rPr>
              <a:t> that are constrained to a finite timescale and budget.</a:t>
            </a:r>
          </a:p>
          <a:p>
            <a:r>
              <a:rPr lang="en-US" sz="1800" dirty="0">
                <a:solidFill>
                  <a:srgbClr val="201A34"/>
                </a:solidFill>
              </a:rPr>
              <a:t>Unlike everyday business management, project management has specific final deliverables (end results) and a timescale and budget.</a:t>
            </a:r>
          </a:p>
        </p:txBody>
      </p:sp>
    </p:spTree>
    <p:extLst>
      <p:ext uri="{BB962C8B-B14F-4D97-AF65-F5344CB8AC3E}">
        <p14:creationId xmlns:p14="http://schemas.microsoft.com/office/powerpoint/2010/main" val="2810215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Planning is an important skill within project management. Software is often used to perform this function. Planning takes the form of a Gantt chart.</a:t>
            </a:r>
          </a:p>
          <a:p>
            <a:pPr marL="108000"/>
            <a:endParaRPr lang="en-GB" sz="1800" dirty="0"/>
          </a:p>
          <a:p>
            <a:pPr marL="108000"/>
            <a:r>
              <a:rPr lang="en-GB" sz="1800" dirty="0"/>
              <a:t>A Gantt chart is used to: </a:t>
            </a:r>
          </a:p>
          <a:p>
            <a:pPr marL="108000"/>
            <a:r>
              <a:rPr lang="en-GB" sz="1800" dirty="0"/>
              <a:t> </a:t>
            </a:r>
          </a:p>
          <a:p>
            <a:pPr marL="108000" indent="-285750">
              <a:buClr>
                <a:srgbClr val="0077E3"/>
              </a:buClr>
              <a:buFont typeface="Arial" panose="020B0604020202020204" pitchFamily="34" charset="0"/>
              <a:buChar char="•"/>
            </a:pPr>
            <a:r>
              <a:rPr lang="en-GB" sz="1800" dirty="0"/>
              <a:t>sequence activities logically</a:t>
            </a:r>
          </a:p>
          <a:p>
            <a:pPr marL="108000" indent="-285750">
              <a:buClr>
                <a:srgbClr val="0077E3"/>
              </a:buClr>
              <a:buFont typeface="Arial" panose="020B0604020202020204" pitchFamily="34" charset="0"/>
              <a:buChar char="•"/>
            </a:pPr>
            <a:r>
              <a:rPr lang="en-GB" sz="1800" dirty="0"/>
              <a:t>show key milestones</a:t>
            </a:r>
          </a:p>
          <a:p>
            <a:pPr marL="108000" indent="-285750">
              <a:buClr>
                <a:srgbClr val="0077E3"/>
              </a:buClr>
              <a:buFont typeface="Arial" panose="020B0604020202020204" pitchFamily="34" charset="0"/>
              <a:buChar char="•"/>
            </a:pPr>
            <a:r>
              <a:rPr lang="en-GB" sz="1800" dirty="0"/>
              <a:t>demonstrate activities</a:t>
            </a:r>
          </a:p>
          <a:p>
            <a:pPr marL="108000" indent="-285750">
              <a:buClr>
                <a:srgbClr val="0077E3"/>
              </a:buClr>
              <a:buFont typeface="Arial" panose="020B0604020202020204" pitchFamily="34" charset="0"/>
              <a:buChar char="•"/>
            </a:pPr>
            <a:r>
              <a:rPr lang="en-GB" sz="1800" dirty="0"/>
              <a:t>show durations</a:t>
            </a:r>
          </a:p>
          <a:p>
            <a:pPr marL="108000" indent="-285750">
              <a:buClr>
                <a:srgbClr val="0077E3"/>
              </a:buClr>
              <a:buFont typeface="Arial" panose="020B0604020202020204" pitchFamily="34" charset="0"/>
              <a:buChar char="•"/>
            </a:pPr>
            <a:r>
              <a:rPr lang="en-GB" sz="1800" dirty="0"/>
              <a:t>illustrate critical paths.</a:t>
            </a:r>
          </a:p>
          <a:p>
            <a:pPr marL="108000" indent="-285750">
              <a:buFont typeface="Arial" panose="020B0604020202020204" pitchFamily="34" charset="0"/>
              <a:buChar char="•"/>
            </a:pPr>
            <a:endParaRPr lang="en-GB" sz="1800" dirty="0"/>
          </a:p>
          <a:p>
            <a:r>
              <a:rPr lang="en-GB" sz="1800" dirty="0"/>
              <a:t>  The next slide shows a Gantt chart produced using software.</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10" end="10"/>
                                            </p:txEl>
                                          </p:spTgt>
                                        </p:tgtEl>
                                        <p:attrNameLst>
                                          <p:attrName>style.visibility</p:attrName>
                                        </p:attrNameLst>
                                      </p:cBhvr>
                                      <p:to>
                                        <p:strVal val="visible"/>
                                      </p:to>
                                    </p:set>
                                    <p:anim calcmode="lin" valueType="num">
                                      <p:cBhvr additive="base">
                                        <p:cTn id="37"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80086" y="1771712"/>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1026" name="Picture 2" descr="Gantt-Chart">
            <a:extLst>
              <a:ext uri="{FF2B5EF4-FFF2-40B4-BE49-F238E27FC236}">
                <a16:creationId xmlns:a16="http://schemas.microsoft.com/office/drawing/2014/main" id="{703A01AE-6CF4-784C-A3DA-7507CF610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86" y="1771712"/>
            <a:ext cx="8229600" cy="363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79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Goals and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The project management of a client’s project must have clear goals and objectives that can be achieved.</a:t>
            </a:r>
          </a:p>
          <a:p>
            <a:pPr marL="108000"/>
            <a:endParaRPr lang="en-GB" sz="1800" dirty="0"/>
          </a:p>
          <a:p>
            <a:pPr marL="108000"/>
            <a:r>
              <a:rPr lang="en-GB" sz="1800" dirty="0"/>
              <a:t>These include:</a:t>
            </a:r>
          </a:p>
          <a:p>
            <a:pPr marL="108000"/>
            <a:endParaRPr lang="en-GB" sz="1800" dirty="0"/>
          </a:p>
          <a:p>
            <a:pPr marL="285750" indent="-285750">
              <a:buClr>
                <a:srgbClr val="0077E3"/>
              </a:buClr>
              <a:buFont typeface="Arial" panose="020B0604020202020204" pitchFamily="34" charset="0"/>
              <a:buChar char="•"/>
            </a:pPr>
            <a:r>
              <a:rPr lang="en-GB" sz="1800" dirty="0"/>
              <a:t>Time – the completion of a project to the agreed date is critical for the client’s possession of their project.</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Cost – budgets must be maintained or costs will spiral out of control.</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Quality – the project must perform as drawn and specified.</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0" end="0"/>
                                            </p:txEl>
                                          </p:spTgt>
                                        </p:tgtEl>
                                        <p:attrNameLst>
                                          <p:attrName>style.visibility</p:attrName>
                                        </p:attrNameLst>
                                      </p:cBhvr>
                                      <p:to>
                                        <p:strVal val="visible"/>
                                      </p:to>
                                    </p:set>
                                    <p:anim calcmode="lin" valueType="num">
                                      <p:cBhvr additive="base">
                                        <p:cTn id="13" dur="500" fill="hold"/>
                                        <p:tgtEl>
                                          <p:spTgt spid="205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6" end="6"/>
                                            </p:txEl>
                                          </p:spTgt>
                                        </p:tgtEl>
                                        <p:attrNameLst>
                                          <p:attrName>style.visibility</p:attrName>
                                        </p:attrNameLst>
                                      </p:cBhvr>
                                      <p:to>
                                        <p:strVal val="visible"/>
                                      </p:to>
                                    </p:set>
                                    <p:anim calcmode="lin" valueType="num">
                                      <p:cBhvr additive="base">
                                        <p:cTn id="25"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Roles and responsibilities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has a range of roles and responsibilities as follows:</a:t>
            </a:r>
          </a:p>
          <a:p>
            <a:pPr marL="108000"/>
            <a:endParaRPr lang="en-GB" sz="1800" dirty="0"/>
          </a:p>
          <a:p>
            <a:pPr marL="108000" indent="-285750">
              <a:buClr>
                <a:srgbClr val="0077E3"/>
              </a:buClr>
              <a:buFont typeface="Arial" panose="020B0604020202020204" pitchFamily="34" charset="0"/>
              <a:buChar char="•"/>
            </a:pPr>
            <a:r>
              <a:rPr lang="en-GB" sz="1800" dirty="0"/>
              <a:t>planning what work needs to be done, when and who is going to do it</a:t>
            </a:r>
          </a:p>
          <a:p>
            <a:pPr marL="108000" indent="-285750">
              <a:buClr>
                <a:srgbClr val="0077E3"/>
              </a:buClr>
              <a:buFont typeface="Arial" panose="020B0604020202020204" pitchFamily="34" charset="0"/>
              <a:buChar char="•"/>
            </a:pPr>
            <a:r>
              <a:rPr lang="en-GB" sz="1800" dirty="0"/>
              <a:t>looking at the risks involved in a particular project and managing these risks</a:t>
            </a:r>
          </a:p>
          <a:p>
            <a:pPr marL="108000" indent="-285750">
              <a:buClr>
                <a:srgbClr val="0077E3"/>
              </a:buClr>
              <a:buFont typeface="Arial" panose="020B0604020202020204" pitchFamily="34" charset="0"/>
              <a:buChar char="•"/>
            </a:pPr>
            <a:r>
              <a:rPr lang="en-GB" sz="1800" dirty="0"/>
              <a:t>making sure the work is done to the right standard</a:t>
            </a:r>
          </a:p>
          <a:p>
            <a:pPr marL="108000" indent="-285750">
              <a:buClr>
                <a:srgbClr val="0077E3"/>
              </a:buClr>
              <a:buFont typeface="Arial" panose="020B0604020202020204" pitchFamily="34" charset="0"/>
              <a:buChar char="•"/>
            </a:pPr>
            <a:r>
              <a:rPr lang="en-GB" sz="1800" dirty="0"/>
              <a:t>motivating the team of people involved in the project</a:t>
            </a:r>
          </a:p>
          <a:p>
            <a:pPr marL="108000" indent="-285750">
              <a:buClr>
                <a:srgbClr val="0077E3"/>
              </a:buClr>
              <a:buFont typeface="Arial" panose="020B0604020202020204" pitchFamily="34" charset="0"/>
              <a:buChar char="•"/>
            </a:pPr>
            <a:r>
              <a:rPr lang="en-GB" sz="1800" dirty="0"/>
              <a:t>coordinating work done by different people</a:t>
            </a:r>
          </a:p>
          <a:p>
            <a:pPr marL="108000" indent="-285750">
              <a:buClr>
                <a:srgbClr val="0077E3"/>
              </a:buClr>
              <a:buFont typeface="Arial" panose="020B0604020202020204" pitchFamily="34" charset="0"/>
              <a:buChar char="•"/>
            </a:pPr>
            <a:r>
              <a:rPr lang="en-GB" sz="1800" dirty="0"/>
              <a:t>making sure the project is running on time and to budget</a:t>
            </a:r>
          </a:p>
          <a:p>
            <a:pPr marL="108000" indent="-285750">
              <a:buClr>
                <a:srgbClr val="0077E3"/>
              </a:buClr>
              <a:buFont typeface="Arial" panose="020B0604020202020204" pitchFamily="34" charset="0"/>
              <a:buChar char="•"/>
            </a:pPr>
            <a:r>
              <a:rPr lang="en-GB" sz="1800" dirty="0"/>
              <a:t>dealing with changes to the project as and when necessary</a:t>
            </a:r>
          </a:p>
          <a:p>
            <a:pPr marL="108000" indent="-285750">
              <a:buClr>
                <a:srgbClr val="0077E3"/>
              </a:buClr>
              <a:buFont typeface="Arial" panose="020B0604020202020204" pitchFamily="34" charset="0"/>
              <a:buChar char="•"/>
            </a:pPr>
            <a:r>
              <a:rPr lang="en-GB" sz="1800" dirty="0"/>
              <a:t>making sure the project delivers the expected outcomes and benefits.</a:t>
            </a:r>
          </a:p>
          <a:p>
            <a:endParaRPr lang="en-GB" sz="1800" dirty="0"/>
          </a:p>
          <a:p>
            <a:r>
              <a:rPr lang="en-GB" sz="1800" dirty="0"/>
              <a:t>Source: </a:t>
            </a:r>
            <a:r>
              <a:rPr lang="en-GB" sz="1800" dirty="0">
                <a:hlinkClick r:id="rId2"/>
              </a:rPr>
              <a:t>https://www.apm.org.uk/jobs-and-careers/career-path/what-does-a-project-manager-do/</a:t>
            </a:r>
            <a:endParaRPr lang="en-GB" sz="1800" dirty="0"/>
          </a:p>
          <a:p>
            <a:endParaRPr lang="en-GB" sz="1800" dirty="0"/>
          </a:p>
        </p:txBody>
      </p:sp>
    </p:spTree>
    <p:extLst>
      <p:ext uri="{BB962C8B-B14F-4D97-AF65-F5344CB8AC3E}">
        <p14:creationId xmlns:p14="http://schemas.microsoft.com/office/powerpoint/2010/main" val="766694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10079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is often employed on high value time constrained projects. As such, milestones have to be employed to ensure that key dates are achieved when working towards the completion date.</a:t>
            </a:r>
          </a:p>
          <a:p>
            <a:pPr marL="108000"/>
            <a:endParaRPr lang="en-GB" sz="1800" dirty="0"/>
          </a:p>
          <a:p>
            <a:pPr marL="108000"/>
            <a:r>
              <a:rPr lang="en-GB" sz="1800" dirty="0"/>
              <a:t>The following slide illustrates several milestones that have been inserted into the programme.</a:t>
            </a:r>
          </a:p>
          <a:p>
            <a:pPr marL="108000"/>
            <a:endParaRPr lang="en-GB" sz="1800" dirty="0"/>
          </a:p>
          <a:p>
            <a:pPr marL="108000"/>
            <a:r>
              <a:rPr lang="en-GB" sz="1800" dirty="0"/>
              <a:t>They help to achieve key critical activities and are used to target performance on site.</a:t>
            </a:r>
          </a:p>
          <a:p>
            <a:pPr marL="108000"/>
            <a:endParaRPr lang="en-GB" sz="1800" dirty="0"/>
          </a:p>
          <a:p>
            <a:pPr marL="108000"/>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4098" name="Picture 2" descr="construction project schedule milestones">
            <a:extLst>
              <a:ext uri="{FF2B5EF4-FFF2-40B4-BE49-F238E27FC236}">
                <a16:creationId xmlns:a16="http://schemas.microsoft.com/office/drawing/2014/main" id="{D78F6AE8-5150-834B-88FE-73F917AA2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86" y="1556792"/>
            <a:ext cx="7710028" cy="4144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5111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33C624-64F0-4BA1-9148-E9EA6B81F3D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D25AB62-0A3D-47EA-B7DC-D1D5E615A116}">
  <ds:schemaRefs>
    <ds:schemaRef ds:uri="http://schemas.microsoft.com/sharepoint/v3/contenttype/forms"/>
  </ds:schemaRefs>
</ds:datastoreItem>
</file>

<file path=customXml/itemProps3.xml><?xml version="1.0" encoding="utf-8"?>
<ds:datastoreItem xmlns:ds="http://schemas.openxmlformats.org/officeDocument/2006/customXml" ds:itemID="{C06A0982-15A3-4BB7-BE2F-50CEB2042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2154</TotalTime>
  <Words>657</Words>
  <Application>Microsoft Office PowerPoint</Application>
  <PresentationFormat>On-screen Show (4:3)</PresentationFormat>
  <Paragraphs>105</Paragraphs>
  <Slides>13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Lucida Grande</vt:lpstr>
      <vt:lpstr>Roboto</vt:lpstr>
      <vt:lpstr>Times New Roman</vt:lpstr>
      <vt:lpstr>Default Design</vt:lpstr>
      <vt:lpstr>PowerPoint 6: Project management </vt:lpstr>
      <vt:lpstr>Project management</vt:lpstr>
      <vt:lpstr>Project management </vt:lpstr>
      <vt:lpstr>Planning</vt:lpstr>
      <vt:lpstr>Planning</vt:lpstr>
      <vt:lpstr>Goals and objectives </vt:lpstr>
      <vt:lpstr>Roles and responsibilities </vt:lpstr>
      <vt:lpstr>Milestones </vt:lpstr>
      <vt:lpstr>Milestones </vt:lpstr>
      <vt:lpstr>Cost and time constraints</vt:lpstr>
      <vt:lpstr>Project management techniques </vt:lpstr>
      <vt:lpstr>Project management qualifications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165</cp:revision>
  <dcterms:created xsi:type="dcterms:W3CDTF">2013-05-28T00:38:54Z</dcterms:created>
  <dcterms:modified xsi:type="dcterms:W3CDTF">2025-11-17T23:00:38Z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