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3"/>
  </p:notesMasterIdLst>
  <p:handoutMasterIdLst>
    <p:handoutMasterId r:id="rId14"/>
  </p:handoutMasterIdLst>
  <p:sldIdLst>
    <p:sldId id="256" r:id="rId5"/>
    <p:sldId id="356" r:id="rId6"/>
    <p:sldId id="343" r:id="rId7"/>
    <p:sldId id="353" r:id="rId8"/>
    <p:sldId id="354" r:id="rId9"/>
    <p:sldId id="355" r:id="rId10"/>
    <p:sldId id="35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2C3502-B3AE-4B42-AD3D-EB30DB597296}" v="2" dt="2021-09-06T10:35:51.147"/>
    <p1510:client id="{95542F74-A4EB-445A-BEB6-E3D98972E8BA}" v="3" dt="2021-09-06T12:02:56.0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6435"/>
  </p:normalViewPr>
  <p:slideViewPr>
    <p:cSldViewPr showGuides="1">
      <p:cViewPr varScale="1">
        <p:scale>
          <a:sx n="60" d="100"/>
          <a:sy n="60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iso-9001-quality-management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458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/wiki/ISO_9000#ISO_9000_series_Quality_Management_Principles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90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ISO - ISO 9000 family — Quality 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677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17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8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61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514600"/>
          </a:xfrm>
        </p:spPr>
        <p:txBody>
          <a:bodyPr anchor="t"/>
          <a:lstStyle/>
          <a:p>
            <a:r>
              <a:rPr lang="en-GB" dirty="0"/>
              <a:t>PowerPoint 7: Quality management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11.8 Quality management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9D798-D65F-473F-8E28-40D06C80B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CB916-A255-4600-9DD4-797DC83DC9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79732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It is essential in modern construction practices to incorporate quality management principles and initiatives.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72930"/>
                </a:solidFill>
              </a:rPr>
              <a:t>Contractors and individuals should self-assess the quality of their workmanship to ensure it is of a high standard.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However, </a:t>
            </a:r>
            <a:r>
              <a:rPr lang="en-US" sz="1800" b="0" i="0" dirty="0" err="1">
                <a:solidFill>
                  <a:srgbClr val="272930"/>
                </a:solidFill>
                <a:effectLst/>
              </a:rPr>
              <a:t>organisations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 should ensure quality management is part of their business measurement</a:t>
            </a:r>
            <a:r>
              <a:rPr lang="en-US" sz="1800" b="0" i="0">
                <a:solidFill>
                  <a:srgbClr val="272930"/>
                </a:solidFill>
                <a:effectLst/>
              </a:rPr>
              <a:t>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272930"/>
                </a:solidFill>
                <a:effectLst/>
              </a:rPr>
              <a:t>Quality 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management systems such as the ISO 9000 series of standards require ongoing monitoring of quality and have a focus on continuous improvement and learning.</a:t>
            </a:r>
          </a:p>
          <a:p>
            <a:endParaRPr lang="en-GB" sz="1800" dirty="0"/>
          </a:p>
        </p:txBody>
      </p:sp>
      <p:pic>
        <p:nvPicPr>
          <p:cNvPr id="5" name="Picture 4" descr="A close-up of a guitar&#10;&#10;Description automatically generated with medium confidence">
            <a:extLst>
              <a:ext uri="{FF2B5EF4-FFF2-40B4-BE49-F238E27FC236}">
                <a16:creationId xmlns:a16="http://schemas.microsoft.com/office/drawing/2014/main" id="{177673C0-2C27-46D1-AA50-21F9DC905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348880"/>
            <a:ext cx="3048000" cy="20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7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Audits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Checklists are used within many audits to undertake confirmation of quality installations. These are called snagging or defects lists in construction. They are used to:</a:t>
            </a:r>
          </a:p>
          <a:p>
            <a:pPr marL="108000"/>
            <a:r>
              <a:rPr lang="en-GB" sz="1800" dirty="0"/>
              <a:t> 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check all internal/external finishes are compliant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inform various trades that they have items to address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assist with services commissioning.</a:t>
            </a:r>
          </a:p>
          <a:p>
            <a:endParaRPr lang="en-GB" sz="1800" dirty="0"/>
          </a:p>
          <a:p>
            <a:r>
              <a:rPr lang="en-GB" sz="1800" dirty="0"/>
              <a:t>  When complete, a making good defects certification can be made.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4" name="Picture 3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CDFB0444-1667-452D-93A1-18AE3AB79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209292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19256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The control of quality is important during the construction phase of a project.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This includes:</a:t>
            </a:r>
          </a:p>
          <a:p>
            <a:pPr marL="108000"/>
            <a:endParaRPr lang="en-GB" sz="1800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required by building control in accordance with the building regulations before work is covered up.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by manufacturers to confirm warranties.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of work before it is covered up to ensure integrity, e.g. damp proof membranes.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 by the client’s representative for approval, e.g. clerk of works or architect.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improvement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Improvements in quality are essential to ensure that all stakeholders’ outcomes are fully met. 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Quality improvement ensures that: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defects are kept to an acceptable level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customer complaints are reduced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feedback is fed into the specification and procurement processes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design faults can be corrected and advised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a </a:t>
            </a:r>
            <a:r>
              <a:rPr lang="en-GB" sz="1800" dirty="0"/>
              <a:t>continual live process is in place which </a:t>
            </a:r>
            <a:r>
              <a:rPr lang="en-GB" sz="1800"/>
              <a:t>is reactive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ISO </a:t>
            </a:r>
            <a:r>
              <a:rPr lang="en-GB" sz="1800" dirty="0"/>
              <a:t>standards are maintained.</a:t>
            </a:r>
          </a:p>
        </p:txBody>
      </p:sp>
    </p:spTree>
    <p:extLst>
      <p:ext uri="{BB962C8B-B14F-4D97-AF65-F5344CB8AC3E}">
        <p14:creationId xmlns:p14="http://schemas.microsoft.com/office/powerpoint/2010/main" val="76669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 standards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47248" cy="4180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ISO 9000 series is a set of standards that promote the quality of an organisation in terms of its administration.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 seven key areas that ISO 9000 covers are: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QMP 1 – Customer focus</a:t>
            </a:r>
          </a:p>
          <a:p>
            <a:pPr marL="108000"/>
            <a:r>
              <a:rPr lang="en-GB" sz="1800" dirty="0"/>
              <a:t>QMP 2 – Leadership</a:t>
            </a:r>
          </a:p>
          <a:p>
            <a:pPr marL="108000"/>
            <a:r>
              <a:rPr lang="en-GB" sz="1800" dirty="0"/>
              <a:t>QMP 3 – Engagement of people</a:t>
            </a:r>
          </a:p>
          <a:p>
            <a:pPr marL="108000"/>
            <a:r>
              <a:rPr lang="en-GB" sz="1800" dirty="0"/>
              <a:t>QMP 4 – Process approach</a:t>
            </a:r>
          </a:p>
          <a:p>
            <a:pPr marL="108000"/>
            <a:r>
              <a:rPr lang="en-GB" sz="1800" dirty="0"/>
              <a:t>QMP 5 – Improvement</a:t>
            </a:r>
          </a:p>
          <a:p>
            <a:pPr marL="108000"/>
            <a:r>
              <a:rPr lang="en-GB" sz="1800" dirty="0"/>
              <a:t>QMP 6 – Evidence-based decision making</a:t>
            </a:r>
          </a:p>
          <a:p>
            <a:pPr marL="108000"/>
            <a:r>
              <a:rPr lang="en-GB" sz="1800" dirty="0"/>
              <a:t>QMP 7 – Relationship management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ISO 9000 standards require the whole organisation to work with quality management at the heart of the business, and a long-term commitment to review quality management routinely.</a:t>
            </a:r>
          </a:p>
          <a:p>
            <a:pPr marL="108000"/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6971E5E-E571-4575-8DBC-3272A5183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869987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97D2-5236-4BC9-AC73-5120D570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F9C907-7628-45EA-A01B-E0A9802DDBA3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395536" y="1556792"/>
            <a:ext cx="7992888" cy="475705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Customer focus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Understand customer needs, meet customer requirements and strive to exceed expectations.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Leadership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Establish the common purpose of the business and create a working environment in which people can participate in achieving objectives.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Engagement of people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Everyone in </a:t>
            </a:r>
            <a:r>
              <a:rPr lang="en-US" altLang="en-US" sz="1800" dirty="0"/>
              <a:t>the </a:t>
            </a:r>
            <a:r>
              <a:rPr lang="en-US" altLang="en-US" sz="1800" dirty="0" err="1"/>
              <a:t>organisation</a:t>
            </a:r>
            <a:r>
              <a:rPr lang="en-US" altLang="en-US" sz="1800" dirty="0"/>
              <a:t> should be able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use their abilities for 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organisation's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benefit.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Process approach: </a:t>
            </a:r>
            <a:r>
              <a:rPr lang="en-US" altLang="en-US" sz="1800" dirty="0">
                <a:cs typeface="+mn-cs"/>
              </a:rPr>
              <a:t>Outcomes are achieved more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efficiently when activities and resources are managed as a process.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Improvement: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should always be focused </a:t>
            </a:r>
            <a:r>
              <a:rPr lang="en-US" altLang="en-US" sz="1800" dirty="0">
                <a:solidFill>
                  <a:srgbClr val="202122"/>
                </a:solidFill>
                <a:cs typeface="Arial" panose="020B0604020202020204" pitchFamily="34" charset="0"/>
              </a:rPr>
              <a:t>on improving performance.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Evidence-based decision making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Decisions are based on the analysis of data and information.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Relationship management: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Collaboration between </a:t>
            </a:r>
            <a:r>
              <a:rPr lang="en-US" altLang="en-US" sz="1800" dirty="0">
                <a:cs typeface="+mn-cs"/>
              </a:rPr>
              <a:t>an </a:t>
            </a:r>
            <a:r>
              <a:rPr lang="en-US" altLang="en-US" sz="1800" dirty="0" err="1">
                <a:cs typeface="+mn-cs"/>
              </a:rPr>
              <a:t>organisation</a:t>
            </a:r>
            <a:r>
              <a:rPr lang="en-US" altLang="en-US" sz="1800" dirty="0">
                <a:cs typeface="+mn-cs"/>
              </a:rPr>
              <a:t> and its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suppliers, contractors and service providers is mutually beneficial and adds value.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8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F233C7-BC49-4A9B-8029-2562DCBAC84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4FC54F-B28D-470E-B37E-232FE714D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FA66ED-6D8F-4677-998D-9DA1A5588B1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</TotalTime>
  <Words>580</Words>
  <Application>Microsoft Office PowerPoint</Application>
  <PresentationFormat>On-screen Show (4:3)</PresentationFormat>
  <Paragraphs>78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Lucida Grande</vt:lpstr>
      <vt:lpstr>Times New Roman</vt:lpstr>
      <vt:lpstr>Default Design</vt:lpstr>
      <vt:lpstr>PowerPoint 7: Quality management </vt:lpstr>
      <vt:lpstr>Quality management</vt:lpstr>
      <vt:lpstr>Audits</vt:lpstr>
      <vt:lpstr>Quality control </vt:lpstr>
      <vt:lpstr>Quality improvement </vt:lpstr>
      <vt:lpstr>ISO 9000 standards </vt:lpstr>
      <vt:lpstr>ISO 9000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165</cp:revision>
  <dcterms:created xsi:type="dcterms:W3CDTF">2013-05-28T00:38:54Z</dcterms:created>
  <dcterms:modified xsi:type="dcterms:W3CDTF">2025-11-17T23:01:23Z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