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54" r:id="rId7"/>
    <p:sldId id="358" r:id="rId8"/>
    <p:sldId id="343" r:id="rId9"/>
    <p:sldId id="360" r:id="rId10"/>
    <p:sldId id="353" r:id="rId11"/>
    <p:sldId id="359" r:id="rId12"/>
    <p:sldId id="355" r:id="rId13"/>
    <p:sldId id="356" r:id="rId14"/>
    <p:sldId id="36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/>
  <p:cmAuthor id="2" name="Simon Topliss" initials="ST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6B66B4-3538-4C2E-A50E-9B0CE67D50D4}" v="2" dt="2021-09-06T09:55:30.104"/>
    <p1510:client id="{4A08B1A1-0CC7-41C8-9906-F756970A8D0F}" v="2" dt="2021-09-06T11:13:26.0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/>
    <p:restoredTop sz="86435"/>
  </p:normalViewPr>
  <p:slideViewPr>
    <p:cSldViewPr showGuides="1">
      <p:cViewPr varScale="1">
        <p:scale>
          <a:sx n="60" d="100"/>
          <a:sy n="60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49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10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51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uk/government/case-studies/bewdley-development-trus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vistrygroup.co.uk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www.fosterandpartners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40968"/>
            <a:ext cx="8153400" cy="2318432"/>
          </a:xfrm>
        </p:spPr>
        <p:txBody>
          <a:bodyPr anchor="t"/>
          <a:lstStyle/>
          <a:p>
            <a:r>
              <a:rPr lang="en-GB" dirty="0"/>
              <a:t>PowerPoint 1: Business structures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10640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/>
              <a:t>11.1 </a:t>
            </a:r>
            <a:r>
              <a:rPr lang="en-GB" sz="2400" b="1" dirty="0"/>
              <a:t>Business structures</a:t>
            </a:r>
            <a:endParaRPr lang="en-GB" sz="20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interest company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community interest company is a company that is set up to benefit its community and not the market forces. For example, a company formed to take over the local post office and shop which has closed down.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Owned by the community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liability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Social Ethics – aims and objectives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Benefits the community who will invest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Annual compliance paperwork to produce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Data is in public domain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Restrictions on shares and dividends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341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F164-37DA-4174-A095-EE62C3F5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749233"/>
          </a:xfrm>
        </p:spPr>
        <p:txBody>
          <a:bodyPr/>
          <a:lstStyle/>
          <a:p>
            <a:r>
              <a:rPr lang="en-GB" dirty="0"/>
              <a:t>Example of not-for-profit or community interest company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81B8D19-3936-44D7-B492-18C6F7D72F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72624" y="2060848"/>
            <a:ext cx="3048000" cy="201777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7CA13-D1FF-4AF4-9AB3-B63010D8E4C2}"/>
              </a:ext>
            </a:extLst>
          </p:cNvPr>
          <p:cNvSpPr txBox="1"/>
          <p:nvPr/>
        </p:nvSpPr>
        <p:spPr>
          <a:xfrm>
            <a:off x="3779912" y="2192573"/>
            <a:ext cx="4906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>
                <a:solidFill>
                  <a:srgbClr val="0077E3"/>
                </a:solidFill>
                <a:hlinkClick r:id="rId4"/>
              </a:rPr>
              <a:t>Bewdley Development Trust - Case study - GOV.UK (www.gov.uk)</a:t>
            </a:r>
            <a:endParaRPr lang="en-US" sz="1800" u="sng" dirty="0">
              <a:solidFill>
                <a:srgbClr val="0077E3"/>
              </a:solidFill>
            </a:endParaRPr>
          </a:p>
          <a:p>
            <a:endParaRPr lang="en-US" sz="1800" dirty="0"/>
          </a:p>
          <a:p>
            <a:r>
              <a:rPr lang="en-US" sz="1800" dirty="0"/>
              <a:t>Bewdley was a small town devastated by flooding and foot-and-mouth disease damaging the rural economy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32E59-5ED7-45CE-A61D-133A5819C200}"/>
              </a:ext>
            </a:extLst>
          </p:cNvPr>
          <p:cNvSpPr txBox="1"/>
          <p:nvPr/>
        </p:nvSpPr>
        <p:spPr>
          <a:xfrm>
            <a:off x="457200" y="4303455"/>
            <a:ext cx="8229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Opportunity Bewdley, a partnership of local people, businesses and organisations, was created which then became </a:t>
            </a:r>
            <a:r>
              <a:rPr lang="en-GB" sz="1800" b="0" i="0" dirty="0">
                <a:solidFill>
                  <a:srgbClr val="0B0C0C"/>
                </a:solidFill>
                <a:effectLst/>
                <a:latin typeface="+mn-lt"/>
              </a:rPr>
              <a:t>Bewdley Development Trust CIC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. It oversaw lots of small initiatives, such as a new skate park, a community fair, heritage trails and new bus shelters, which led to a total of £1m inward investment in the town.</a:t>
            </a:r>
            <a:r>
              <a:rPr lang="en-US" sz="1800" dirty="0">
                <a:latin typeface="+mn-lt"/>
              </a:rPr>
              <a:t> 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6049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1912-D741-4374-9832-FA834FEB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E3CD-486E-4733-AB17-43190488D1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This presentation will introduce you to the different types of business structures that exist in the built environment and construction industry, including:</a:t>
            </a:r>
          </a:p>
          <a:p>
            <a:pPr lvl="1"/>
            <a:r>
              <a:rPr lang="en-GB" sz="1800" dirty="0"/>
              <a:t>Public Limited Company (PLC. Ltd)</a:t>
            </a:r>
          </a:p>
          <a:p>
            <a:pPr lvl="1"/>
            <a:r>
              <a:rPr lang="en-GB" sz="1800" dirty="0"/>
              <a:t>small and medium enterprises (SMEs)</a:t>
            </a:r>
          </a:p>
          <a:p>
            <a:pPr lvl="1"/>
            <a:r>
              <a:rPr lang="en-GB" sz="1800" dirty="0"/>
              <a:t>not for profit or community interest organisations.</a:t>
            </a:r>
          </a:p>
        </p:txBody>
      </p:sp>
    </p:spTree>
    <p:extLst>
      <p:ext uri="{BB962C8B-B14F-4D97-AF65-F5344CB8AC3E}">
        <p14:creationId xmlns:p14="http://schemas.microsoft.com/office/powerpoint/2010/main" val="1197250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limited company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limited company is officially registered in the UK with Companies House and is regulated by the government.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Liability limited to capital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Complete control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Legal entity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Paid in salary or dividends</a:t>
            </a:r>
          </a:p>
          <a:p>
            <a:endParaRPr lang="en-GB" sz="1800" dirty="0"/>
          </a:p>
          <a:p>
            <a:pPr marL="108000"/>
            <a:r>
              <a:rPr lang="en-GB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Public scrutiny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Financial accounts are published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Corporation tax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515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692EE-107F-4888-AE6D-AF169FDFD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Public Limited Company (PLC. Ltd)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D1B79-F655-48A5-9F71-581DD8E293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18856" cy="4248000"/>
          </a:xfrm>
        </p:spPr>
        <p:txBody>
          <a:bodyPr/>
          <a:lstStyle/>
          <a:p>
            <a:r>
              <a:rPr lang="en-GB" sz="1800" dirty="0" err="1"/>
              <a:t>Vistry</a:t>
            </a:r>
            <a:r>
              <a:rPr lang="en-GB" sz="1800" dirty="0"/>
              <a:t> Group PLC</a:t>
            </a:r>
          </a:p>
          <a:p>
            <a:r>
              <a:rPr lang="en-US" sz="1800" dirty="0">
                <a:hlinkClick r:id="rId2"/>
              </a:rPr>
              <a:t>Home | PLC Group (vistrygroup.co.uk)</a:t>
            </a:r>
            <a:r>
              <a:rPr lang="en-US" sz="1800" dirty="0"/>
              <a:t> </a:t>
            </a:r>
          </a:p>
          <a:p>
            <a:r>
              <a:rPr lang="en-US" sz="1800" dirty="0" err="1"/>
              <a:t>Vistry</a:t>
            </a:r>
            <a:r>
              <a:rPr lang="en-US" sz="1800" dirty="0"/>
              <a:t> Group consists of PLC companies including well known construction names  such as </a:t>
            </a:r>
            <a:r>
              <a:rPr lang="en-US" sz="1800" dirty="0" err="1"/>
              <a:t>Bovis</a:t>
            </a:r>
            <a:r>
              <a:rPr lang="en-US" sz="1800" dirty="0"/>
              <a:t> Homes and Linden Homes.</a:t>
            </a:r>
          </a:p>
          <a:p>
            <a:r>
              <a:rPr lang="en-US" sz="1800" b="0" i="0" dirty="0">
                <a:effectLst/>
                <a:latin typeface="+mj-lt"/>
              </a:rPr>
              <a:t>It delivers around 12,000 homes a year across the UK and it </a:t>
            </a:r>
            <a:r>
              <a:rPr lang="en-US" sz="1800" dirty="0"/>
              <a:t>employs around 3,000 people in the UK.</a:t>
            </a:r>
          </a:p>
          <a:p>
            <a:r>
              <a:rPr lang="en-US" sz="1800" dirty="0"/>
              <a:t>Before tax, it made around </a:t>
            </a:r>
            <a:r>
              <a:rPr lang="en-GB" sz="1800" i="0" dirty="0">
                <a:effectLst/>
              </a:rPr>
              <a:t>£143.9m profit in 2020.</a:t>
            </a:r>
            <a:endParaRPr lang="en-US" sz="1800" dirty="0"/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sign in front of a house&#10;&#10;Description automatically generated with medium confidence">
            <a:extLst>
              <a:ext uri="{FF2B5EF4-FFF2-40B4-BE49-F238E27FC236}">
                <a16:creationId xmlns:a16="http://schemas.microsoft.com/office/drawing/2014/main" id="{3B0493F4-36F7-4E65-8B54-6537F24C4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348880"/>
            <a:ext cx="35006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1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sole trader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3249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sole trader is an individual person trading under a business name. They are termed ‘self employed’ and are personally liable for the debts of the business.</a:t>
            </a:r>
          </a:p>
          <a:p>
            <a:pPr marL="108000"/>
            <a:r>
              <a:rPr lang="en-GB" sz="1800" dirty="0"/>
              <a:t> </a:t>
            </a:r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Can work any hours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share holders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Keep all the profits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 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holiday pay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company benefits (such as insurance or pensions)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All liabilities are the owners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regular salary, so income can be variable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Sole traders must keep accounts and pay tax and National Insurance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396B-8027-4DCF-997C-9C3ACBF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sole trader businesses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5870-8941-48CF-99A9-B385CFDFB6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GB" sz="1800" dirty="0"/>
              <a:t>Any individual can become a sole trader and setting up does not have any particular requirements. Sole traders in construction may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carpenters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bricklayers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electricians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plasterers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plumbers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Gas Safe registered heating engineers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anyone who is self-employed in their own business.</a:t>
            </a:r>
          </a:p>
        </p:txBody>
      </p:sp>
      <p:pic>
        <p:nvPicPr>
          <p:cNvPr id="5" name="Picture 4" descr="A person working on a piece of wood&#10;&#10;Description automatically generated with medium confidence">
            <a:extLst>
              <a:ext uri="{FF2B5EF4-FFF2-40B4-BE49-F238E27FC236}">
                <a16:creationId xmlns:a16="http://schemas.microsoft.com/office/drawing/2014/main" id="{4F050CBC-2CD5-4A8B-AD1E-B3C16AF96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348880"/>
            <a:ext cx="4036085" cy="269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partnership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84785"/>
            <a:ext cx="8229600" cy="43204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partnership is formed with two or more individuals.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Shared workload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Increased capital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can cover the absence of each other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regulations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Unlimited liability for any debts across all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Possible friction between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equally liable for the actions of other partners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r>
              <a:rPr lang="en-GB" sz="1800" dirty="0"/>
              <a:t>Partnerships can vary in size, from being a small business with </a:t>
            </a:r>
          </a:p>
          <a:p>
            <a:r>
              <a:rPr lang="en-GB" sz="1800" dirty="0"/>
              <a:t>two partners to a large business owned by many partners.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7089-7F29-4536-88BA-521E331F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EA8AB-3C8B-4393-AB50-FE443327ED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2565072"/>
          </a:xfrm>
        </p:spPr>
        <p:txBody>
          <a:bodyPr/>
          <a:lstStyle/>
          <a:p>
            <a:r>
              <a:rPr lang="en-GB" sz="1800" b="1" dirty="0"/>
              <a:t>Foster + Partners</a:t>
            </a:r>
          </a:p>
          <a:p>
            <a:r>
              <a:rPr lang="en-GB" sz="1800" dirty="0">
                <a:hlinkClick r:id="rId2"/>
              </a:rPr>
              <a:t>https://www.fosterandpartners.com/</a:t>
            </a:r>
            <a:endParaRPr lang="en-GB" sz="1800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</a:rPr>
              <a:t>Foster + Partners is a global studio for sustainable architecture, engineering, urbanism and industrial design, founded by Norman Foster in 1967. </a:t>
            </a:r>
          </a:p>
        </p:txBody>
      </p:sp>
      <p:pic>
        <p:nvPicPr>
          <p:cNvPr id="5" name="Picture 4" descr="A picture containing sky, outdoor, yellow, blue&#10;&#10;Description automatically generated">
            <a:extLst>
              <a:ext uri="{FF2B5EF4-FFF2-40B4-BE49-F238E27FC236}">
                <a16:creationId xmlns:a16="http://schemas.microsoft.com/office/drawing/2014/main" id="{FF479C9A-F265-4493-B329-D1090FB7D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772816"/>
            <a:ext cx="3575202" cy="23846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BC9F3D-8A59-4541-8D23-4ACC285F793F}"/>
              </a:ext>
            </a:extLst>
          </p:cNvPr>
          <p:cNvSpPr txBox="1"/>
          <p:nvPr/>
        </p:nvSpPr>
        <p:spPr>
          <a:xfrm>
            <a:off x="423868" y="4385276"/>
            <a:ext cx="8262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+mn-lt"/>
              </a:rPr>
              <a:t>Since then, it has become an international practice with offices across the globe.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+mn-lt"/>
            </a:endParaRP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It is wholly owned by 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the 140 partners in the </a:t>
            </a:r>
            <a:r>
              <a:rPr lang="en-US" sz="1800" b="0" i="0" dirty="0" err="1">
                <a:solidFill>
                  <a:srgbClr val="202122"/>
                </a:solidFill>
                <a:effectLst/>
                <a:latin typeface="+mn-lt"/>
              </a:rPr>
              <a:t>organisation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.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934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 for profit organisation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not for profit organisation is one which does not declare a profit as all margins are put back and invested into the business. A charity is such an organisation.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No personal liability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Tax 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Social Ethics </a:t>
            </a:r>
            <a:r>
              <a:rPr lang="mr-IN" sz="1800" dirty="0"/>
              <a:t>–</a:t>
            </a:r>
            <a:r>
              <a:rPr lang="en-GB" sz="1800" dirty="0"/>
              <a:t> volunteers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Motivated employees</a:t>
            </a:r>
          </a:p>
          <a:p>
            <a:pPr>
              <a:buClr>
                <a:srgbClr val="0077E3"/>
              </a:buClr>
            </a:pPr>
            <a:endParaRPr lang="en-GB" sz="1800" b="1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Accounts have to be filed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Annual paperwork to produce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Data is in public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B856D5-A24E-4B56-899E-0D182FC94AF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9EF9D3B-4C1D-4481-8B41-9381B6522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5064C2-8FEA-4690-B9A4-800EE53F35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1383</TotalTime>
  <Words>726</Words>
  <Application>Microsoft Office PowerPoint</Application>
  <PresentationFormat>On-screen Show (4:3)</PresentationFormat>
  <Paragraphs>127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Default Design</vt:lpstr>
      <vt:lpstr>PowerPoint 1: Business structures </vt:lpstr>
      <vt:lpstr>Introduction</vt:lpstr>
      <vt:lpstr>The limited company </vt:lpstr>
      <vt:lpstr>Example of a Public Limited Company (PLC. Ltd)</vt:lpstr>
      <vt:lpstr>The sole trader </vt:lpstr>
      <vt:lpstr>Examples of sole trader businesses</vt:lpstr>
      <vt:lpstr>The partnership </vt:lpstr>
      <vt:lpstr>Example of a partnership</vt:lpstr>
      <vt:lpstr>Not for profit organisation </vt:lpstr>
      <vt:lpstr>Community interest company</vt:lpstr>
      <vt:lpstr>Example of not-for-profit or community interest company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167</cp:revision>
  <dcterms:created xsi:type="dcterms:W3CDTF">2013-05-28T00:38:54Z</dcterms:created>
  <dcterms:modified xsi:type="dcterms:W3CDTF">2025-11-17T22:56:31Z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