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2"/>
  </p:notesMasterIdLst>
  <p:handoutMasterIdLst>
    <p:handoutMasterId r:id="rId23"/>
  </p:handoutMasterIdLst>
  <p:sldIdLst>
    <p:sldId id="256" r:id="rId5"/>
    <p:sldId id="328" r:id="rId6"/>
    <p:sldId id="334" r:id="rId7"/>
    <p:sldId id="335" r:id="rId8"/>
    <p:sldId id="336" r:id="rId9"/>
    <p:sldId id="351" r:id="rId10"/>
    <p:sldId id="344" r:id="rId11"/>
    <p:sldId id="341" r:id="rId12"/>
    <p:sldId id="342" r:id="rId13"/>
    <p:sldId id="339" r:id="rId14"/>
    <p:sldId id="340" r:id="rId15"/>
    <p:sldId id="346" r:id="rId16"/>
    <p:sldId id="348" r:id="rId17"/>
    <p:sldId id="347" r:id="rId18"/>
    <p:sldId id="350" r:id="rId19"/>
    <p:sldId id="338"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2AB59F-6925-42E8-999E-E8A22760577E}" v="28" dt="2021-12-16T16:30:5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60" d="100"/>
          <a:sy n="60" d="100"/>
        </p:scale>
        <p:origin x="104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1849963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594063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83625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565486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082369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03522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73986755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57005"/>
            <a:ext cx="8153400" cy="2514600"/>
          </a:xfrm>
        </p:spPr>
        <p:txBody>
          <a:bodyPr anchor="t"/>
          <a:lstStyle/>
          <a:p>
            <a:pPr eaLnBrk="1" hangingPunct="1"/>
            <a:r>
              <a:rPr lang="en-GB" dirty="0">
                <a:ea typeface="ＭＳ Ｐゴシック" pitchFamily="-105" charset="-128"/>
                <a:cs typeface="ＭＳ Ｐゴシック" pitchFamily="-105" charset="-128"/>
              </a:rPr>
              <a:t>PowerPoint 7: Protection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fire alarm system</a:t>
            </a:r>
          </a:p>
        </p:txBody>
      </p:sp>
      <p:pic>
        <p:nvPicPr>
          <p:cNvPr id="6" name="Content Placeholder 5" descr="A picture containing text, red, outdoor, device&#10;&#10;Description automatically generated">
            <a:extLst>
              <a:ext uri="{FF2B5EF4-FFF2-40B4-BE49-F238E27FC236}">
                <a16:creationId xmlns:a16="http://schemas.microsoft.com/office/drawing/2014/main" id="{288D6294-4F08-4630-BDC8-FCC1390BFA6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315634" y="1559874"/>
            <a:ext cx="4480012" cy="2952328"/>
          </a:xfrm>
        </p:spPr>
      </p:pic>
      <p:sp>
        <p:nvSpPr>
          <p:cNvPr id="3" name="Rectangle 2">
            <a:extLst>
              <a:ext uri="{FF2B5EF4-FFF2-40B4-BE49-F238E27FC236}">
                <a16:creationId xmlns:a16="http://schemas.microsoft.com/office/drawing/2014/main" id="{01A5BAE1-4E8C-1449-B900-179E9767354A}"/>
              </a:ext>
            </a:extLst>
          </p:cNvPr>
          <p:cNvSpPr/>
          <p:nvPr/>
        </p:nvSpPr>
        <p:spPr>
          <a:xfrm>
            <a:off x="348354" y="1559874"/>
            <a:ext cx="3384375" cy="3477875"/>
          </a:xfrm>
          <a:prstGeom prst="rect">
            <a:avLst/>
          </a:prstGeom>
        </p:spPr>
        <p:txBody>
          <a:bodyPr wrap="square">
            <a:spAutoFit/>
          </a:bodyPr>
          <a:lstStyle/>
          <a:p>
            <a:r>
              <a:rPr lang="en-US" dirty="0"/>
              <a:t>Manual fire alarms are a common sight in public buildings. </a:t>
            </a:r>
          </a:p>
          <a:p>
            <a:endParaRPr lang="en-US" dirty="0"/>
          </a:p>
          <a:p>
            <a:r>
              <a:rPr lang="en-US" dirty="0"/>
              <a:t>They are wired using FP200 cabling in accordance with BS7671 (wiring regulations). The cables are strongly insulated to ensure the alarm will continue to work during a fire.</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 protection heat sensors</a:t>
            </a:r>
          </a:p>
        </p:txBody>
      </p:sp>
      <p:pic>
        <p:nvPicPr>
          <p:cNvPr id="7" name="Content Placeholder 6">
            <a:extLst>
              <a:ext uri="{FF2B5EF4-FFF2-40B4-BE49-F238E27FC236}">
                <a16:creationId xmlns:a16="http://schemas.microsoft.com/office/drawing/2014/main" id="{2F6555D2-9808-4CC0-B412-1DE3A2304115}"/>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5744298" y="1491927"/>
            <a:ext cx="2867928" cy="2736040"/>
          </a:xfrm>
        </p:spPr>
      </p:pic>
      <p:sp>
        <p:nvSpPr>
          <p:cNvPr id="4" name="TextBox 3"/>
          <p:cNvSpPr txBox="1"/>
          <p:nvPr/>
        </p:nvSpPr>
        <p:spPr>
          <a:xfrm>
            <a:off x="382626" y="4441830"/>
            <a:ext cx="8229600" cy="1323439"/>
          </a:xfrm>
          <a:prstGeom prst="rect">
            <a:avLst/>
          </a:prstGeom>
          <a:noFill/>
        </p:spPr>
        <p:txBody>
          <a:bodyPr wrap="square" rtlCol="0">
            <a:spAutoFit/>
          </a:bodyPr>
          <a:lstStyle/>
          <a:p>
            <a:r>
              <a:rPr lang="en-GB" dirty="0"/>
              <a:t>Sensors operate using a </a:t>
            </a:r>
            <a:r>
              <a:rPr lang="en-GB" b="1" dirty="0"/>
              <a:t>bimetal strip</a:t>
            </a:r>
            <a:r>
              <a:rPr lang="en-GB" dirty="0"/>
              <a:t> mechanism. In the cold position the strip is isolated, but when the sensor is subjected to heat the strip bends, causing two contacts to meet and allowing current to flow in the alarm circuit, which activates the alarm. </a:t>
            </a:r>
          </a:p>
        </p:txBody>
      </p:sp>
      <p:sp>
        <p:nvSpPr>
          <p:cNvPr id="3" name="Rectangle 2">
            <a:extLst>
              <a:ext uri="{FF2B5EF4-FFF2-40B4-BE49-F238E27FC236}">
                <a16:creationId xmlns:a16="http://schemas.microsoft.com/office/drawing/2014/main" id="{A6EF75B0-0E97-4240-8E49-F001B221E82E}"/>
              </a:ext>
            </a:extLst>
          </p:cNvPr>
          <p:cNvSpPr/>
          <p:nvPr/>
        </p:nvSpPr>
        <p:spPr>
          <a:xfrm>
            <a:off x="395536" y="1485048"/>
            <a:ext cx="5112568" cy="2862322"/>
          </a:xfrm>
          <a:prstGeom prst="rect">
            <a:avLst/>
          </a:prstGeom>
        </p:spPr>
        <p:txBody>
          <a:bodyPr wrap="square">
            <a:spAutoFit/>
          </a:bodyPr>
          <a:lstStyle/>
          <a:p>
            <a:pPr lvl="0" eaLnBrk="0" hangingPunct="0">
              <a:spcBef>
                <a:spcPct val="30000"/>
              </a:spcBef>
              <a:defRPr/>
            </a:pPr>
            <a:r>
              <a:rPr lang="en-GB" dirty="0">
                <a:latin typeface="+mn-lt"/>
              </a:rPr>
              <a:t>Heat and smoke detectors (or sensors) are commonly found in domestic dwellings. There are two types: </a:t>
            </a:r>
            <a:r>
              <a:rPr lang="en-GB" b="1" dirty="0">
                <a:latin typeface="+mn-lt"/>
              </a:rPr>
              <a:t>rate of rise </a:t>
            </a:r>
            <a:r>
              <a:rPr lang="en-GB" dirty="0">
                <a:latin typeface="+mn-lt"/>
              </a:rPr>
              <a:t>(which senses very quick changes in temperature) and </a:t>
            </a:r>
            <a:r>
              <a:rPr lang="en-GB" b="1" dirty="0">
                <a:latin typeface="+mn-lt"/>
              </a:rPr>
              <a:t>fixed temperature</a:t>
            </a:r>
            <a:r>
              <a:rPr lang="en-GB" dirty="0">
                <a:latin typeface="+mn-lt"/>
              </a:rPr>
              <a:t>. Fixed temperature sensors are best suited to rooms where heat may already be present, such as a kitchen, and rate of rise sensors are suited to other rooms around the house.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Smoke detectors</a:t>
            </a:r>
          </a:p>
        </p:txBody>
      </p:sp>
      <p:pic>
        <p:nvPicPr>
          <p:cNvPr id="6" name="Content Placeholder 5" descr="A picture containing projector&#10;&#10;Description automatically generated">
            <a:extLst>
              <a:ext uri="{FF2B5EF4-FFF2-40B4-BE49-F238E27FC236}">
                <a16:creationId xmlns:a16="http://schemas.microsoft.com/office/drawing/2014/main" id="{A0A93379-492A-41E0-B843-A1BB3BE0A73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022655" y="1556792"/>
            <a:ext cx="3766298" cy="2591213"/>
          </a:xfrm>
        </p:spPr>
      </p:pic>
      <p:sp>
        <p:nvSpPr>
          <p:cNvPr id="3" name="Rectangle 2">
            <a:extLst>
              <a:ext uri="{FF2B5EF4-FFF2-40B4-BE49-F238E27FC236}">
                <a16:creationId xmlns:a16="http://schemas.microsoft.com/office/drawing/2014/main" id="{4D00A057-1051-6543-8AD5-EBCBBACD9373}"/>
              </a:ext>
            </a:extLst>
          </p:cNvPr>
          <p:cNvSpPr/>
          <p:nvPr/>
        </p:nvSpPr>
        <p:spPr>
          <a:xfrm>
            <a:off x="426702" y="1556792"/>
            <a:ext cx="4572000" cy="3662541"/>
          </a:xfrm>
          <a:prstGeom prst="rect">
            <a:avLst/>
          </a:prstGeom>
        </p:spPr>
        <p:txBody>
          <a:bodyPr>
            <a:spAutoFit/>
          </a:bodyPr>
          <a:lstStyle/>
          <a:p>
            <a:pPr eaLnBrk="0" hangingPunct="0">
              <a:spcBef>
                <a:spcPct val="30000"/>
              </a:spcBef>
              <a:defRPr/>
            </a:pPr>
            <a:r>
              <a:rPr lang="en-GB"/>
              <a:t>A smoke detector works by detecting smoke, not heat.</a:t>
            </a:r>
          </a:p>
          <a:p>
            <a:pPr lvl="0" eaLnBrk="0" hangingPunct="0">
              <a:spcBef>
                <a:spcPct val="30000"/>
              </a:spcBef>
              <a:defRPr/>
            </a:pPr>
            <a:r>
              <a:rPr lang="en-GB" b="1" dirty="0">
                <a:solidFill>
                  <a:srgbClr val="000000"/>
                </a:solidFill>
                <a:latin typeface="+mn-lt"/>
                <a:ea typeface="ＭＳ Ｐゴシック" charset="-128"/>
              </a:rPr>
              <a:t>Optical smoke detectors</a:t>
            </a:r>
            <a:r>
              <a:rPr lang="en-GB" dirty="0">
                <a:solidFill>
                  <a:srgbClr val="000000"/>
                </a:solidFill>
                <a:latin typeface="+mn-lt"/>
                <a:ea typeface="ＭＳ Ｐゴシック" charset="-128"/>
              </a:rPr>
              <a:t> have a light source that shines onto a photocell. If the light beam is deflected by smoke entering the sensor, the alarm is triggered. </a:t>
            </a:r>
          </a:p>
          <a:p>
            <a:pPr lvl="0" eaLnBrk="0" hangingPunct="0">
              <a:spcBef>
                <a:spcPct val="30000"/>
              </a:spcBef>
              <a:defRPr/>
            </a:pPr>
            <a:r>
              <a:rPr lang="en-GB" b="1" dirty="0">
                <a:solidFill>
                  <a:srgbClr val="000000"/>
                </a:solidFill>
                <a:latin typeface="+mn-lt"/>
                <a:ea typeface="ＭＳ Ｐゴシック" charset="-128"/>
              </a:rPr>
              <a:t>Ionisation smoke detectors</a:t>
            </a:r>
            <a:r>
              <a:rPr lang="en-GB" dirty="0">
                <a:solidFill>
                  <a:srgbClr val="000000"/>
                </a:solidFill>
                <a:latin typeface="+mn-lt"/>
                <a:ea typeface="ＭＳ Ｐゴシック" charset="-128"/>
              </a:rPr>
              <a:t> operate by monitoring an electrical current which falls to a pre-set level when smoke is present.</a:t>
            </a:r>
          </a:p>
        </p:txBody>
      </p:sp>
    </p:spTree>
    <p:extLst>
      <p:ext uri="{BB962C8B-B14F-4D97-AF65-F5344CB8AC3E}">
        <p14:creationId xmlns:p14="http://schemas.microsoft.com/office/powerpoint/2010/main" val="905614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intruder alarm systems</a:t>
            </a:r>
          </a:p>
        </p:txBody>
      </p:sp>
      <p:sp>
        <p:nvSpPr>
          <p:cNvPr id="3" name="Rectangle 2">
            <a:extLst>
              <a:ext uri="{FF2B5EF4-FFF2-40B4-BE49-F238E27FC236}">
                <a16:creationId xmlns:a16="http://schemas.microsoft.com/office/drawing/2014/main" id="{11508C10-43C7-0247-922B-82B1C072D577}"/>
              </a:ext>
            </a:extLst>
          </p:cNvPr>
          <p:cNvSpPr/>
          <p:nvPr/>
        </p:nvSpPr>
        <p:spPr>
          <a:xfrm>
            <a:off x="5076056" y="1628800"/>
            <a:ext cx="3779134" cy="3477875"/>
          </a:xfrm>
          <a:prstGeom prst="rect">
            <a:avLst/>
          </a:prstGeom>
        </p:spPr>
        <p:txBody>
          <a:bodyPr wrap="square">
            <a:spAutoFit/>
          </a:bodyPr>
          <a:lstStyle/>
          <a:p>
            <a:r>
              <a:rPr lang="en-US" dirty="0"/>
              <a:t>Such systems can range from a simple alarm to a complex interlinked surveillance setup. </a:t>
            </a:r>
          </a:p>
          <a:p>
            <a:endParaRPr lang="en-US" b="1" dirty="0"/>
          </a:p>
          <a:p>
            <a:r>
              <a:rPr lang="en-US" b="1" dirty="0"/>
              <a:t>Passive infrared (PIR) sensors</a:t>
            </a:r>
            <a:r>
              <a:rPr lang="en-US" dirty="0"/>
              <a:t> can be mounted inside and out, and doors and windows can be alarmed using contact-based systems.</a:t>
            </a:r>
          </a:p>
          <a:p>
            <a:endParaRPr lang="en-US" dirty="0"/>
          </a:p>
          <a:p>
            <a:endParaRPr lang="en-GB" dirty="0"/>
          </a:p>
        </p:txBody>
      </p:sp>
      <p:pic>
        <p:nvPicPr>
          <p:cNvPr id="9" name="Content Placeholder 8">
            <a:extLst>
              <a:ext uri="{FF2B5EF4-FFF2-40B4-BE49-F238E27FC236}">
                <a16:creationId xmlns:a16="http://schemas.microsoft.com/office/drawing/2014/main" id="{57A7C100-DC89-4730-A7CE-111D2E318313}"/>
              </a:ext>
            </a:extLst>
          </p:cNvPr>
          <p:cNvPicPr>
            <a:picLocks noGrp="1" noChangeAspect="1"/>
          </p:cNvPicPr>
          <p:nvPr>
            <p:ph sz="quarter" idx="10"/>
          </p:nvPr>
        </p:nvPicPr>
        <p:blipFill>
          <a:blip r:embed="rId3"/>
          <a:stretch>
            <a:fillRect/>
          </a:stretch>
        </p:blipFill>
        <p:spPr>
          <a:xfrm>
            <a:off x="457200" y="1390588"/>
            <a:ext cx="4248472" cy="5039520"/>
          </a:xfrm>
        </p:spPr>
      </p:pic>
    </p:spTree>
    <p:extLst>
      <p:ext uri="{BB962C8B-B14F-4D97-AF65-F5344CB8AC3E}">
        <p14:creationId xmlns:p14="http://schemas.microsoft.com/office/powerpoint/2010/main" val="3149400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PIR intruder alarm</a:t>
            </a:r>
          </a:p>
        </p:txBody>
      </p:sp>
      <p:sp>
        <p:nvSpPr>
          <p:cNvPr id="3" name="Rectangle 2">
            <a:extLst>
              <a:ext uri="{FF2B5EF4-FFF2-40B4-BE49-F238E27FC236}">
                <a16:creationId xmlns:a16="http://schemas.microsoft.com/office/drawing/2014/main" id="{946F9716-6C85-9F4C-A03E-635555C46DD2}"/>
              </a:ext>
            </a:extLst>
          </p:cNvPr>
          <p:cNvSpPr/>
          <p:nvPr/>
        </p:nvSpPr>
        <p:spPr>
          <a:xfrm>
            <a:off x="395536" y="1556792"/>
            <a:ext cx="3380351" cy="2862322"/>
          </a:xfrm>
          <a:prstGeom prst="rect">
            <a:avLst/>
          </a:prstGeom>
        </p:spPr>
        <p:txBody>
          <a:bodyPr wrap="square">
            <a:spAutoFit/>
          </a:bodyPr>
          <a:lstStyle/>
          <a:p>
            <a:r>
              <a:rPr lang="en-US" dirty="0"/>
              <a:t>The diagram shows the range of a series of PIR movement sensors over the ground floor of a house.</a:t>
            </a:r>
          </a:p>
          <a:p>
            <a:endParaRPr lang="en-US" dirty="0"/>
          </a:p>
          <a:p>
            <a:r>
              <a:rPr lang="en-US" dirty="0"/>
              <a:t>These sensors will trigger the alarm if they detect movement within their range. </a:t>
            </a:r>
            <a:endParaRPr lang="en-GB" dirty="0"/>
          </a:p>
        </p:txBody>
      </p:sp>
      <p:pic>
        <p:nvPicPr>
          <p:cNvPr id="5" name="Picture 4">
            <a:extLst>
              <a:ext uri="{FF2B5EF4-FFF2-40B4-BE49-F238E27FC236}">
                <a16:creationId xmlns:a16="http://schemas.microsoft.com/office/drawing/2014/main" id="{94A6AFE8-E7F0-4FDB-B01D-446AD26ACC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89542" y="1421482"/>
            <a:ext cx="4821225" cy="4428518"/>
          </a:xfrm>
          <a:prstGeom prst="rect">
            <a:avLst/>
          </a:prstGeom>
        </p:spPr>
      </p:pic>
    </p:spTree>
    <p:extLst>
      <p:ext uri="{BB962C8B-B14F-4D97-AF65-F5344CB8AC3E}">
        <p14:creationId xmlns:p14="http://schemas.microsoft.com/office/powerpoint/2010/main" val="2057466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control systems</a:t>
            </a:r>
          </a:p>
        </p:txBody>
      </p:sp>
      <p:sp>
        <p:nvSpPr>
          <p:cNvPr id="3" name="Rectangle 2">
            <a:extLst>
              <a:ext uri="{FF2B5EF4-FFF2-40B4-BE49-F238E27FC236}">
                <a16:creationId xmlns:a16="http://schemas.microsoft.com/office/drawing/2014/main" id="{6A64B1BB-9DE7-294E-A577-C91A351A1DF5}"/>
              </a:ext>
            </a:extLst>
          </p:cNvPr>
          <p:cNvSpPr/>
          <p:nvPr/>
        </p:nvSpPr>
        <p:spPr>
          <a:xfrm>
            <a:off x="457200" y="1556792"/>
            <a:ext cx="3034680" cy="4093428"/>
          </a:xfrm>
          <a:prstGeom prst="rect">
            <a:avLst/>
          </a:prstGeom>
        </p:spPr>
        <p:txBody>
          <a:bodyPr wrap="square">
            <a:spAutoFit/>
          </a:bodyPr>
          <a:lstStyle/>
          <a:p>
            <a:r>
              <a:rPr lang="en-US" dirty="0"/>
              <a:t>Authorised access to a property can be made far more secure than a simple key. Modern systems can be linked to a central security hub or management centre, and access to the building regulated by highly personalised card readers or fob sensors, or more traditionally by a keypad code.</a:t>
            </a:r>
            <a:endParaRPr lang="en-GB" dirty="0"/>
          </a:p>
        </p:txBody>
      </p:sp>
      <p:pic>
        <p:nvPicPr>
          <p:cNvPr id="6" name="Picture 5">
            <a:extLst>
              <a:ext uri="{FF2B5EF4-FFF2-40B4-BE49-F238E27FC236}">
                <a16:creationId xmlns:a16="http://schemas.microsoft.com/office/drawing/2014/main" id="{474FF852-CFFA-43DA-A52C-ABA1F2B83A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07904" y="1700808"/>
            <a:ext cx="5239487" cy="3647744"/>
          </a:xfrm>
          <a:prstGeom prst="rect">
            <a:avLst/>
          </a:prstGeom>
        </p:spPr>
      </p:pic>
    </p:spTree>
    <p:extLst>
      <p:ext uri="{BB962C8B-B14F-4D97-AF65-F5344CB8AC3E}">
        <p14:creationId xmlns:p14="http://schemas.microsoft.com/office/powerpoint/2010/main" val="2268087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by keypad, card reader or fob sensor</a:t>
            </a:r>
          </a:p>
        </p:txBody>
      </p:sp>
      <p:pic>
        <p:nvPicPr>
          <p:cNvPr id="5" name="Content Placeholder 4" descr="A picture containing wall, indoor&#10;&#10;Description automatically generated">
            <a:extLst>
              <a:ext uri="{FF2B5EF4-FFF2-40B4-BE49-F238E27FC236}">
                <a16:creationId xmlns:a16="http://schemas.microsoft.com/office/drawing/2014/main" id="{972E2D04-5B9A-4C97-A352-9871CEB9C9E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57200" y="1724772"/>
            <a:ext cx="3058194" cy="2033699"/>
          </a:xfrm>
        </p:spPr>
      </p:pic>
      <p:pic>
        <p:nvPicPr>
          <p:cNvPr id="7" name="Picture 6" descr="A picture containing text, case&#10;&#10;Description automatically generated">
            <a:extLst>
              <a:ext uri="{FF2B5EF4-FFF2-40B4-BE49-F238E27FC236}">
                <a16:creationId xmlns:a16="http://schemas.microsoft.com/office/drawing/2014/main" id="{C4BBFF99-A9DE-4CF8-9B2A-AE2D427DE3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58509" y="4064538"/>
            <a:ext cx="2809003" cy="2039815"/>
          </a:xfrm>
          <a:prstGeom prst="rect">
            <a:avLst/>
          </a:prstGeom>
        </p:spPr>
      </p:pic>
      <p:pic>
        <p:nvPicPr>
          <p:cNvPr id="9" name="Picture 8" descr="A picture containing person, indoor, hand&#10;&#10;Description automatically generated">
            <a:extLst>
              <a:ext uri="{FF2B5EF4-FFF2-40B4-BE49-F238E27FC236}">
                <a16:creationId xmlns:a16="http://schemas.microsoft.com/office/drawing/2014/main" id="{E9CC9CA5-14E4-466F-9003-D8E9AF2EA5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58509" y="1696655"/>
            <a:ext cx="3140198" cy="2061816"/>
          </a:xfrm>
          <a:prstGeom prst="rect">
            <a:avLst/>
          </a:prstGeom>
        </p:spPr>
      </p:pic>
      <p:pic>
        <p:nvPicPr>
          <p:cNvPr id="11" name="Picture 10" descr="A picture containing person, indoor, file&#10;&#10;Description automatically generated">
            <a:extLst>
              <a:ext uri="{FF2B5EF4-FFF2-40B4-BE49-F238E27FC236}">
                <a16:creationId xmlns:a16="http://schemas.microsoft.com/office/drawing/2014/main" id="{AFFED990-A295-4C0E-8977-3B243A9F09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4077072"/>
            <a:ext cx="3058194" cy="20398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surveillance systems operate in domestic and commercial buildings</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the operation and components of a fire protection system</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intruder alarm systems work</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explain how access systems operate and describe their components.</a:t>
            </a:r>
          </a:p>
          <a:p>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surveillance cameras  </a:t>
            </a:r>
          </a:p>
        </p:txBody>
      </p:sp>
      <p:pic>
        <p:nvPicPr>
          <p:cNvPr id="6" name="Content Placeholder 5" descr="A close-up of a camera&#10;&#10;Description automatically generated with low confidence">
            <a:extLst>
              <a:ext uri="{FF2B5EF4-FFF2-40B4-BE49-F238E27FC236}">
                <a16:creationId xmlns:a16="http://schemas.microsoft.com/office/drawing/2014/main" id="{5A7A97C0-DA87-4C99-9180-C034AB184414}"/>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4728512" y="1578790"/>
            <a:ext cx="3515896" cy="3427877"/>
          </a:xfrm>
        </p:spPr>
      </p:pic>
      <p:sp>
        <p:nvSpPr>
          <p:cNvPr id="4" name="TextBox 3"/>
          <p:cNvSpPr txBox="1"/>
          <p:nvPr/>
        </p:nvSpPr>
        <p:spPr>
          <a:xfrm>
            <a:off x="457199" y="1556792"/>
            <a:ext cx="3958289" cy="3170099"/>
          </a:xfrm>
          <a:prstGeom prst="rect">
            <a:avLst/>
          </a:prstGeom>
          <a:noFill/>
        </p:spPr>
        <p:txBody>
          <a:bodyPr wrap="square" rtlCol="0">
            <a:spAutoFit/>
          </a:bodyPr>
          <a:lstStyle/>
          <a:p>
            <a:r>
              <a:rPr lang="en-GB" b="1" dirty="0"/>
              <a:t>Security cameras</a:t>
            </a:r>
            <a:r>
              <a:rPr lang="en-GB" dirty="0"/>
              <a:t>, mounted on the exterior of a building or within, relay images to a manned control room, where a bank of screens can be observed by security operatives.</a:t>
            </a:r>
          </a:p>
          <a:p>
            <a:endParaRPr lang="en-GB" dirty="0"/>
          </a:p>
          <a:p>
            <a:r>
              <a:rPr lang="en-GB" dirty="0"/>
              <a:t>Some cameras are capable of rotating and tilting for greater coverage.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Schematic diagram of a surveillance system </a:t>
            </a:r>
          </a:p>
        </p:txBody>
      </p:sp>
      <p:pic>
        <p:nvPicPr>
          <p:cNvPr id="4" name="Picture 3">
            <a:extLst>
              <a:ext uri="{FF2B5EF4-FFF2-40B4-BE49-F238E27FC236}">
                <a16:creationId xmlns:a16="http://schemas.microsoft.com/office/drawing/2014/main" id="{C9367567-2BBE-4B62-8578-430B222CA293}"/>
              </a:ext>
            </a:extLst>
          </p:cNvPr>
          <p:cNvPicPr>
            <a:picLocks noChangeAspect="1"/>
          </p:cNvPicPr>
          <p:nvPr/>
        </p:nvPicPr>
        <p:blipFill>
          <a:blip r:embed="rId2"/>
          <a:stretch>
            <a:fillRect/>
          </a:stretch>
        </p:blipFill>
        <p:spPr>
          <a:xfrm>
            <a:off x="648072" y="1604839"/>
            <a:ext cx="7847856" cy="424516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surveillance cameras</a:t>
            </a:r>
          </a:p>
        </p:txBody>
      </p:sp>
      <p:pic>
        <p:nvPicPr>
          <p:cNvPr id="6" name="Content Placeholder 5" descr="A picture containing outdoor, tree, sky&#10;&#10;Description automatically generated">
            <a:extLst>
              <a:ext uri="{FF2B5EF4-FFF2-40B4-BE49-F238E27FC236}">
                <a16:creationId xmlns:a16="http://schemas.microsoft.com/office/drawing/2014/main" id="{606DDA29-9DBE-4399-A51E-EA026F2F7BEE}"/>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580112" y="1462740"/>
            <a:ext cx="3048000" cy="2033016"/>
          </a:xfrm>
        </p:spPr>
      </p:pic>
      <p:sp>
        <p:nvSpPr>
          <p:cNvPr id="3" name="Rectangle 2">
            <a:extLst>
              <a:ext uri="{FF2B5EF4-FFF2-40B4-BE49-F238E27FC236}">
                <a16:creationId xmlns:a16="http://schemas.microsoft.com/office/drawing/2014/main" id="{5EE7A8CB-0971-FE44-85A6-A1958C4B1387}"/>
              </a:ext>
            </a:extLst>
          </p:cNvPr>
          <p:cNvSpPr/>
          <p:nvPr/>
        </p:nvSpPr>
        <p:spPr>
          <a:xfrm>
            <a:off x="457200" y="1506514"/>
            <a:ext cx="3682752" cy="3170099"/>
          </a:xfrm>
          <a:prstGeom prst="rect">
            <a:avLst/>
          </a:prstGeom>
        </p:spPr>
        <p:txBody>
          <a:bodyPr wrap="square">
            <a:spAutoFit/>
          </a:bodyPr>
          <a:lstStyle/>
          <a:p>
            <a:r>
              <a:rPr lang="en-US" dirty="0"/>
              <a:t>Cameras designed for </a:t>
            </a:r>
            <a:r>
              <a:rPr lang="en-US" b="1" dirty="0"/>
              <a:t>home use</a:t>
            </a:r>
            <a:r>
              <a:rPr lang="en-US" dirty="0"/>
              <a:t> work on similar principles to commercial models in order to monitor the exterior of a home. The homeowner views the images on a tablet provided with the equipment, or on their own tablet or mobile phone using a downloaded app for the purpose.</a:t>
            </a:r>
            <a:endParaRPr lang="en-GB" dirty="0"/>
          </a:p>
        </p:txBody>
      </p:sp>
      <p:pic>
        <p:nvPicPr>
          <p:cNvPr id="8" name="Picture 7" descr="A person holding a tablet&#10;&#10;Description automatically generated with medium confidence">
            <a:extLst>
              <a:ext uri="{FF2B5EF4-FFF2-40B4-BE49-F238E27FC236}">
                <a16:creationId xmlns:a16="http://schemas.microsoft.com/office/drawing/2014/main" id="{D7D2B07E-1CC6-4231-B186-D74768987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3068960"/>
            <a:ext cx="3058194" cy="20398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8B509-5F22-0640-B716-25F5EEE7D6F5}"/>
              </a:ext>
            </a:extLst>
          </p:cNvPr>
          <p:cNvSpPr>
            <a:spLocks noGrp="1"/>
          </p:cNvSpPr>
          <p:nvPr>
            <p:ph type="title"/>
          </p:nvPr>
        </p:nvSpPr>
        <p:spPr/>
        <p:txBody>
          <a:bodyPr/>
          <a:lstStyle/>
          <a:p>
            <a:r>
              <a:rPr lang="en-GB" dirty="0"/>
              <a:t>Fire protection systems</a:t>
            </a:r>
          </a:p>
        </p:txBody>
      </p:sp>
      <p:sp>
        <p:nvSpPr>
          <p:cNvPr id="4" name="Content Placeholder 3">
            <a:extLst>
              <a:ext uri="{FF2B5EF4-FFF2-40B4-BE49-F238E27FC236}">
                <a16:creationId xmlns:a16="http://schemas.microsoft.com/office/drawing/2014/main" id="{DF4483C1-7FBE-6345-9F03-8DA85E48DBFC}"/>
              </a:ext>
            </a:extLst>
          </p:cNvPr>
          <p:cNvSpPr>
            <a:spLocks noGrp="1"/>
          </p:cNvSpPr>
          <p:nvPr>
            <p:ph sz="quarter" idx="10"/>
          </p:nvPr>
        </p:nvSpPr>
        <p:spPr>
          <a:xfrm>
            <a:off x="457200" y="1512000"/>
            <a:ext cx="8229600" cy="2667397"/>
          </a:xfrm>
          <a:prstGeom prst="rect">
            <a:avLst/>
          </a:prstGeom>
        </p:spPr>
        <p:txBody>
          <a:bodyPr>
            <a:spAutoFit/>
          </a:bodyPr>
          <a:lstStyle/>
          <a:p>
            <a:r>
              <a:rPr lang="en-GB" b="1" dirty="0"/>
              <a:t>Fire protection systems</a:t>
            </a:r>
            <a:r>
              <a:rPr lang="en-GB" dirty="0"/>
              <a:t> are designed on the one hand to prevent fire and on the other to alert people to the presence of fire. The former are called </a:t>
            </a:r>
            <a:r>
              <a:rPr lang="en-GB" b="1" dirty="0"/>
              <a:t>passive systems</a:t>
            </a:r>
            <a:r>
              <a:rPr lang="en-GB" dirty="0"/>
              <a:t> and the latter </a:t>
            </a:r>
            <a:r>
              <a:rPr lang="en-GB" b="1" dirty="0"/>
              <a:t>active systems</a:t>
            </a:r>
            <a:r>
              <a:rPr lang="en-GB" dirty="0"/>
              <a:t>.</a:t>
            </a:r>
          </a:p>
          <a:p>
            <a:r>
              <a:rPr lang="en-GB" dirty="0"/>
              <a:t>Fire alarms are a form of active fire protection. They work by detecting smoke or heat and sounding an alarm, and may also be able to activate an extinguishing system (such as sprinklers) and alert the fire service.</a:t>
            </a:r>
          </a:p>
          <a:p>
            <a:endParaRPr lang="en-GB" dirty="0"/>
          </a:p>
        </p:txBody>
      </p:sp>
    </p:spTree>
    <p:extLst>
      <p:ext uri="{BB962C8B-B14F-4D97-AF65-F5344CB8AC3E}">
        <p14:creationId xmlns:p14="http://schemas.microsoft.com/office/powerpoint/2010/main" val="2119904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Elements of a fire protection system</a:t>
            </a:r>
          </a:p>
        </p:txBody>
      </p:sp>
      <p:sp>
        <p:nvSpPr>
          <p:cNvPr id="4" name="Rectangle 3">
            <a:extLst>
              <a:ext uri="{FF2B5EF4-FFF2-40B4-BE49-F238E27FC236}">
                <a16:creationId xmlns:a16="http://schemas.microsoft.com/office/drawing/2014/main" id="{83B68E24-599F-D94B-94E3-9808F4D271BC}"/>
              </a:ext>
            </a:extLst>
          </p:cNvPr>
          <p:cNvSpPr/>
          <p:nvPr/>
        </p:nvSpPr>
        <p:spPr>
          <a:xfrm>
            <a:off x="457200" y="1556792"/>
            <a:ext cx="3250704" cy="3477875"/>
          </a:xfrm>
          <a:prstGeom prst="rect">
            <a:avLst/>
          </a:prstGeom>
        </p:spPr>
        <p:txBody>
          <a:bodyPr wrap="square">
            <a:spAutoFit/>
          </a:bodyPr>
          <a:lstStyle/>
          <a:p>
            <a:r>
              <a:rPr lang="en-GB" b="1" dirty="0"/>
              <a:t>Active fire protection systems</a:t>
            </a:r>
            <a:r>
              <a:rPr lang="en-GB" dirty="0"/>
              <a:t> vary in complexity according to context (ie, commercial or domestic), but have common elements (ie, audible alarms, smoke detectors/sensors), which in more sophisticated systems will be linked to a control panel.</a:t>
            </a:r>
          </a:p>
        </p:txBody>
      </p:sp>
      <p:pic>
        <p:nvPicPr>
          <p:cNvPr id="5" name="Picture 4">
            <a:extLst>
              <a:ext uri="{FF2B5EF4-FFF2-40B4-BE49-F238E27FC236}">
                <a16:creationId xmlns:a16="http://schemas.microsoft.com/office/drawing/2014/main" id="{3C75798A-2307-4F3F-B254-D1B1BE3D6911}"/>
              </a:ext>
            </a:extLst>
          </p:cNvPr>
          <p:cNvPicPr>
            <a:picLocks noChangeAspect="1"/>
          </p:cNvPicPr>
          <p:nvPr/>
        </p:nvPicPr>
        <p:blipFill>
          <a:blip r:embed="rId3"/>
          <a:stretch>
            <a:fillRect/>
          </a:stretch>
        </p:blipFill>
        <p:spPr>
          <a:xfrm>
            <a:off x="3769212" y="1390588"/>
            <a:ext cx="4917588" cy="4176148"/>
          </a:xfrm>
          <a:prstGeom prst="rect">
            <a:avLst/>
          </a:prstGeom>
        </p:spPr>
      </p:pic>
    </p:spTree>
    <p:extLst>
      <p:ext uri="{BB962C8B-B14F-4D97-AF65-F5344CB8AC3E}">
        <p14:creationId xmlns:p14="http://schemas.microsoft.com/office/powerpoint/2010/main" val="2215720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fire alarm system: layout</a:t>
            </a:r>
          </a:p>
        </p:txBody>
      </p:sp>
      <p:pic>
        <p:nvPicPr>
          <p:cNvPr id="6" name="Picture 5">
            <a:extLst>
              <a:ext uri="{FF2B5EF4-FFF2-40B4-BE49-F238E27FC236}">
                <a16:creationId xmlns:a16="http://schemas.microsoft.com/office/drawing/2014/main" id="{A144098E-AF97-441A-B748-F988BC191825}"/>
              </a:ext>
            </a:extLst>
          </p:cNvPr>
          <p:cNvPicPr>
            <a:picLocks noChangeAspect="1"/>
          </p:cNvPicPr>
          <p:nvPr/>
        </p:nvPicPr>
        <p:blipFill>
          <a:blip r:embed="rId2"/>
          <a:stretch>
            <a:fillRect/>
          </a:stretch>
        </p:blipFill>
        <p:spPr>
          <a:xfrm>
            <a:off x="1575127" y="1390588"/>
            <a:ext cx="5993745" cy="4476500"/>
          </a:xfrm>
          <a:prstGeom prst="rect">
            <a:avLst/>
          </a:prstGeom>
        </p:spPr>
      </p:pic>
    </p:spTree>
    <p:extLst>
      <p:ext uri="{BB962C8B-B14F-4D97-AF65-F5344CB8AC3E}">
        <p14:creationId xmlns:p14="http://schemas.microsoft.com/office/powerpoint/2010/main" val="1337167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fire alarm system: structure</a:t>
            </a:r>
          </a:p>
        </p:txBody>
      </p:sp>
      <p:pic>
        <p:nvPicPr>
          <p:cNvPr id="6" name="Picture 5">
            <a:extLst>
              <a:ext uri="{FF2B5EF4-FFF2-40B4-BE49-F238E27FC236}">
                <a16:creationId xmlns:a16="http://schemas.microsoft.com/office/drawing/2014/main" id="{8867A40A-2696-434F-A54C-5819457A5061}"/>
              </a:ext>
            </a:extLst>
          </p:cNvPr>
          <p:cNvPicPr>
            <a:picLocks noChangeAspect="1"/>
          </p:cNvPicPr>
          <p:nvPr/>
        </p:nvPicPr>
        <p:blipFill>
          <a:blip r:embed="rId2"/>
          <a:stretch>
            <a:fillRect/>
          </a:stretch>
        </p:blipFill>
        <p:spPr>
          <a:xfrm>
            <a:off x="899592" y="1416598"/>
            <a:ext cx="5834751" cy="4872050"/>
          </a:xfrm>
          <a:prstGeom prst="rect">
            <a:avLst/>
          </a:prstGeom>
        </p:spPr>
      </p:pic>
    </p:spTree>
    <p:extLst>
      <p:ext uri="{BB962C8B-B14F-4D97-AF65-F5344CB8AC3E}">
        <p14:creationId xmlns:p14="http://schemas.microsoft.com/office/powerpoint/2010/main" val="14175278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2426DE-D2BD-4D94-9FD8-0DD0B071A2A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E6096B3-8138-4FBE-8649-F8F0D56C26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3744F1-AAC8-4BB3-896C-61A7D537E48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2821</TotalTime>
  <Words>710</Words>
  <Application>Microsoft Office PowerPoint</Application>
  <PresentationFormat>On-screen Show (4:3)</PresentationFormat>
  <Paragraphs>56</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ＭＳ Ｐゴシック</vt:lpstr>
      <vt:lpstr>Arial</vt:lpstr>
      <vt:lpstr>Lucida Grande</vt:lpstr>
      <vt:lpstr>Times New Roman</vt:lpstr>
      <vt:lpstr>1_Default Design</vt:lpstr>
      <vt:lpstr>PowerPoint 7: Protection systems</vt:lpstr>
      <vt:lpstr>Objectives</vt:lpstr>
      <vt:lpstr>Commercial surveillance cameras  </vt:lpstr>
      <vt:lpstr>Schematic diagram of a surveillance system </vt:lpstr>
      <vt:lpstr>Domestic surveillance cameras</vt:lpstr>
      <vt:lpstr>Fire protection systems</vt:lpstr>
      <vt:lpstr>Elements of a fire protection system</vt:lpstr>
      <vt:lpstr>Commercial fire alarm system: layout</vt:lpstr>
      <vt:lpstr>Commercial fire alarm system: structure</vt:lpstr>
      <vt:lpstr>Manual fire alarm system</vt:lpstr>
      <vt:lpstr>Fire protection heat sensors</vt:lpstr>
      <vt:lpstr>Smoke detectors</vt:lpstr>
      <vt:lpstr>Domestic intruder alarm systems</vt:lpstr>
      <vt:lpstr>Internal PIR intruder alarm</vt:lpstr>
      <vt:lpstr>Access control systems</vt:lpstr>
      <vt:lpstr>Access by keypad, card reader or fob sensor</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162</cp:revision>
  <dcterms:created xsi:type="dcterms:W3CDTF">2013-05-28T00:38:54Z</dcterms:created>
  <dcterms:modified xsi:type="dcterms:W3CDTF">2025-11-17T22:22:55Z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