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22"/>
  </p:notesMasterIdLst>
  <p:handoutMasterIdLst>
    <p:handoutMasterId r:id="rId23"/>
  </p:handoutMasterIdLst>
  <p:sldIdLst>
    <p:sldId id="256" r:id="rId2"/>
    <p:sldId id="331" r:id="rId3"/>
    <p:sldId id="359" r:id="rId4"/>
    <p:sldId id="360" r:id="rId5"/>
    <p:sldId id="348" r:id="rId6"/>
    <p:sldId id="350" r:id="rId7"/>
    <p:sldId id="352" r:id="rId8"/>
    <p:sldId id="361" r:id="rId9"/>
    <p:sldId id="345" r:id="rId10"/>
    <p:sldId id="342" r:id="rId11"/>
    <p:sldId id="362" r:id="rId12"/>
    <p:sldId id="353" r:id="rId13"/>
    <p:sldId id="363" r:id="rId14"/>
    <p:sldId id="354" r:id="rId15"/>
    <p:sldId id="364" r:id="rId16"/>
    <p:sldId id="336" r:id="rId17"/>
    <p:sldId id="337" r:id="rId18"/>
    <p:sldId id="365" r:id="rId19"/>
    <p:sldId id="338" r:id="rId20"/>
    <p:sldId id="267" r:id="rId21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nita Searle-Barnes" initials="BSB" lastIdx="2" clrIdx="0">
    <p:extLst>
      <p:ext uri="{19B8F6BF-5375-455C-9EA6-DF929625EA0E}">
        <p15:presenceInfo xmlns:p15="http://schemas.microsoft.com/office/powerpoint/2012/main" userId="S::Bonita.Searle-Barnes@eal.org.uk::e782127f-826a-4a83-a372-afedaa2e0d4f" providerId="AD"/>
      </p:ext>
    </p:extLst>
  </p:cmAuthor>
  <p:cmAuthor id="2" name="Anwen Roberts" initials="AR" lastIdx="17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Caroline Prodger" initials="CP" lastIdx="1" clrIdx="2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BAC472-AAB9-416F-863C-6CFA31C21CF7}" v="29" dt="2021-12-16T17:20:55.3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555" autoAdjust="0"/>
    <p:restoredTop sz="96327"/>
  </p:normalViewPr>
  <p:slideViewPr>
    <p:cSldViewPr showGuides="1">
      <p:cViewPr varScale="1">
        <p:scale>
          <a:sx n="65" d="100"/>
          <a:sy n="65" d="100"/>
        </p:scale>
        <p:origin x="104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120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0673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72452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2720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306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997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485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TNS, TT &amp; TNCS are common earthing systems, but</a:t>
            </a:r>
            <a:r>
              <a:rPr lang="en-GB" baseline="0" dirty="0"/>
              <a:t> t</a:t>
            </a:r>
            <a:r>
              <a:rPr lang="en-GB" dirty="0"/>
              <a:t>here are other specialist systems such as TNC &amp; IT widely used in hospitals.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7445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0890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3470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9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85232-C42B-4264-B303-87BA811CDF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233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20</a:t>
            </a:r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3065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4320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15: Earthing arrangements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12. Building services engineering (BSE) systems</a:t>
            </a:r>
          </a:p>
          <a:p>
            <a:endParaRPr lang="en-GB" sz="2400" b="1" dirty="0"/>
          </a:p>
          <a:p>
            <a:r>
              <a:rPr lang="en-GB" sz="2400" b="1" dirty="0"/>
              <a:t>12.6 Earthing arrangements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30188"/>
            <a:ext cx="8229600" cy="382588"/>
          </a:xfrm>
        </p:spPr>
        <p:txBody>
          <a:bodyPr/>
          <a:lstStyle/>
          <a:p>
            <a:r>
              <a:rPr lang="en-US" dirty="0"/>
              <a:t>TN-S earthing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556792"/>
            <a:ext cx="8229600" cy="3529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This earthing system uses the metal armour of the supply cable as the earthing conductor.  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armour is then connected to the </a:t>
            </a:r>
            <a:r>
              <a:rPr lang="en-GB" b="1" dirty="0"/>
              <a:t>main earthing terminal (MET)</a:t>
            </a:r>
            <a:r>
              <a:rPr lang="en-GB" dirty="0"/>
              <a:t>, by way of an earthing conductor, which then feeds the earthing bar in the consumer unit.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All circuit protective conductors and equipotential bonding conductors are also connected to the earthing bar.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fault current will flow back to the supply transformer through the supply cable armour.</a:t>
            </a:r>
          </a:p>
          <a:p>
            <a:pPr marL="457200" indent="-457200">
              <a:buAutoNum type="arabicPeriod" startAt="2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6259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TN-S earthing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CE4382-5366-40EA-BDED-D88D124B1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582" y="1512000"/>
            <a:ext cx="6460835" cy="42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8457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TN-CS earthing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9302" y="1556792"/>
            <a:ext cx="8327498" cy="3252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This earthing system uses a </a:t>
            </a:r>
            <a:r>
              <a:rPr lang="en-GB" sz="1800" b="1" dirty="0"/>
              <a:t>PEN (protective earthing neutral)</a:t>
            </a:r>
            <a:r>
              <a:rPr lang="en-GB" sz="1800" dirty="0"/>
              <a:t> to create a link between the earthing conductor and neutral.  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Because neutral and earth conductors are combined, a fault current flows back to the supply transformer through the neutral.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This system is sometimes referred to as </a:t>
            </a:r>
            <a:r>
              <a:rPr lang="en-GB" sz="1800" b="1" dirty="0"/>
              <a:t>PME (protective multiple earthing)</a:t>
            </a:r>
            <a:r>
              <a:rPr lang="en-GB" sz="1800" dirty="0"/>
              <a:t>.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TN-CS is not authorised for use in petrol stations, marina pontoons or caravan parks as it is thought the system presents too high a risk in such locations.</a:t>
            </a:r>
          </a:p>
          <a:p>
            <a:pPr marL="457200" indent="-457200">
              <a:buAutoNum type="arabicPeriod" startAt="2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6259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TN-CS earthing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687A9B0D-9FC4-4C91-A837-13BA2F902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326" y="1512000"/>
            <a:ext cx="6879348" cy="42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1931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360040"/>
          </a:xfrm>
        </p:spPr>
        <p:txBody>
          <a:bodyPr/>
          <a:lstStyle/>
          <a:p>
            <a:r>
              <a:rPr lang="en-US" dirty="0"/>
              <a:t>TT earthing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400" y="1475111"/>
            <a:ext cx="83257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This earthing system is used mostly in rural areas, when the supply system is yet to be upgraded.  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TN-CS and TN-S not being an option, the earthing terminal block is connected to an external phosphor bronze electrode driven into the ground with a small connection chamber for the earth conductor.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Because this system literally uses the ground to return a fault current to the supply transformer,  RCD protection must be in place, whenever the fault path resistance (earth loop impedance) is too high.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Because TT does not involve the supply cable, the consumer is responsible for the earth electrode.</a:t>
            </a:r>
          </a:p>
        </p:txBody>
      </p:sp>
    </p:spTree>
    <p:extLst>
      <p:ext uri="{BB962C8B-B14F-4D97-AF65-F5344CB8AC3E}">
        <p14:creationId xmlns:p14="http://schemas.microsoft.com/office/powerpoint/2010/main" val="1836259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TT earthing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32B6CB6-21D9-46DD-A36E-AF7376E68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678" y="1512000"/>
            <a:ext cx="5326643" cy="42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5294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Earth paths</a:t>
            </a:r>
            <a:br>
              <a:rPr lang="en-US" dirty="0"/>
            </a:b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668DD7-A949-F745-AD9F-4C033482C171}"/>
              </a:ext>
            </a:extLst>
          </p:cNvPr>
          <p:cNvSpPr/>
          <p:nvPr/>
        </p:nvSpPr>
        <p:spPr>
          <a:xfrm>
            <a:off x="436048" y="1484784"/>
            <a:ext cx="363189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An electrical supply that relies on a negative conductor to complete a circuit will work perfectly when the circuit is put to use (ie running through a resistor).</a:t>
            </a:r>
          </a:p>
          <a:p>
            <a:endParaRPr lang="en-GB" sz="1800" dirty="0"/>
          </a:p>
          <a:p>
            <a:r>
              <a:rPr lang="en-GB" sz="1800" dirty="0"/>
              <a:t>This could be a light fitting, a water heater element or motor which is adequately insulated, meaning a </a:t>
            </a:r>
            <a:r>
              <a:rPr lang="en-GB" sz="1800" b="1" dirty="0"/>
              <a:t>short circuit fault cannot exist</a:t>
            </a:r>
            <a:r>
              <a:rPr lang="en-GB" sz="1800" dirty="0"/>
              <a:t>.</a:t>
            </a:r>
          </a:p>
          <a:p>
            <a:endParaRPr lang="en-GB" sz="1800" dirty="0"/>
          </a:p>
          <a:p>
            <a:r>
              <a:rPr lang="en-GB" sz="1800" dirty="0"/>
              <a:t>With adequate insulation a faulty appliance will not be a danger to the person using it.</a:t>
            </a:r>
          </a:p>
          <a:p>
            <a:r>
              <a:rPr lang="en-GB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B13803-3FDF-499A-9BBC-72724F7F2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1469031"/>
            <a:ext cx="4822789" cy="337347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Earth paths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0B29A0-E6E1-D840-9BF2-076D9DF882FF}"/>
              </a:ext>
            </a:extLst>
          </p:cNvPr>
          <p:cNvSpPr/>
          <p:nvPr/>
        </p:nvSpPr>
        <p:spPr>
          <a:xfrm>
            <a:off x="395536" y="1556792"/>
            <a:ext cx="82912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In cases where cable or appliance insulation is compromised, there is a potential for a </a:t>
            </a:r>
            <a:r>
              <a:rPr lang="en-GB" sz="1800" b="1" dirty="0"/>
              <a:t>short circuit</a:t>
            </a:r>
            <a:r>
              <a:rPr lang="en-GB" sz="1800" dirty="0"/>
              <a:t> to occur and the current will find a direct path to earth, returning to the generator or substation through the earth’s conductive low resistance.</a:t>
            </a:r>
          </a:p>
          <a:p>
            <a:endParaRPr lang="en-GB" sz="1800" dirty="0"/>
          </a:p>
          <a:p>
            <a:r>
              <a:rPr lang="en-GB" sz="1800" dirty="0"/>
              <a:t>So, if a person bridges the gap between the fault and the earth the </a:t>
            </a:r>
            <a:r>
              <a:rPr lang="en-GB" sz="1800" b="1" dirty="0"/>
              <a:t>short circuit current will flow through them </a:t>
            </a:r>
            <a:r>
              <a:rPr lang="en-GB" sz="1800" dirty="0"/>
              <a:t>to the power source, possibly resulting in death (in excess of 50mA flowing through a human body will result in death). This is illustrated on the two next slides.</a:t>
            </a:r>
          </a:p>
          <a:p>
            <a:endParaRPr lang="en-GB" sz="1800" dirty="0"/>
          </a:p>
          <a:p>
            <a:r>
              <a:rPr lang="en-GB" sz="1800" dirty="0"/>
              <a:t>This emphasises why </a:t>
            </a:r>
            <a:r>
              <a:rPr lang="en-GB" sz="1800" b="1" dirty="0"/>
              <a:t>circuit protection devices are so important</a:t>
            </a:r>
            <a:r>
              <a:rPr lang="en-GB" sz="1800" dirty="0"/>
              <a:t> and always an integral part of electrical circuits.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Earth paths: risk of electrocution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76A0B6-AFC8-4B85-9BB6-604F1665E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518" y="1676306"/>
            <a:ext cx="5562963" cy="417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235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Extraneous earth path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CCEFF20-7ABE-4F50-A789-3A47A364E95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639048" y="1511300"/>
            <a:ext cx="5865904" cy="424815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 learners should be able to:</a:t>
            </a:r>
          </a:p>
          <a:p>
            <a:pPr marL="457200" indent="-4572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understand the meaning of basic protection and fault protection</a:t>
            </a:r>
          </a:p>
          <a:p>
            <a:pPr marL="457200" indent="-4572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concept of equipotential bonding and the consequences of not having it in place</a:t>
            </a:r>
          </a:p>
          <a:p>
            <a:pPr marL="457200" indent="-4572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the hazards of inadequate earthing of electrical systems and appliances</a:t>
            </a:r>
          </a:p>
          <a:p>
            <a:pPr marL="457200" indent="-4572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demonstrate three methods of mains earthing.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 shock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altLang="en-US" dirty="0"/>
              <a:t>Most hazards can be seen or heard, but </a:t>
            </a:r>
            <a:r>
              <a:rPr lang="en-GB" altLang="en-US" b="1" dirty="0"/>
              <a:t>not </a:t>
            </a:r>
            <a:r>
              <a:rPr lang="en-GB" altLang="en-US" dirty="0"/>
              <a:t>electricity: there is no advance warning!</a:t>
            </a:r>
          </a:p>
          <a:p>
            <a:r>
              <a:rPr lang="en-GB" dirty="0"/>
              <a:t>There are four basic ways that we protect a person from making direct contact with live electrical parts, and this is known as </a:t>
            </a:r>
            <a:r>
              <a:rPr lang="en-GB" b="1" dirty="0"/>
              <a:t>basic protection</a:t>
            </a:r>
            <a:r>
              <a:rPr lang="en-GB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We surround conductors with insulation.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We place live parts out of reach.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We place live parts within an enclosure.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We place a barrier between a person and live parts.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565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Exposed and extraneous live parts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All metallic objects pose a threat to people if they become live.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We classify metallic objects that form part of an electrical installation as </a:t>
            </a:r>
            <a:r>
              <a:rPr lang="en-GB" b="1" dirty="0"/>
              <a:t>exposed conductive parts</a:t>
            </a:r>
            <a:r>
              <a:rPr lang="en-GB" dirty="0"/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We classify metallic objects that do not form part of an electrical installation as </a:t>
            </a:r>
            <a:r>
              <a:rPr lang="en-GB" b="1" dirty="0"/>
              <a:t>extraneous conductive parts</a:t>
            </a:r>
            <a:r>
              <a:rPr lang="en-GB" dirty="0"/>
              <a:t> (</a:t>
            </a:r>
            <a:r>
              <a:rPr lang="en-GB" dirty="0" err="1"/>
              <a:t>eg</a:t>
            </a:r>
            <a:r>
              <a:rPr lang="en-GB" dirty="0"/>
              <a:t> copper piping).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metal consumer unit is exposed, and therefore needs</a:t>
            </a:r>
            <a:r>
              <a:rPr lang="en-GB" b="1" dirty="0"/>
              <a:t> earthing</a:t>
            </a:r>
            <a:r>
              <a:rPr lang="en-GB" dirty="0"/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metal gas pipe is extraneous, and therefore needs</a:t>
            </a:r>
            <a:r>
              <a:rPr lang="en-GB" b="1" dirty="0"/>
              <a:t> bonding</a:t>
            </a:r>
            <a:r>
              <a:rPr lang="en-GB" dirty="0"/>
              <a:t>.</a:t>
            </a:r>
            <a:r>
              <a:rPr lang="en-GB" altLang="en-US" dirty="0"/>
              <a:t>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Earthing and bonding collectively bring about what is known as                        </a:t>
            </a:r>
            <a:r>
              <a:rPr lang="en-GB" altLang="en-US" b="1" dirty="0"/>
              <a:t>fault protection</a:t>
            </a:r>
            <a:r>
              <a:rPr lang="en-GB" alt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994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Protective conductors</a:t>
            </a:r>
            <a:endParaRPr lang="en-US" alt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642036"/>
            <a:ext cx="8229600" cy="4176464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GB" altLang="en-US" b="1" dirty="0"/>
              <a:t>Protective conductors</a:t>
            </a:r>
            <a:r>
              <a:rPr lang="en-GB" altLang="en-US" dirty="0"/>
              <a:t> connect all exposed and extraneous metalwork together. There are four types of protective conductor.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GB" altLang="en-US" dirty="0"/>
              <a:t> </a:t>
            </a:r>
            <a:r>
              <a:rPr lang="en-GB" altLang="en-US" b="1" dirty="0"/>
              <a:t>Main earthing conductor</a:t>
            </a:r>
            <a:r>
              <a:rPr lang="en-GB" altLang="en-US" dirty="0"/>
              <a:t> (16mm² in size for a modern property).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GB" altLang="en-US" dirty="0"/>
              <a:t> </a:t>
            </a:r>
            <a:r>
              <a:rPr lang="en-GB" altLang="en-US" b="1" dirty="0"/>
              <a:t>Equipotential bonding conductor</a:t>
            </a:r>
            <a:r>
              <a:rPr lang="en-GB" altLang="en-US" dirty="0"/>
              <a:t> (10mm²).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en-GB" altLang="en-US" dirty="0"/>
              <a:t> </a:t>
            </a:r>
            <a:r>
              <a:rPr lang="en-GB" altLang="en-US" b="1" dirty="0"/>
              <a:t>Circuit protective conductor</a:t>
            </a:r>
            <a:r>
              <a:rPr lang="en-GB" altLang="en-US" dirty="0"/>
              <a:t> (depending on circuit).</a:t>
            </a:r>
          </a:p>
          <a:p>
            <a:r>
              <a:rPr lang="en-GB" altLang="en-US" dirty="0"/>
              <a:t>A</a:t>
            </a:r>
            <a:r>
              <a:rPr lang="en-GB" altLang="en-US" b="1" dirty="0"/>
              <a:t> supplementary conductor </a:t>
            </a:r>
            <a:r>
              <a:rPr lang="en-GB" altLang="en-US" dirty="0"/>
              <a:t>(6mm²) is needed if a property is without </a:t>
            </a:r>
            <a:r>
              <a:rPr lang="en-GB" dirty="0"/>
              <a:t>residual current device (RCD) </a:t>
            </a:r>
            <a:r>
              <a:rPr lang="en-GB" altLang="en-US" dirty="0"/>
              <a:t>protection – when all extraneous pipework in kitchens and bathrooms are bonded together. </a:t>
            </a:r>
          </a:p>
          <a:p>
            <a:r>
              <a:rPr lang="en-GB" dirty="0"/>
              <a:t>Aside from RCD protection, a</a:t>
            </a:r>
            <a:r>
              <a:rPr lang="en-GB" b="1" dirty="0"/>
              <a:t> long lead</a:t>
            </a:r>
            <a:r>
              <a:rPr lang="en-GB" dirty="0"/>
              <a:t> must be used to ensure that pipework from kitchens and bathrooms registers very low values of resistance.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lang="en-GB" altLang="en-US" dirty="0"/>
          </a:p>
          <a:p>
            <a:pPr eaLnBrk="1" hangingPunct="1"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330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Earthing</a:t>
            </a:r>
            <a:endParaRPr lang="en-US" alt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67544" y="1628800"/>
            <a:ext cx="7772400" cy="4392488"/>
          </a:xfrm>
          <a:prstGeom prst="rect">
            <a:avLst/>
          </a:prstGeom>
        </p:spPr>
        <p:txBody>
          <a:bodyPr/>
          <a:lstStyle/>
          <a:p>
            <a:pPr eaLnBrk="1" hangingPunct="1">
              <a:spcBef>
                <a:spcPct val="75000"/>
              </a:spcBef>
            </a:pPr>
            <a:r>
              <a:rPr lang="en-GB" altLang="en-US" b="1" dirty="0"/>
              <a:t>Earthing</a:t>
            </a:r>
            <a:r>
              <a:rPr lang="en-GB" altLang="en-US" dirty="0"/>
              <a:t> is defined as a deliberate means of: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providing </a:t>
            </a:r>
            <a:r>
              <a:rPr lang="en-GB" altLang="en-US" b="1" dirty="0"/>
              <a:t>a low resistance path</a:t>
            </a:r>
            <a:r>
              <a:rPr lang="en-GB" altLang="en-US" dirty="0"/>
              <a:t>, through which 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a large </a:t>
            </a:r>
            <a:r>
              <a:rPr lang="en-GB" altLang="en-US" b="1" dirty="0"/>
              <a:t>fault current will flow</a:t>
            </a:r>
            <a:r>
              <a:rPr lang="en-GB" altLang="en-US" dirty="0"/>
              <a:t>, in order to 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b="1" dirty="0"/>
              <a:t>operate a protective device</a:t>
            </a:r>
            <a:r>
              <a:rPr lang="en-GB" altLang="en-US" dirty="0"/>
              <a:t>, which then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b="1" dirty="0"/>
              <a:t>shuts off the supply</a:t>
            </a:r>
            <a:r>
              <a:rPr lang="en-GB" altLang="en-US" dirty="0"/>
              <a:t>. </a:t>
            </a:r>
          </a:p>
          <a:p>
            <a:pPr eaLnBrk="1" hangingPunct="1">
              <a:spcBef>
                <a:spcPct val="75000"/>
              </a:spcBef>
            </a:pPr>
            <a:r>
              <a:rPr lang="en-GB" altLang="en-US" dirty="0"/>
              <a:t>In other words, earthing brings about </a:t>
            </a:r>
            <a:r>
              <a:rPr lang="en-GB" altLang="en-US" b="1" dirty="0"/>
              <a:t>automatic disconnection of the supply (ADS)</a:t>
            </a:r>
            <a:r>
              <a:rPr lang="en-GB" altLang="en-US" dirty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87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Main equipotential bonding conductors</a:t>
            </a:r>
            <a:endParaRPr lang="en-US" alt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56792"/>
            <a:ext cx="7772400" cy="3528392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The principle of </a:t>
            </a:r>
            <a:r>
              <a:rPr lang="en-US" altLang="en-US" b="1" dirty="0"/>
              <a:t>electrical bonding</a:t>
            </a:r>
            <a:r>
              <a:rPr lang="en-US" altLang="en-US" dirty="0"/>
              <a:t> is that if all extraneous conductive parts are linked to the earthing system, then all exposed and extraneous metallic parts will be at the same potential.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This then reduces the possibility of dangerous voltages forming. </a:t>
            </a:r>
            <a:r>
              <a:rPr lang="en-GB" altLang="en-US" dirty="0"/>
              <a:t>In essence, a building becomes a Faraday cage.</a:t>
            </a:r>
          </a:p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The same principle explains why birds are not electrocuted when they perch on overhead power lines.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195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Equipotential bonding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5A7D469-6AA4-427D-867B-D09161427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512" y="1512000"/>
            <a:ext cx="6046975" cy="42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0644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B2708-8501-41DD-AD62-1AA2DC3A6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TN-S, TN-C-S and TT earthing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B2548-37A4-45A9-9C25-2ECD9215FD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7544" y="1628800"/>
            <a:ext cx="8229600" cy="4248000"/>
          </a:xfrm>
        </p:spPr>
        <p:txBody>
          <a:bodyPr/>
          <a:lstStyle/>
          <a:p>
            <a:r>
              <a:rPr lang="en-US" dirty="0"/>
              <a:t>TN-S, TN-C-S and TT are three types of common earthing arrangement, where: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T</a:t>
            </a:r>
            <a:r>
              <a:rPr lang="en-US" dirty="0"/>
              <a:t> = earth (from the French word </a:t>
            </a:r>
            <a:r>
              <a:rPr lang="en-US" i="1" dirty="0"/>
              <a:t>terre</a:t>
            </a:r>
            <a:r>
              <a:rPr lang="en-US" dirty="0"/>
              <a:t>, which means ground)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N</a:t>
            </a:r>
            <a:r>
              <a:rPr lang="en-US" dirty="0"/>
              <a:t> = neutral 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S</a:t>
            </a:r>
            <a:r>
              <a:rPr lang="en-US" dirty="0"/>
              <a:t> = separate 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C</a:t>
            </a:r>
            <a:r>
              <a:rPr lang="en-US" dirty="0"/>
              <a:t> = combined.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DE2BA4-3592-8C48-95DB-16DE768E708B}"/>
              </a:ext>
            </a:extLst>
          </p:cNvPr>
          <p:cNvSpPr/>
          <p:nvPr/>
        </p:nvSpPr>
        <p:spPr>
          <a:xfrm>
            <a:off x="467544" y="4149080"/>
            <a:ext cx="8229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Modern installation systems have done away with an external main earthing terminal, and instead connect directly to the earthing bar</a:t>
            </a:r>
          </a:p>
          <a:p>
            <a:r>
              <a:rPr lang="en-GB" dirty="0"/>
              <a:t>within the consumer unit.</a:t>
            </a:r>
          </a:p>
        </p:txBody>
      </p:sp>
    </p:spTree>
    <p:extLst>
      <p:ext uri="{BB962C8B-B14F-4D97-AF65-F5344CB8AC3E}">
        <p14:creationId xmlns:p14="http://schemas.microsoft.com/office/powerpoint/2010/main" val="3570713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3428</TotalTime>
  <Words>1090</Words>
  <Application>Microsoft Office PowerPoint</Application>
  <PresentationFormat>On-screen Show (4:3)</PresentationFormat>
  <Paragraphs>102</Paragraphs>
  <Slides>20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ＭＳ Ｐゴシック</vt:lpstr>
      <vt:lpstr>Arial</vt:lpstr>
      <vt:lpstr>Lucida Grande</vt:lpstr>
      <vt:lpstr>Times New Roman</vt:lpstr>
      <vt:lpstr>1_Default Design</vt:lpstr>
      <vt:lpstr>PowerPoint 15: Earthing arrangements</vt:lpstr>
      <vt:lpstr>Objectives</vt:lpstr>
      <vt:lpstr>Electric shock</vt:lpstr>
      <vt:lpstr>Exposed and extraneous live parts</vt:lpstr>
      <vt:lpstr>Protective conductors</vt:lpstr>
      <vt:lpstr>Earthing</vt:lpstr>
      <vt:lpstr>Main equipotential bonding conductors</vt:lpstr>
      <vt:lpstr>Equipotential bonding</vt:lpstr>
      <vt:lpstr>TN-S, TN-C-S and TT earthing</vt:lpstr>
      <vt:lpstr>TN-S earthing</vt:lpstr>
      <vt:lpstr>TN-S earthing</vt:lpstr>
      <vt:lpstr>TN-CS earthing</vt:lpstr>
      <vt:lpstr>TN-CS earthing</vt:lpstr>
      <vt:lpstr>TT earthing</vt:lpstr>
      <vt:lpstr>TT earthing</vt:lpstr>
      <vt:lpstr>Earth paths </vt:lpstr>
      <vt:lpstr>Earth paths</vt:lpstr>
      <vt:lpstr>Earth paths: risk of electrocution</vt:lpstr>
      <vt:lpstr>Extraneous earth path</vt:lpstr>
      <vt:lpstr>PowerPoint Presentation</vt:lpstr>
    </vt:vector>
  </TitlesOfParts>
  <Manager/>
  <Company>City &amp; Guilds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janicec</dc:creator>
  <cp:keywords/>
  <dc:description/>
  <cp:lastModifiedBy>Rachel Hamar</cp:lastModifiedBy>
  <cp:revision>170</cp:revision>
  <dcterms:created xsi:type="dcterms:W3CDTF">2013-05-28T00:38:54Z</dcterms:created>
  <dcterms:modified xsi:type="dcterms:W3CDTF">2025-11-17T22:27:44Z</dcterms:modified>
  <cp:category/>
</cp:coreProperties>
</file>