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notesMasterIdLst>
    <p:notesMasterId r:id="rId35"/>
  </p:notesMasterIdLst>
  <p:handoutMasterIdLst>
    <p:handoutMasterId r:id="rId36"/>
  </p:handoutMasterIdLst>
  <p:sldIdLst>
    <p:sldId id="256" r:id="rId2"/>
    <p:sldId id="331" r:id="rId3"/>
    <p:sldId id="355" r:id="rId4"/>
    <p:sldId id="357" r:id="rId5"/>
    <p:sldId id="388" r:id="rId6"/>
    <p:sldId id="390" r:id="rId7"/>
    <p:sldId id="392" r:id="rId8"/>
    <p:sldId id="394" r:id="rId9"/>
    <p:sldId id="395" r:id="rId10"/>
    <p:sldId id="397" r:id="rId11"/>
    <p:sldId id="421" r:id="rId12"/>
    <p:sldId id="422" r:id="rId13"/>
    <p:sldId id="423" r:id="rId14"/>
    <p:sldId id="402" r:id="rId15"/>
    <p:sldId id="358" r:id="rId16"/>
    <p:sldId id="404" r:id="rId17"/>
    <p:sldId id="424" r:id="rId18"/>
    <p:sldId id="425" r:id="rId19"/>
    <p:sldId id="386" r:id="rId20"/>
    <p:sldId id="382" r:id="rId21"/>
    <p:sldId id="341" r:id="rId22"/>
    <p:sldId id="334" r:id="rId23"/>
    <p:sldId id="426" r:id="rId24"/>
    <p:sldId id="353" r:id="rId25"/>
    <p:sldId id="428" r:id="rId26"/>
    <p:sldId id="429" r:id="rId27"/>
    <p:sldId id="410" r:id="rId28"/>
    <p:sldId id="412" r:id="rId29"/>
    <p:sldId id="420" r:id="rId30"/>
    <p:sldId id="414" r:id="rId31"/>
    <p:sldId id="416" r:id="rId32"/>
    <p:sldId id="418"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8" clrIdx="0">
    <p:extLst>
      <p:ext uri="{19B8F6BF-5375-455C-9EA6-DF929625EA0E}">
        <p15:presenceInfo xmlns:p15="http://schemas.microsoft.com/office/powerpoint/2012/main" userId="S::Bonita.Searle-Barnes@eal.org.uk::e782127f-826a-4a83-a372-afedaa2e0d4f" providerId="AD"/>
      </p:ext>
    </p:extLst>
  </p:cmAuthor>
  <p:cmAuthor id="2" name="Anwen Roberts" initials="AR" lastIdx="2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FEC8CA-6D15-4181-84E2-8E27C1F1ACB7}" v="1" dt="2022-01-05T12:42:17.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56"/>
    <p:restoredTop sz="86395"/>
  </p:normalViewPr>
  <p:slideViewPr>
    <p:cSldViewPr showGuides="1">
      <p:cViewPr varScale="1">
        <p:scale>
          <a:sx n="60" d="100"/>
          <a:sy n="60" d="100"/>
        </p:scale>
        <p:origin x="158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p:scale>
          <a:sx n="100" d="100"/>
          <a:sy n="100" d="100"/>
        </p:scale>
        <p:origin x="1806" y="-87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electricmountain.co.uk/Dinorwig-Power-Station"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921882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34140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4248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i="1" dirty="0">
                <a:effectLst/>
                <a:latin typeface="Calibri" panose="020F0502020204030204" pitchFamily="34" charset="0"/>
                <a:ea typeface="Calibri" panose="020F0502020204030204" pitchFamily="34" charset="0"/>
                <a:cs typeface="Times New Roman" panose="02020603050405020304" pitchFamily="18" charset="0"/>
              </a:rPr>
              <a:t>Photograph used with kind permission of </a:t>
            </a:r>
            <a:r>
              <a:rPr lang="en-GB" sz="1800" b="0" i="1" dirty="0">
                <a:solidFill>
                  <a:srgbClr val="212529"/>
                </a:solidFill>
                <a:effectLst/>
                <a:latin typeface="Calibri" panose="020F0502020204030204" pitchFamily="34" charset="0"/>
                <a:ea typeface="Calibri" panose="020F0502020204030204" pitchFamily="34" charset="0"/>
                <a:cs typeface="Times New Roman" panose="02020603050405020304" pitchFamily="18" charset="0"/>
              </a:rPr>
              <a:t>E&amp;S Electrical.</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21</a:t>
            </a:fld>
            <a:endParaRPr lang="en-GB" dirty="0"/>
          </a:p>
        </p:txBody>
      </p:sp>
    </p:spTree>
    <p:extLst>
      <p:ext uri="{BB962C8B-B14F-4D97-AF65-F5344CB8AC3E}">
        <p14:creationId xmlns:p14="http://schemas.microsoft.com/office/powerpoint/2010/main" val="2116679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3089016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24</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3089213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31</a:t>
            </a:fld>
            <a:endParaRPr lang="en-GB" dirty="0"/>
          </a:p>
        </p:txBody>
      </p:sp>
    </p:spTree>
    <p:extLst>
      <p:ext uri="{BB962C8B-B14F-4D97-AF65-F5344CB8AC3E}">
        <p14:creationId xmlns:p14="http://schemas.microsoft.com/office/powerpoint/2010/main" val="166655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For more information on </a:t>
            </a:r>
            <a:r>
              <a:rPr lang="en-US" dirty="0" err="1"/>
              <a:t>Dinorwig</a:t>
            </a:r>
            <a:r>
              <a:rPr lang="en-US" dirty="0"/>
              <a:t> power station, see </a:t>
            </a:r>
            <a:r>
              <a:rPr lang="en-GB" dirty="0">
                <a:hlinkClick r:id="rId3"/>
              </a:rPr>
              <a:t>https://www.electricmountain.co.uk/Dinorwig-Power-Station</a:t>
            </a:r>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32</a:t>
            </a:fld>
            <a:endParaRPr lang="en-GB" dirty="0"/>
          </a:p>
        </p:txBody>
      </p:sp>
    </p:spTree>
    <p:extLst>
      <p:ext uri="{BB962C8B-B14F-4D97-AF65-F5344CB8AC3E}">
        <p14:creationId xmlns:p14="http://schemas.microsoft.com/office/powerpoint/2010/main" val="2532052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303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46BEE9DB-BDD0-4EC1-9FDE-1133A91552D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598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753724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94589805"/>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2" r:id="rId3"/>
    <p:sldLayoutId id="2147483655"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14: Electrical supply</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12.5 Electrical supply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Transmission: </a:t>
            </a:r>
            <a:r>
              <a:rPr lang="en-GB" dirty="0"/>
              <a:t>delta</a:t>
            </a:r>
          </a:p>
        </p:txBody>
      </p:sp>
      <p:sp>
        <p:nvSpPr>
          <p:cNvPr id="17412" name="Rectangle 5"/>
          <p:cNvSpPr>
            <a:spLocks noChangeArrowheads="1"/>
          </p:cNvSpPr>
          <p:nvPr/>
        </p:nvSpPr>
        <p:spPr bwMode="auto">
          <a:xfrm>
            <a:off x="611188" y="4149080"/>
            <a:ext cx="806450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r>
              <a:rPr lang="en-GB" altLang="en-US" sz="2000" dirty="0"/>
              <a:t>At this stage of distribution, we use the delta configuration as the load is balanced. In a delta connected, balanced, three-phase load, we are able to state the following:</a:t>
            </a:r>
          </a:p>
          <a:p>
            <a:pPr eaLnBrk="1" hangingPunct="1">
              <a:spcBef>
                <a:spcPct val="0"/>
              </a:spcBef>
              <a:buClrTx/>
              <a:buSzTx/>
              <a:buFontTx/>
              <a:buNone/>
            </a:pPr>
            <a:endParaRPr lang="en-GB" altLang="en-US" sz="1800" dirty="0"/>
          </a:p>
          <a:p>
            <a:pPr eaLnBrk="1" hangingPunct="1">
              <a:spcBef>
                <a:spcPct val="0"/>
              </a:spcBef>
              <a:buClrTx/>
              <a:buSzTx/>
              <a:buFontTx/>
              <a:buNone/>
            </a:pPr>
            <a:r>
              <a:rPr lang="en-GB" altLang="en-US" sz="1800" dirty="0"/>
              <a:t>VL = VP             IL = </a:t>
            </a:r>
            <a:r>
              <a:rPr lang="en-GB" altLang="en-US" sz="1800" dirty="0">
                <a:cs typeface="Arial" panose="020B0604020202020204" pitchFamily="34" charset="0"/>
              </a:rPr>
              <a:t>√</a:t>
            </a:r>
            <a:r>
              <a:rPr lang="en-GB" altLang="en-US" sz="1800" dirty="0"/>
              <a:t>3 × IP           </a:t>
            </a:r>
            <a:r>
              <a:rPr lang="en-GB" altLang="en-US" sz="1800" dirty="0" err="1"/>
              <a:t>IP</a:t>
            </a:r>
            <a:r>
              <a:rPr lang="en-GB" altLang="en-US" sz="1800" dirty="0"/>
              <a:t> = </a:t>
            </a:r>
            <a:r>
              <a:rPr lang="en-GB" altLang="en-US" sz="1800" u="sng" dirty="0"/>
              <a:t>IL</a:t>
            </a:r>
          </a:p>
          <a:p>
            <a:pPr eaLnBrk="1" hangingPunct="1">
              <a:spcBef>
                <a:spcPct val="0"/>
              </a:spcBef>
              <a:buClrTx/>
              <a:buSzTx/>
              <a:buFontTx/>
              <a:buNone/>
            </a:pPr>
            <a:r>
              <a:rPr lang="en-GB" altLang="en-US" sz="1800" dirty="0"/>
              <a:t>                                                               </a:t>
            </a:r>
            <a:r>
              <a:rPr lang="en-GB" altLang="en-US" sz="1800" dirty="0">
                <a:cs typeface="Arial" panose="020B0604020202020204" pitchFamily="34" charset="0"/>
              </a:rPr>
              <a:t>√</a:t>
            </a:r>
            <a:r>
              <a:rPr lang="en-GB" altLang="en-US" sz="1800" dirty="0"/>
              <a:t>3</a:t>
            </a:r>
          </a:p>
        </p:txBody>
      </p:sp>
      <p:pic>
        <p:nvPicPr>
          <p:cNvPr id="6" name="Picture 5">
            <a:extLst>
              <a:ext uri="{FF2B5EF4-FFF2-40B4-BE49-F238E27FC236}">
                <a16:creationId xmlns:a16="http://schemas.microsoft.com/office/drawing/2014/main" id="{86B02EB6-20C8-41B6-AC21-D098AF11288E}"/>
              </a:ext>
            </a:extLst>
          </p:cNvPr>
          <p:cNvPicPr>
            <a:picLocks noChangeAspect="1"/>
          </p:cNvPicPr>
          <p:nvPr/>
        </p:nvPicPr>
        <p:blipFill>
          <a:blip r:embed="rId2"/>
          <a:stretch>
            <a:fillRect/>
          </a:stretch>
        </p:blipFill>
        <p:spPr>
          <a:xfrm>
            <a:off x="468312" y="1332658"/>
            <a:ext cx="5975896" cy="2777328"/>
          </a:xfrm>
          <a:prstGeom prst="rect">
            <a:avLst/>
          </a:prstGeom>
        </p:spPr>
      </p:pic>
      <p:pic>
        <p:nvPicPr>
          <p:cNvPr id="8" name="Picture 7">
            <a:extLst>
              <a:ext uri="{FF2B5EF4-FFF2-40B4-BE49-F238E27FC236}">
                <a16:creationId xmlns:a16="http://schemas.microsoft.com/office/drawing/2014/main" id="{D26C915A-89D1-45C1-8758-EC3950FDDF7C}"/>
              </a:ext>
            </a:extLst>
          </p:cNvPr>
          <p:cNvPicPr>
            <a:picLocks noChangeAspect="1"/>
          </p:cNvPicPr>
          <p:nvPr/>
        </p:nvPicPr>
        <p:blipFill>
          <a:blip r:embed="rId3"/>
          <a:stretch>
            <a:fillRect/>
          </a:stretch>
        </p:blipFill>
        <p:spPr>
          <a:xfrm>
            <a:off x="6650941" y="1988840"/>
            <a:ext cx="2152950" cy="1247949"/>
          </a:xfrm>
          <a:prstGeom prst="rect">
            <a:avLst/>
          </a:prstGeom>
        </p:spPr>
      </p:pic>
    </p:spTree>
    <p:extLst>
      <p:ext uri="{BB962C8B-B14F-4D97-AF65-F5344CB8AC3E}">
        <p14:creationId xmlns:p14="http://schemas.microsoft.com/office/powerpoint/2010/main" val="3451156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DFCC1C-5195-4CEE-A05C-0D97339E8874}"/>
              </a:ext>
            </a:extLst>
          </p:cNvPr>
          <p:cNvSpPr>
            <a:spLocks noGrp="1"/>
          </p:cNvSpPr>
          <p:nvPr>
            <p:ph type="title"/>
          </p:nvPr>
        </p:nvSpPr>
        <p:spPr>
          <a:xfrm>
            <a:off x="457200" y="1008063"/>
            <a:ext cx="8218488" cy="382587"/>
          </a:xfrm>
        </p:spPr>
        <p:txBody>
          <a:bodyPr/>
          <a:lstStyle/>
          <a:p>
            <a:r>
              <a:rPr lang="en-GB" dirty="0"/>
              <a:t>Worked example: delta connected resistive load</a:t>
            </a:r>
          </a:p>
        </p:txBody>
      </p:sp>
      <p:sp>
        <p:nvSpPr>
          <p:cNvPr id="5" name="Content Placeholder 2">
            <a:extLst>
              <a:ext uri="{FF2B5EF4-FFF2-40B4-BE49-F238E27FC236}">
                <a16:creationId xmlns:a16="http://schemas.microsoft.com/office/drawing/2014/main" id="{16A6C6AF-EC70-4F72-998A-F9709FBB301F}"/>
              </a:ext>
            </a:extLst>
          </p:cNvPr>
          <p:cNvSpPr>
            <a:spLocks noGrp="1"/>
          </p:cNvSpPr>
          <p:nvPr>
            <p:ph idx="1"/>
          </p:nvPr>
        </p:nvSpPr>
        <p:spPr>
          <a:xfrm>
            <a:off x="457200" y="1511300"/>
            <a:ext cx="8229600" cy="4248150"/>
          </a:xfrm>
        </p:spPr>
        <p:txBody>
          <a:bodyPr/>
          <a:lstStyle/>
          <a:p>
            <a:pPr eaLnBrk="1" hangingPunct="1">
              <a:defRPr/>
            </a:pPr>
            <a:r>
              <a:rPr lang="en-GB" dirty="0">
                <a:solidFill>
                  <a:schemeClr val="accent4"/>
                </a:solidFill>
                <a:latin typeface="Arial" charset="0"/>
              </a:rPr>
              <a:t>A three-phase, balanced, delta connected resistive load is supplied from a transformer at a line voltage of 400V and draws a line current of 13.86A. Calculate:</a:t>
            </a:r>
          </a:p>
          <a:p>
            <a:pPr eaLnBrk="1" hangingPunct="1">
              <a:defRPr/>
            </a:pPr>
            <a:r>
              <a:rPr lang="en-GB" dirty="0">
                <a:solidFill>
                  <a:schemeClr val="accent4"/>
                </a:solidFill>
                <a:latin typeface="Arial" charset="0"/>
              </a:rPr>
              <a:t>a) the phase voltage (VP)</a:t>
            </a:r>
          </a:p>
          <a:p>
            <a:pPr eaLnBrk="1" hangingPunct="1">
              <a:defRPr/>
            </a:pPr>
            <a:r>
              <a:rPr lang="en-GB" dirty="0">
                <a:solidFill>
                  <a:schemeClr val="accent4"/>
                </a:solidFill>
                <a:latin typeface="Arial" charset="0"/>
              </a:rPr>
              <a:t>b) the phase current (IP)</a:t>
            </a:r>
          </a:p>
          <a:p>
            <a:pPr eaLnBrk="1" hangingPunct="1">
              <a:defRPr/>
            </a:pPr>
            <a:r>
              <a:rPr lang="en-GB" dirty="0">
                <a:solidFill>
                  <a:schemeClr val="accent4"/>
                </a:solidFill>
                <a:latin typeface="Arial" charset="0"/>
              </a:rPr>
              <a:t>c) the resistance of the load.</a:t>
            </a:r>
          </a:p>
          <a:p>
            <a:r>
              <a:rPr lang="en-GB" dirty="0"/>
              <a:t>Reminder:  </a:t>
            </a:r>
          </a:p>
        </p:txBody>
      </p:sp>
      <p:pic>
        <p:nvPicPr>
          <p:cNvPr id="6" name="Picture 5">
            <a:extLst>
              <a:ext uri="{FF2B5EF4-FFF2-40B4-BE49-F238E27FC236}">
                <a16:creationId xmlns:a16="http://schemas.microsoft.com/office/drawing/2014/main" id="{B8768872-8094-47EC-9B67-3332E2AB79EC}"/>
              </a:ext>
            </a:extLst>
          </p:cNvPr>
          <p:cNvPicPr>
            <a:picLocks noChangeAspect="1"/>
          </p:cNvPicPr>
          <p:nvPr/>
        </p:nvPicPr>
        <p:blipFill>
          <a:blip r:embed="rId2"/>
          <a:stretch>
            <a:fillRect/>
          </a:stretch>
        </p:blipFill>
        <p:spPr>
          <a:xfrm>
            <a:off x="2029898" y="4290008"/>
            <a:ext cx="4220164" cy="762106"/>
          </a:xfrm>
          <a:prstGeom prst="rect">
            <a:avLst/>
          </a:prstGeom>
        </p:spPr>
      </p:pic>
      <p:sp>
        <p:nvSpPr>
          <p:cNvPr id="8" name="TextBox 7">
            <a:extLst>
              <a:ext uri="{FF2B5EF4-FFF2-40B4-BE49-F238E27FC236}">
                <a16:creationId xmlns:a16="http://schemas.microsoft.com/office/drawing/2014/main" id="{6522553B-0308-41C9-9582-0B432C106554}"/>
              </a:ext>
            </a:extLst>
          </p:cNvPr>
          <p:cNvSpPr txBox="1"/>
          <p:nvPr/>
        </p:nvSpPr>
        <p:spPr>
          <a:xfrm>
            <a:off x="2029898" y="4941168"/>
            <a:ext cx="6790573" cy="400110"/>
          </a:xfrm>
          <a:prstGeom prst="rect">
            <a:avLst/>
          </a:prstGeom>
          <a:noFill/>
        </p:spPr>
        <p:txBody>
          <a:bodyPr wrap="square">
            <a:spAutoFit/>
          </a:bodyPr>
          <a:lstStyle/>
          <a:p>
            <a:r>
              <a:rPr lang="en-US" b="0" i="0" dirty="0">
                <a:solidFill>
                  <a:srgbClr val="212121"/>
                </a:solidFill>
                <a:effectLst/>
                <a:latin typeface="Helvetica Neue"/>
              </a:rPr>
              <a:t>Resistance is measured in ohms (Ω).</a:t>
            </a:r>
            <a:endParaRPr lang="en-GB" dirty="0"/>
          </a:p>
        </p:txBody>
      </p:sp>
    </p:spTree>
    <p:extLst>
      <p:ext uri="{BB962C8B-B14F-4D97-AF65-F5344CB8AC3E}">
        <p14:creationId xmlns:p14="http://schemas.microsoft.com/office/powerpoint/2010/main" val="3502248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62F20A-D6FB-4F9F-8827-9CCD61628E7B}"/>
              </a:ext>
            </a:extLst>
          </p:cNvPr>
          <p:cNvPicPr>
            <a:picLocks noChangeAspect="1"/>
          </p:cNvPicPr>
          <p:nvPr/>
        </p:nvPicPr>
        <p:blipFill>
          <a:blip r:embed="rId2"/>
          <a:stretch>
            <a:fillRect/>
          </a:stretch>
        </p:blipFill>
        <p:spPr>
          <a:xfrm>
            <a:off x="457200" y="1395037"/>
            <a:ext cx="6725422" cy="4483615"/>
          </a:xfrm>
          <a:prstGeom prst="rect">
            <a:avLst/>
          </a:prstGeom>
        </p:spPr>
      </p:pic>
      <p:sp>
        <p:nvSpPr>
          <p:cNvPr id="2" name="Title 1">
            <a:extLst>
              <a:ext uri="{FF2B5EF4-FFF2-40B4-BE49-F238E27FC236}">
                <a16:creationId xmlns:a16="http://schemas.microsoft.com/office/drawing/2014/main" id="{297BBC05-C5AE-49AA-9637-F2837536D005}"/>
              </a:ext>
            </a:extLst>
          </p:cNvPr>
          <p:cNvSpPr>
            <a:spLocks noGrp="1"/>
          </p:cNvSpPr>
          <p:nvPr>
            <p:ph type="title"/>
          </p:nvPr>
        </p:nvSpPr>
        <p:spPr/>
        <p:txBody>
          <a:bodyPr/>
          <a:lstStyle/>
          <a:p>
            <a:r>
              <a:rPr lang="en-GB" dirty="0"/>
              <a:t>Answers to worked example</a:t>
            </a:r>
          </a:p>
        </p:txBody>
      </p:sp>
    </p:spTree>
    <p:extLst>
      <p:ext uri="{BB962C8B-B14F-4D97-AF65-F5344CB8AC3E}">
        <p14:creationId xmlns:p14="http://schemas.microsoft.com/office/powerpoint/2010/main" val="829844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D3A958-CAAC-4648-B4C7-7A79B935867F}"/>
              </a:ext>
            </a:extLst>
          </p:cNvPr>
          <p:cNvSpPr>
            <a:spLocks noGrp="1"/>
          </p:cNvSpPr>
          <p:nvPr>
            <p:ph type="title"/>
          </p:nvPr>
        </p:nvSpPr>
        <p:spPr/>
        <p:txBody>
          <a:bodyPr/>
          <a:lstStyle/>
          <a:p>
            <a:r>
              <a:rPr lang="en-GB" dirty="0"/>
              <a:t>Answers to worked example</a:t>
            </a:r>
          </a:p>
        </p:txBody>
      </p:sp>
      <p:pic>
        <p:nvPicPr>
          <p:cNvPr id="5" name="Picture 4">
            <a:extLst>
              <a:ext uri="{FF2B5EF4-FFF2-40B4-BE49-F238E27FC236}">
                <a16:creationId xmlns:a16="http://schemas.microsoft.com/office/drawing/2014/main" id="{6B4182A4-83CA-4C61-BB25-256DCBC33553}"/>
              </a:ext>
            </a:extLst>
          </p:cNvPr>
          <p:cNvPicPr>
            <a:picLocks noChangeAspect="1"/>
          </p:cNvPicPr>
          <p:nvPr/>
        </p:nvPicPr>
        <p:blipFill>
          <a:blip r:embed="rId2"/>
          <a:stretch>
            <a:fillRect/>
          </a:stretch>
        </p:blipFill>
        <p:spPr>
          <a:xfrm>
            <a:off x="539552" y="1556792"/>
            <a:ext cx="5544324" cy="3334215"/>
          </a:xfrm>
          <a:prstGeom prst="rect">
            <a:avLst/>
          </a:prstGeom>
        </p:spPr>
      </p:pic>
    </p:spTree>
    <p:extLst>
      <p:ext uri="{BB962C8B-B14F-4D97-AF65-F5344CB8AC3E}">
        <p14:creationId xmlns:p14="http://schemas.microsoft.com/office/powerpoint/2010/main" val="3235767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Power distribution</a:t>
            </a:r>
          </a:p>
        </p:txBody>
      </p:sp>
      <p:sp>
        <p:nvSpPr>
          <p:cNvPr id="15364" name="Rectangle 5"/>
          <p:cNvSpPr>
            <a:spLocks noChangeArrowheads="1"/>
          </p:cNvSpPr>
          <p:nvPr/>
        </p:nvSpPr>
        <p:spPr bwMode="auto">
          <a:xfrm>
            <a:off x="457200" y="4516061"/>
            <a:ext cx="85693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GB" altLang="en-US" sz="2000" dirty="0"/>
          </a:p>
          <a:p>
            <a:pPr eaLnBrk="1" hangingPunct="1">
              <a:spcBef>
                <a:spcPct val="0"/>
              </a:spcBef>
              <a:buClrTx/>
              <a:buSzTx/>
              <a:buFontTx/>
              <a:buNone/>
            </a:pPr>
            <a:r>
              <a:rPr lang="en-GB" altLang="en-US" sz="2000" dirty="0"/>
              <a:t>After we have transmitted the electricity across the National Grid, our requirements change for distribution.</a:t>
            </a:r>
          </a:p>
        </p:txBody>
      </p:sp>
      <p:pic>
        <p:nvPicPr>
          <p:cNvPr id="5" name="Picture 4">
            <a:extLst>
              <a:ext uri="{FF2B5EF4-FFF2-40B4-BE49-F238E27FC236}">
                <a16:creationId xmlns:a16="http://schemas.microsoft.com/office/drawing/2014/main" id="{83C76FE8-1308-4B32-9736-EC766D4DD9E6}"/>
              </a:ext>
            </a:extLst>
          </p:cNvPr>
          <p:cNvPicPr>
            <a:picLocks noChangeAspect="1"/>
          </p:cNvPicPr>
          <p:nvPr/>
        </p:nvPicPr>
        <p:blipFill>
          <a:blip r:embed="rId2"/>
          <a:stretch>
            <a:fillRect/>
          </a:stretch>
        </p:blipFill>
        <p:spPr>
          <a:xfrm>
            <a:off x="468856" y="1919174"/>
            <a:ext cx="6948264" cy="2687212"/>
          </a:xfrm>
          <a:prstGeom prst="rect">
            <a:avLst/>
          </a:prstGeom>
        </p:spPr>
      </p:pic>
      <p:pic>
        <p:nvPicPr>
          <p:cNvPr id="7" name="Picture 6">
            <a:extLst>
              <a:ext uri="{FF2B5EF4-FFF2-40B4-BE49-F238E27FC236}">
                <a16:creationId xmlns:a16="http://schemas.microsoft.com/office/drawing/2014/main" id="{67A28167-3405-4147-A2AD-EBCAEBC59357}"/>
              </a:ext>
            </a:extLst>
          </p:cNvPr>
          <p:cNvPicPr>
            <a:picLocks noChangeAspect="1"/>
          </p:cNvPicPr>
          <p:nvPr/>
        </p:nvPicPr>
        <p:blipFill>
          <a:blip r:embed="rId3"/>
          <a:stretch>
            <a:fillRect/>
          </a:stretch>
        </p:blipFill>
        <p:spPr>
          <a:xfrm>
            <a:off x="6804248" y="1326276"/>
            <a:ext cx="2067213" cy="1190791"/>
          </a:xfrm>
          <a:prstGeom prst="rect">
            <a:avLst/>
          </a:prstGeom>
        </p:spPr>
      </p:pic>
    </p:spTree>
    <p:extLst>
      <p:ext uri="{BB962C8B-B14F-4D97-AF65-F5344CB8AC3E}">
        <p14:creationId xmlns:p14="http://schemas.microsoft.com/office/powerpoint/2010/main" val="3540670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4037B25-CEBF-46E1-B489-33BAF6FE21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1600" y="3545125"/>
            <a:ext cx="4772973" cy="2695131"/>
          </a:xfrm>
          <a:prstGeom prst="rect">
            <a:avLst/>
          </a:prstGeom>
        </p:spPr>
      </p:pic>
      <p:sp>
        <p:nvSpPr>
          <p:cNvPr id="2" name="Title 1"/>
          <p:cNvSpPr>
            <a:spLocks noGrp="1"/>
          </p:cNvSpPr>
          <p:nvPr>
            <p:ph type="title"/>
          </p:nvPr>
        </p:nvSpPr>
        <p:spPr/>
        <p:txBody>
          <a:bodyPr/>
          <a:lstStyle/>
          <a:p>
            <a:r>
              <a:rPr lang="en-US" dirty="0"/>
              <a:t>Power distribution: </a:t>
            </a:r>
            <a:r>
              <a:rPr lang="en-GB" dirty="0"/>
              <a:t>star</a:t>
            </a:r>
          </a:p>
        </p:txBody>
      </p:sp>
      <p:sp>
        <p:nvSpPr>
          <p:cNvPr id="5" name="TextBox 4"/>
          <p:cNvSpPr txBox="1"/>
          <p:nvPr/>
        </p:nvSpPr>
        <p:spPr>
          <a:xfrm>
            <a:off x="457200" y="1484784"/>
            <a:ext cx="8579296" cy="2554545"/>
          </a:xfrm>
          <a:prstGeom prst="rect">
            <a:avLst/>
          </a:prstGeom>
          <a:noFill/>
        </p:spPr>
        <p:txBody>
          <a:bodyPr wrap="square" rtlCol="0">
            <a:spAutoFit/>
          </a:bodyPr>
          <a:lstStyle/>
          <a:p>
            <a:r>
              <a:rPr lang="en-GB" dirty="0"/>
              <a:t>Single phase (230V) and three-phase (400V) supplies are obtained from a </a:t>
            </a:r>
            <a:r>
              <a:rPr lang="en-GB" b="1" dirty="0"/>
              <a:t>star distribution system</a:t>
            </a:r>
            <a:r>
              <a:rPr lang="en-GB" dirty="0"/>
              <a:t>. When the voltage is measured from the brown, black or grey phases to neutral, this provides 230V.</a:t>
            </a:r>
          </a:p>
          <a:p>
            <a:endParaRPr lang="en-GB" dirty="0"/>
          </a:p>
          <a:p>
            <a:r>
              <a:rPr lang="en-GB" dirty="0"/>
              <a:t>When the voltage is measured from the black to brown phase, the black to grey phase or the grey to brown phase, then this provides 400V.</a:t>
            </a:r>
          </a:p>
          <a:p>
            <a:endParaRPr lang="en-GB" dirty="0"/>
          </a:p>
          <a:p>
            <a:endParaRPr lang="en-GB" dirty="0"/>
          </a:p>
        </p:txBody>
      </p:sp>
      <p:pic>
        <p:nvPicPr>
          <p:cNvPr id="1026" name="Picture 2" descr="C:\Users\Outreach-43\Desktop\Picture1.png"/>
          <p:cNvPicPr>
            <a:picLocks noChangeAspect="1" noChangeArrowheads="1"/>
          </p:cNvPicPr>
          <p:nvPr/>
        </p:nvPicPr>
        <p:blipFill>
          <a:blip r:embed="rId3"/>
          <a:srcRect/>
          <a:stretch>
            <a:fillRect/>
          </a:stretch>
        </p:blipFill>
        <p:spPr bwMode="auto">
          <a:xfrm>
            <a:off x="4788024" y="4200749"/>
            <a:ext cx="742950" cy="712787"/>
          </a:xfrm>
          <a:prstGeom prst="rect">
            <a:avLst/>
          </a:prstGeom>
          <a:noFill/>
        </p:spPr>
      </p:pic>
    </p:spTree>
    <p:extLst>
      <p:ext uri="{BB962C8B-B14F-4D97-AF65-F5344CB8AC3E}">
        <p14:creationId xmlns:p14="http://schemas.microsoft.com/office/powerpoint/2010/main" val="4120803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US" dirty="0"/>
              <a:t>Power distribution: </a:t>
            </a:r>
            <a:r>
              <a:rPr lang="en-GB" dirty="0"/>
              <a:t>star</a:t>
            </a:r>
          </a:p>
        </p:txBody>
      </p:sp>
      <p:sp>
        <p:nvSpPr>
          <p:cNvPr id="18436" name="Rectangle 5"/>
          <p:cNvSpPr>
            <a:spLocks noChangeArrowheads="1"/>
          </p:cNvSpPr>
          <p:nvPr/>
        </p:nvSpPr>
        <p:spPr bwMode="auto">
          <a:xfrm>
            <a:off x="539552" y="4537536"/>
            <a:ext cx="821848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r>
              <a:rPr lang="en-GB" altLang="en-US" sz="1800" dirty="0"/>
              <a:t>In a star distribution, we now have a neutral, which provides an earthing system. In a star-connected load, we are able to state the following:</a:t>
            </a:r>
          </a:p>
          <a:p>
            <a:pPr eaLnBrk="1" hangingPunct="1">
              <a:spcBef>
                <a:spcPct val="0"/>
              </a:spcBef>
              <a:buClrTx/>
              <a:buSzTx/>
              <a:buFontTx/>
              <a:buNone/>
            </a:pPr>
            <a:endParaRPr lang="en-GB" altLang="en-US" sz="1800" dirty="0"/>
          </a:p>
          <a:p>
            <a:pPr eaLnBrk="1" hangingPunct="1">
              <a:spcBef>
                <a:spcPct val="0"/>
              </a:spcBef>
              <a:buClrTx/>
              <a:buSzTx/>
              <a:buFontTx/>
              <a:buNone/>
            </a:pPr>
            <a:r>
              <a:rPr lang="en-GB" altLang="en-US" sz="1800" dirty="0"/>
              <a:t>IL = IP      VL = </a:t>
            </a:r>
            <a:r>
              <a:rPr lang="en-GB" altLang="en-US" sz="1800" dirty="0">
                <a:cs typeface="Arial" panose="020B0604020202020204" pitchFamily="34" charset="0"/>
              </a:rPr>
              <a:t>√</a:t>
            </a:r>
            <a:r>
              <a:rPr lang="en-GB" altLang="en-US" sz="1800" dirty="0"/>
              <a:t>3 × VP         </a:t>
            </a:r>
            <a:r>
              <a:rPr lang="en-GB" altLang="en-US" sz="1800" dirty="0" err="1"/>
              <a:t>VP</a:t>
            </a:r>
            <a:r>
              <a:rPr lang="en-GB" altLang="en-US" sz="1800" dirty="0"/>
              <a:t> = </a:t>
            </a:r>
            <a:r>
              <a:rPr lang="en-GB" altLang="en-US" sz="1800" u="sng" dirty="0"/>
              <a:t>VL</a:t>
            </a:r>
          </a:p>
          <a:p>
            <a:pPr eaLnBrk="1" hangingPunct="1">
              <a:spcBef>
                <a:spcPct val="0"/>
              </a:spcBef>
              <a:buClrTx/>
              <a:buSzTx/>
              <a:buFontTx/>
              <a:buNone/>
            </a:pPr>
            <a:r>
              <a:rPr lang="en-GB" altLang="en-US" sz="1800" dirty="0"/>
              <a:t>                                                        </a:t>
            </a:r>
            <a:r>
              <a:rPr lang="en-GB" altLang="en-US" sz="1800" dirty="0">
                <a:cs typeface="Arial" panose="020B0604020202020204" pitchFamily="34" charset="0"/>
              </a:rPr>
              <a:t>√3</a:t>
            </a:r>
          </a:p>
          <a:p>
            <a:pPr eaLnBrk="1" hangingPunct="1">
              <a:spcBef>
                <a:spcPct val="0"/>
              </a:spcBef>
              <a:buClrTx/>
              <a:buSzTx/>
              <a:buFontTx/>
              <a:buNone/>
            </a:pPr>
            <a:endParaRPr lang="en-GB" altLang="en-US" sz="1800" dirty="0"/>
          </a:p>
        </p:txBody>
      </p:sp>
      <p:pic>
        <p:nvPicPr>
          <p:cNvPr id="8" name="Picture 7">
            <a:extLst>
              <a:ext uri="{FF2B5EF4-FFF2-40B4-BE49-F238E27FC236}">
                <a16:creationId xmlns:a16="http://schemas.microsoft.com/office/drawing/2014/main" id="{78A56AAD-EA3C-4ECE-BA93-38421CD1E3D8}"/>
              </a:ext>
            </a:extLst>
          </p:cNvPr>
          <p:cNvPicPr>
            <a:picLocks noChangeAspect="1"/>
          </p:cNvPicPr>
          <p:nvPr/>
        </p:nvPicPr>
        <p:blipFill>
          <a:blip r:embed="rId2"/>
          <a:stretch>
            <a:fillRect/>
          </a:stretch>
        </p:blipFill>
        <p:spPr>
          <a:xfrm>
            <a:off x="755576" y="1366521"/>
            <a:ext cx="5465134" cy="3044504"/>
          </a:xfrm>
          <a:prstGeom prst="rect">
            <a:avLst/>
          </a:prstGeom>
        </p:spPr>
      </p:pic>
      <p:pic>
        <p:nvPicPr>
          <p:cNvPr id="10" name="Picture 9">
            <a:extLst>
              <a:ext uri="{FF2B5EF4-FFF2-40B4-BE49-F238E27FC236}">
                <a16:creationId xmlns:a16="http://schemas.microsoft.com/office/drawing/2014/main" id="{2A053EE9-5926-4EAE-AE33-5F46DCA238A1}"/>
              </a:ext>
            </a:extLst>
          </p:cNvPr>
          <p:cNvPicPr>
            <a:picLocks noChangeAspect="1"/>
          </p:cNvPicPr>
          <p:nvPr/>
        </p:nvPicPr>
        <p:blipFill>
          <a:blip r:embed="rId3"/>
          <a:stretch>
            <a:fillRect/>
          </a:stretch>
        </p:blipFill>
        <p:spPr>
          <a:xfrm>
            <a:off x="6281223" y="1598031"/>
            <a:ext cx="2333951" cy="1276528"/>
          </a:xfrm>
          <a:prstGeom prst="rect">
            <a:avLst/>
          </a:prstGeom>
        </p:spPr>
      </p:pic>
    </p:spTree>
    <p:extLst>
      <p:ext uri="{BB962C8B-B14F-4D97-AF65-F5344CB8AC3E}">
        <p14:creationId xmlns:p14="http://schemas.microsoft.com/office/powerpoint/2010/main" val="3258277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A3A815-BCDD-46AB-AC8C-888AE96674D0}"/>
              </a:ext>
            </a:extLst>
          </p:cNvPr>
          <p:cNvSpPr>
            <a:spLocks noGrp="1"/>
          </p:cNvSpPr>
          <p:nvPr>
            <p:ph idx="1"/>
          </p:nvPr>
        </p:nvSpPr>
        <p:spPr/>
        <p:txBody>
          <a:bodyPr/>
          <a:lstStyle/>
          <a:p>
            <a:pPr eaLnBrk="1" hangingPunct="1">
              <a:defRPr/>
            </a:pPr>
            <a:r>
              <a:rPr lang="en-GB" dirty="0">
                <a:solidFill>
                  <a:schemeClr val="accent4"/>
                </a:solidFill>
                <a:latin typeface="Arial" charset="0"/>
              </a:rPr>
              <a:t>A three-phase, four wire, star connected transformer has a line voltage of 520V and supplies a line current of 25A. Calculate:</a:t>
            </a:r>
          </a:p>
          <a:p>
            <a:pPr marL="457200" indent="-457200" eaLnBrk="1" hangingPunct="1">
              <a:buFont typeface="+mj-lt"/>
              <a:buAutoNum type="alphaLcParenR"/>
              <a:defRPr/>
            </a:pPr>
            <a:r>
              <a:rPr lang="en-GB" dirty="0">
                <a:solidFill>
                  <a:schemeClr val="accent4"/>
                </a:solidFill>
                <a:latin typeface="Arial" charset="0"/>
              </a:rPr>
              <a:t>the phase voltage of the transformer</a:t>
            </a:r>
          </a:p>
          <a:p>
            <a:pPr marL="457200" indent="-457200" eaLnBrk="1" hangingPunct="1">
              <a:buFont typeface="+mj-lt"/>
              <a:buAutoNum type="alphaLcParenR"/>
              <a:defRPr/>
            </a:pPr>
            <a:r>
              <a:rPr lang="en-GB" dirty="0">
                <a:solidFill>
                  <a:schemeClr val="accent4"/>
                </a:solidFill>
                <a:latin typeface="Arial" charset="0"/>
              </a:rPr>
              <a:t>the phase current in each winding.</a:t>
            </a:r>
          </a:p>
          <a:p>
            <a:endParaRPr lang="en-GB" dirty="0"/>
          </a:p>
        </p:txBody>
      </p:sp>
      <p:sp>
        <p:nvSpPr>
          <p:cNvPr id="3" name="Title 2">
            <a:extLst>
              <a:ext uri="{FF2B5EF4-FFF2-40B4-BE49-F238E27FC236}">
                <a16:creationId xmlns:a16="http://schemas.microsoft.com/office/drawing/2014/main" id="{7643A7C4-EA03-4CD8-85F8-200EAC10CA9A}"/>
              </a:ext>
            </a:extLst>
          </p:cNvPr>
          <p:cNvSpPr>
            <a:spLocks noGrp="1"/>
          </p:cNvSpPr>
          <p:nvPr>
            <p:ph type="title"/>
          </p:nvPr>
        </p:nvSpPr>
        <p:spPr/>
        <p:txBody>
          <a:bodyPr/>
          <a:lstStyle/>
          <a:p>
            <a:r>
              <a:rPr lang="en-GB" dirty="0"/>
              <a:t>Worked example: star connected transformer</a:t>
            </a:r>
          </a:p>
        </p:txBody>
      </p:sp>
    </p:spTree>
    <p:extLst>
      <p:ext uri="{BB962C8B-B14F-4D97-AF65-F5344CB8AC3E}">
        <p14:creationId xmlns:p14="http://schemas.microsoft.com/office/powerpoint/2010/main" val="1926437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5D6C249-CC91-4058-8CBD-534AB3DDD4CB}"/>
              </a:ext>
            </a:extLst>
          </p:cNvPr>
          <p:cNvPicPr>
            <a:picLocks noGrp="1" noChangeAspect="1"/>
          </p:cNvPicPr>
          <p:nvPr>
            <p:ph idx="1"/>
          </p:nvPr>
        </p:nvPicPr>
        <p:blipFill>
          <a:blip r:embed="rId2"/>
          <a:stretch>
            <a:fillRect/>
          </a:stretch>
        </p:blipFill>
        <p:spPr>
          <a:xfrm>
            <a:off x="539552" y="1628800"/>
            <a:ext cx="6477904" cy="4124901"/>
          </a:xfrm>
        </p:spPr>
      </p:pic>
      <p:sp>
        <p:nvSpPr>
          <p:cNvPr id="3" name="Title 2">
            <a:extLst>
              <a:ext uri="{FF2B5EF4-FFF2-40B4-BE49-F238E27FC236}">
                <a16:creationId xmlns:a16="http://schemas.microsoft.com/office/drawing/2014/main" id="{E9D2C36E-934C-41CC-B2F5-EB0137A9F7AE}"/>
              </a:ext>
            </a:extLst>
          </p:cNvPr>
          <p:cNvSpPr>
            <a:spLocks noGrp="1"/>
          </p:cNvSpPr>
          <p:nvPr>
            <p:ph type="title"/>
          </p:nvPr>
        </p:nvSpPr>
        <p:spPr/>
        <p:txBody>
          <a:bodyPr/>
          <a:lstStyle/>
          <a:p>
            <a:r>
              <a:rPr lang="en-GB" dirty="0"/>
              <a:t>Answers to worked example</a:t>
            </a:r>
          </a:p>
        </p:txBody>
      </p:sp>
    </p:spTree>
    <p:extLst>
      <p:ext uri="{BB962C8B-B14F-4D97-AF65-F5344CB8AC3E}">
        <p14:creationId xmlns:p14="http://schemas.microsoft.com/office/powerpoint/2010/main" val="3700747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distribution</a:t>
            </a:r>
          </a:p>
        </p:txBody>
      </p:sp>
      <p:pic>
        <p:nvPicPr>
          <p:cNvPr id="5" name="Picture 4">
            <a:extLst>
              <a:ext uri="{FF2B5EF4-FFF2-40B4-BE49-F238E27FC236}">
                <a16:creationId xmlns:a16="http://schemas.microsoft.com/office/drawing/2014/main" id="{9DB87B21-C6F3-44B2-B000-2D4DC950C2FF}"/>
              </a:ext>
            </a:extLst>
          </p:cNvPr>
          <p:cNvPicPr>
            <a:picLocks noChangeAspect="1"/>
          </p:cNvPicPr>
          <p:nvPr/>
        </p:nvPicPr>
        <p:blipFill>
          <a:blip r:embed="rId2"/>
          <a:stretch>
            <a:fillRect/>
          </a:stretch>
        </p:blipFill>
        <p:spPr>
          <a:xfrm>
            <a:off x="1547664" y="1390588"/>
            <a:ext cx="5256584" cy="4794109"/>
          </a:xfrm>
          <a:prstGeom prst="rect">
            <a:avLst/>
          </a:prstGeom>
        </p:spPr>
      </p:pic>
    </p:spTree>
    <p:extLst>
      <p:ext uri="{BB962C8B-B14F-4D97-AF65-F5344CB8AC3E}">
        <p14:creationId xmlns:p14="http://schemas.microsoft.com/office/powerpoint/2010/main" val="1094641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t>By the end of this session learners should be able to:</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sources of electrical power</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describe phased power distribution</a:t>
            </a:r>
          </a:p>
          <a:p>
            <a:pPr marL="457200" indent="-4572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list the voltage supplies for electrical installations</a:t>
            </a:r>
            <a:endParaRPr lang="en-US" dirty="0"/>
          </a:p>
          <a:p>
            <a:pPr marL="457200" indent="-457200">
              <a:buClr>
                <a:srgbClr val="0077E3"/>
              </a:buClr>
              <a:buFont typeface="Arial" panose="020B0604020202020204" pitchFamily="34" charset="0"/>
              <a:buChar char="•"/>
            </a:pPr>
            <a:r>
              <a:rPr lang="en-US" dirty="0"/>
              <a:t>compare the advantages or otherwise of different voltages in BSE systems</a:t>
            </a:r>
          </a:p>
          <a:p>
            <a:pPr marL="457200" indent="-457200">
              <a:buClr>
                <a:srgbClr val="0077E3"/>
              </a:buClr>
              <a:buFont typeface="Arial" panose="020B0604020202020204" pitchFamily="34" charset="0"/>
              <a:buChar char="•"/>
            </a:pPr>
            <a:r>
              <a:rPr lang="en-US" dirty="0"/>
              <a:t>understand the concepts of neutral and balanced supply</a:t>
            </a:r>
          </a:p>
          <a:p>
            <a:pPr marL="457200" indent="-457200">
              <a:buClr>
                <a:srgbClr val="0077E3"/>
              </a:buClr>
              <a:buFont typeface="Arial" panose="020B0604020202020204" pitchFamily="34" charset="0"/>
              <a:buChar char="•"/>
            </a:pPr>
            <a:r>
              <a:rPr lang="en-US" dirty="0"/>
              <a:t>explain the concept of three-phase electricity supply.</a:t>
            </a:r>
          </a:p>
          <a:p>
            <a:pPr marL="457200" indent="-457200">
              <a:buFont typeface="Arial" panose="020B0604020202020204" pitchFamily="34" charset="0"/>
              <a:buChar char="•"/>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distribution network</a:t>
            </a:r>
          </a:p>
        </p:txBody>
      </p:sp>
      <p:sp>
        <p:nvSpPr>
          <p:cNvPr id="3" name="TextBox 2"/>
          <p:cNvSpPr txBox="1"/>
          <p:nvPr/>
        </p:nvSpPr>
        <p:spPr>
          <a:xfrm>
            <a:off x="457200" y="1556792"/>
            <a:ext cx="3250704" cy="3785652"/>
          </a:xfrm>
          <a:prstGeom prst="rect">
            <a:avLst/>
          </a:prstGeom>
          <a:noFill/>
        </p:spPr>
        <p:txBody>
          <a:bodyPr wrap="square" rtlCol="0">
            <a:spAutoFit/>
          </a:bodyPr>
          <a:lstStyle/>
          <a:p>
            <a:r>
              <a:rPr lang="en-GB" dirty="0"/>
              <a:t>The diagram shows how power is distributed around a district from a substation.</a:t>
            </a:r>
          </a:p>
          <a:p>
            <a:endParaRPr lang="en-GB" dirty="0"/>
          </a:p>
          <a:p>
            <a:r>
              <a:rPr lang="en-GB" dirty="0"/>
              <a:t>A </a:t>
            </a:r>
            <a:r>
              <a:rPr lang="en-GB" b="1" dirty="0"/>
              <a:t>single-phase</a:t>
            </a:r>
            <a:r>
              <a:rPr lang="en-GB" dirty="0"/>
              <a:t> </a:t>
            </a:r>
            <a:r>
              <a:rPr lang="en-GB" b="1" dirty="0"/>
              <a:t>supply </a:t>
            </a:r>
            <a:r>
              <a:rPr lang="en-GB" dirty="0"/>
              <a:t>goes to small commercial properties and domestic dwellings, while</a:t>
            </a:r>
          </a:p>
          <a:p>
            <a:r>
              <a:rPr lang="en-GB" dirty="0"/>
              <a:t>larger commercial premises require a</a:t>
            </a:r>
            <a:r>
              <a:rPr lang="en-GB" b="1" dirty="0"/>
              <a:t> three-phase supply</a:t>
            </a:r>
            <a:r>
              <a:rPr lang="en-GB" dirty="0"/>
              <a:t> connected to all four conductors.</a:t>
            </a:r>
          </a:p>
        </p:txBody>
      </p:sp>
      <p:pic>
        <p:nvPicPr>
          <p:cNvPr id="8" name="Picture 7">
            <a:extLst>
              <a:ext uri="{FF2B5EF4-FFF2-40B4-BE49-F238E27FC236}">
                <a16:creationId xmlns:a16="http://schemas.microsoft.com/office/drawing/2014/main" id="{E8D09328-2D53-4A05-8D3A-8496F2B0EF0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1573452"/>
            <a:ext cx="5009131" cy="378565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Three-phase distribution boards</a:t>
            </a:r>
          </a:p>
        </p:txBody>
      </p:sp>
      <p:sp>
        <p:nvSpPr>
          <p:cNvPr id="3" name="Content Placeholder 2"/>
          <p:cNvSpPr>
            <a:spLocks noGrp="1"/>
          </p:cNvSpPr>
          <p:nvPr>
            <p:ph sz="quarter" idx="10"/>
          </p:nvPr>
        </p:nvSpPr>
        <p:spPr>
          <a:xfrm>
            <a:off x="457200" y="1512000"/>
            <a:ext cx="5194920" cy="2205032"/>
          </a:xfrm>
        </p:spPr>
        <p:txBody>
          <a:bodyPr/>
          <a:lstStyle/>
          <a:p>
            <a:pPr marL="457200" indent="-457200">
              <a:spcBef>
                <a:spcPts val="400"/>
              </a:spcBef>
              <a:spcAft>
                <a:spcPts val="400"/>
              </a:spcAft>
              <a:buClr>
                <a:srgbClr val="0077E3"/>
              </a:buClr>
              <a:buFont typeface="Arial" panose="020B0604020202020204" pitchFamily="34" charset="0"/>
              <a:buChar char="•"/>
            </a:pPr>
            <a:r>
              <a:rPr lang="en-US" dirty="0"/>
              <a:t>In larger buildings electrical power is distributed throughout the building as three-phase power fed to </a:t>
            </a:r>
            <a:r>
              <a:rPr lang="en-US" b="1" dirty="0"/>
              <a:t>distribution boards</a:t>
            </a:r>
            <a:r>
              <a:rPr lang="en-US" dirty="0"/>
              <a:t>, where all the final circuits are connected to </a:t>
            </a:r>
            <a:r>
              <a:rPr lang="en-US" b="1" dirty="0"/>
              <a:t>circuit protection devices</a:t>
            </a:r>
            <a:r>
              <a:rPr lang="en-US" dirty="0"/>
              <a:t>.</a:t>
            </a:r>
          </a:p>
          <a:p>
            <a:pPr marL="457200" indent="-457200">
              <a:spcBef>
                <a:spcPts val="400"/>
              </a:spcBef>
              <a:spcAft>
                <a:spcPts val="400"/>
              </a:spcAft>
              <a:buClr>
                <a:srgbClr val="0077E3"/>
              </a:buClr>
              <a:buFont typeface="Arial" panose="020B0604020202020204" pitchFamily="34" charset="0"/>
              <a:buChar char="•"/>
            </a:pPr>
            <a:r>
              <a:rPr lang="en-US" dirty="0"/>
              <a:t>Large open plan commercial spaces with high lighting requirements are split into three sub-areas which are then connected to three separate phases to balance the demand on the supply.</a:t>
            </a:r>
          </a:p>
        </p:txBody>
      </p:sp>
      <p:pic>
        <p:nvPicPr>
          <p:cNvPr id="4" name="Picture 2" descr="Image result for three phase distribution board wiring">
            <a:extLst>
              <a:ext uri="{FF2B5EF4-FFF2-40B4-BE49-F238E27FC236}">
                <a16:creationId xmlns:a16="http://schemas.microsoft.com/office/drawing/2014/main" id="{0D46E38B-C271-A74A-88EA-32338169ECB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28185" y="1390588"/>
            <a:ext cx="2458616" cy="32781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795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single-phase consumer units</a:t>
            </a:r>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US" sz="1800" dirty="0"/>
              <a:t>All </a:t>
            </a:r>
            <a:r>
              <a:rPr lang="en-US" sz="1800" b="1" dirty="0"/>
              <a:t>domestic consumer units </a:t>
            </a:r>
            <a:r>
              <a:rPr lang="en-US" sz="1800" dirty="0"/>
              <a:t>are now required to be fire resistant to contain any fire caused by the internal wiring and components.</a:t>
            </a:r>
          </a:p>
          <a:p>
            <a:pPr marL="342900" indent="-342900">
              <a:spcBef>
                <a:spcPts val="400"/>
              </a:spcBef>
              <a:spcAft>
                <a:spcPts val="400"/>
              </a:spcAft>
              <a:buClr>
                <a:srgbClr val="0077E3"/>
              </a:buClr>
              <a:buFont typeface="Arial" panose="020B0604020202020204" pitchFamily="34" charset="0"/>
              <a:buChar char="•"/>
            </a:pPr>
            <a:r>
              <a:rPr lang="en-US" sz="1800" dirty="0"/>
              <a:t>The </a:t>
            </a:r>
            <a:r>
              <a:rPr lang="en-US" sz="1800" b="1" dirty="0"/>
              <a:t>circuit protection devices</a:t>
            </a:r>
            <a:r>
              <a:rPr lang="en-US" sz="1800" dirty="0"/>
              <a:t> are connected to the line busbar. Banks of </a:t>
            </a:r>
            <a:r>
              <a:rPr lang="en-US" sz="1800" b="1" dirty="0"/>
              <a:t>miniature circuit breakers (MCBs) </a:t>
            </a:r>
            <a:r>
              <a:rPr lang="en-US" sz="1800" dirty="0"/>
              <a:t>are protected by a </a:t>
            </a:r>
            <a:r>
              <a:rPr lang="en-GB" sz="1800" b="1" dirty="0"/>
              <a:t>residual current circuit breaker with overload protection</a:t>
            </a:r>
            <a:r>
              <a:rPr lang="en-US" sz="1800" b="1" dirty="0"/>
              <a:t> (RCBO)</a:t>
            </a:r>
            <a:r>
              <a:rPr lang="en-US" sz="1800" dirty="0"/>
              <a:t> rather than a </a:t>
            </a:r>
            <a:r>
              <a:rPr lang="en-GB" sz="1800" b="1" dirty="0"/>
              <a:t>residual current device (RCD)</a:t>
            </a:r>
            <a:r>
              <a:rPr lang="en-GB" sz="1800" dirty="0"/>
              <a:t>.</a:t>
            </a:r>
            <a:endParaRPr lang="en-GB" sz="1800" b="1" dirty="0"/>
          </a:p>
          <a:p>
            <a:pPr marL="342900" indent="-342900">
              <a:spcBef>
                <a:spcPts val="400"/>
              </a:spcBef>
              <a:spcAft>
                <a:spcPts val="400"/>
              </a:spcAft>
              <a:buClr>
                <a:srgbClr val="0077E3"/>
              </a:buClr>
              <a:buFont typeface="Arial" panose="020B0604020202020204" pitchFamily="34" charset="0"/>
              <a:buChar char="•"/>
            </a:pPr>
            <a:r>
              <a:rPr lang="en-US" sz="1800" dirty="0"/>
              <a:t>Mains cables (‘tails’) connect the consumer unit and the utility meter. The system is isolated by a double-pole switch.</a:t>
            </a:r>
          </a:p>
          <a:p>
            <a:pPr marL="342900" indent="-342900">
              <a:spcBef>
                <a:spcPts val="400"/>
              </a:spcBef>
              <a:spcAft>
                <a:spcPts val="400"/>
              </a:spcAft>
              <a:buClr>
                <a:srgbClr val="0077E3"/>
              </a:buClr>
              <a:buFont typeface="Arial" panose="020B0604020202020204" pitchFamily="34" charset="0"/>
              <a:buChar char="•"/>
            </a:pPr>
            <a:r>
              <a:rPr lang="en-US" sz="1800" dirty="0"/>
              <a:t>Line conductors of the final circuits are connected to the MCBs.</a:t>
            </a:r>
          </a:p>
          <a:p>
            <a:pPr marL="342900" indent="-342900">
              <a:spcBef>
                <a:spcPts val="400"/>
              </a:spcBef>
              <a:spcAft>
                <a:spcPts val="400"/>
              </a:spcAft>
              <a:buClr>
                <a:srgbClr val="0077E3"/>
              </a:buClr>
              <a:buFont typeface="Arial" panose="020B0604020202020204" pitchFamily="34" charset="0"/>
              <a:buChar char="•"/>
            </a:pPr>
            <a:r>
              <a:rPr lang="en-US" sz="1800" dirty="0"/>
              <a:t>The neutral conductors are connected to the neutral bar.</a:t>
            </a:r>
          </a:p>
          <a:p>
            <a:pPr marL="342900" indent="-342900">
              <a:spcBef>
                <a:spcPts val="400"/>
              </a:spcBef>
              <a:spcAft>
                <a:spcPts val="400"/>
              </a:spcAft>
              <a:buClr>
                <a:srgbClr val="0077E3"/>
              </a:buClr>
              <a:buFont typeface="Arial" panose="020B0604020202020204" pitchFamily="34" charset="0"/>
              <a:buChar char="•"/>
            </a:pPr>
            <a:r>
              <a:rPr lang="en-US" sz="1800" dirty="0"/>
              <a:t>The earth conductors are connected to the earth bar.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C3A8E8-A129-4406-B95D-68BB0DBA7611}"/>
              </a:ext>
            </a:extLst>
          </p:cNvPr>
          <p:cNvSpPr>
            <a:spLocks noGrp="1"/>
          </p:cNvSpPr>
          <p:nvPr>
            <p:ph type="title"/>
          </p:nvPr>
        </p:nvSpPr>
        <p:spPr/>
        <p:txBody>
          <a:bodyPr/>
          <a:lstStyle/>
          <a:p>
            <a:r>
              <a:rPr lang="en-GB" dirty="0"/>
              <a:t>Domestic supply: service positions</a:t>
            </a:r>
          </a:p>
        </p:txBody>
      </p:sp>
      <p:sp>
        <p:nvSpPr>
          <p:cNvPr id="4" name="Content Placeholder 3">
            <a:extLst>
              <a:ext uri="{FF2B5EF4-FFF2-40B4-BE49-F238E27FC236}">
                <a16:creationId xmlns:a16="http://schemas.microsoft.com/office/drawing/2014/main" id="{9775F651-209C-4554-B4DE-6A90531FA6DE}"/>
              </a:ext>
            </a:extLst>
          </p:cNvPr>
          <p:cNvSpPr txBox="1">
            <a:spLocks noGrp="1"/>
          </p:cNvSpPr>
          <p:nvPr>
            <p:ph idx="1"/>
          </p:nvPr>
        </p:nvSpPr>
        <p:spPr>
          <a:xfrm>
            <a:off x="457200" y="1511300"/>
            <a:ext cx="2242592" cy="3976730"/>
          </a:xfrm>
          <a:prstGeom prst="rect">
            <a:avLst/>
          </a:prstGeom>
          <a:noFill/>
        </p:spPr>
        <p:txBody>
          <a:bodyPr wrap="square" rtlCol="0">
            <a:spAutoFit/>
          </a:bodyPr>
          <a:lstStyle/>
          <a:p>
            <a:pPr marL="457200" indent="-457200">
              <a:spcBef>
                <a:spcPts val="400"/>
              </a:spcBef>
              <a:spcAft>
                <a:spcPts val="400"/>
              </a:spcAft>
              <a:buFont typeface="+mj-lt"/>
              <a:buAutoNum type="arabicPeriod"/>
            </a:pPr>
            <a:r>
              <a:rPr lang="en-GB" sz="1800" dirty="0"/>
              <a:t>Distribution board.</a:t>
            </a:r>
          </a:p>
          <a:p>
            <a:pPr marL="457200" indent="-457200">
              <a:spcBef>
                <a:spcPts val="400"/>
              </a:spcBef>
              <a:spcAft>
                <a:spcPts val="400"/>
              </a:spcAft>
              <a:buFont typeface="+mj-lt"/>
              <a:buAutoNum type="arabicPeriod"/>
            </a:pPr>
            <a:r>
              <a:rPr lang="en-GB" sz="1800" dirty="0"/>
              <a:t>Service meter.</a:t>
            </a:r>
          </a:p>
          <a:p>
            <a:pPr marL="457200" indent="-457200">
              <a:spcBef>
                <a:spcPts val="400"/>
              </a:spcBef>
              <a:spcAft>
                <a:spcPts val="400"/>
              </a:spcAft>
              <a:buFont typeface="+mj-lt"/>
              <a:buAutoNum type="arabicPeriod"/>
            </a:pPr>
            <a:r>
              <a:rPr lang="en-GB" sz="1800" dirty="0"/>
              <a:t>Meter tails.</a:t>
            </a:r>
          </a:p>
          <a:p>
            <a:pPr marL="457200" indent="-457200">
              <a:spcBef>
                <a:spcPts val="400"/>
              </a:spcBef>
              <a:spcAft>
                <a:spcPts val="400"/>
              </a:spcAft>
              <a:buFont typeface="+mj-lt"/>
              <a:buAutoNum type="arabicPeriod"/>
            </a:pPr>
            <a:r>
              <a:rPr lang="en-GB" sz="1800" dirty="0"/>
              <a:t>Service fuse.</a:t>
            </a:r>
          </a:p>
          <a:p>
            <a:pPr marL="457200" indent="-457200">
              <a:spcBef>
                <a:spcPts val="400"/>
              </a:spcBef>
              <a:spcAft>
                <a:spcPts val="400"/>
              </a:spcAft>
              <a:buFont typeface="+mj-lt"/>
              <a:buAutoNum type="arabicPeriod"/>
            </a:pPr>
            <a:r>
              <a:rPr lang="en-GB" sz="1800" dirty="0"/>
              <a:t>Service head.</a:t>
            </a:r>
          </a:p>
          <a:p>
            <a:pPr marL="457200" indent="-457200">
              <a:spcBef>
                <a:spcPts val="400"/>
              </a:spcBef>
              <a:spcAft>
                <a:spcPts val="400"/>
              </a:spcAft>
              <a:buFont typeface="+mj-lt"/>
              <a:buAutoNum type="arabicPeriod"/>
            </a:pPr>
            <a:r>
              <a:rPr lang="en-GB" sz="1800" dirty="0"/>
              <a:t>Main supply cable.</a:t>
            </a:r>
          </a:p>
          <a:p>
            <a:pPr marL="457200" indent="-457200">
              <a:spcBef>
                <a:spcPts val="400"/>
              </a:spcBef>
              <a:spcAft>
                <a:spcPts val="400"/>
              </a:spcAft>
              <a:buFont typeface="+mj-lt"/>
              <a:buAutoNum type="arabicPeriod"/>
            </a:pPr>
            <a:r>
              <a:rPr lang="en-GB" sz="1800" dirty="0"/>
              <a:t>Double-pole 100A installation isolation switch.</a:t>
            </a:r>
          </a:p>
        </p:txBody>
      </p:sp>
      <p:pic>
        <p:nvPicPr>
          <p:cNvPr id="7" name="Picture 6">
            <a:extLst>
              <a:ext uri="{FF2B5EF4-FFF2-40B4-BE49-F238E27FC236}">
                <a16:creationId xmlns:a16="http://schemas.microsoft.com/office/drawing/2014/main" id="{18D14EC9-5CA3-4CD0-8B27-F031B4351A02}"/>
              </a:ext>
            </a:extLst>
          </p:cNvPr>
          <p:cNvPicPr>
            <a:picLocks noChangeAspect="1"/>
          </p:cNvPicPr>
          <p:nvPr/>
        </p:nvPicPr>
        <p:blipFill>
          <a:blip r:embed="rId2"/>
          <a:stretch>
            <a:fillRect/>
          </a:stretch>
        </p:blipFill>
        <p:spPr>
          <a:xfrm>
            <a:off x="2683065" y="1628800"/>
            <a:ext cx="6173061" cy="4058216"/>
          </a:xfrm>
          <a:prstGeom prst="rect">
            <a:avLst/>
          </a:prstGeom>
        </p:spPr>
      </p:pic>
    </p:spTree>
    <p:extLst>
      <p:ext uri="{BB962C8B-B14F-4D97-AF65-F5344CB8AC3E}">
        <p14:creationId xmlns:p14="http://schemas.microsoft.com/office/powerpoint/2010/main" val="186830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5" end="5"/>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Typical voltage supplies for BSE systems</a:t>
            </a:r>
          </a:p>
        </p:txBody>
      </p:sp>
      <p:graphicFrame>
        <p:nvGraphicFramePr>
          <p:cNvPr id="4" name="Table 3"/>
          <p:cNvGraphicFramePr>
            <a:graphicFrameLocks noGrp="1"/>
          </p:cNvGraphicFramePr>
          <p:nvPr>
            <p:extLst>
              <p:ext uri="{D42A27DB-BD31-4B8C-83A1-F6EECF244321}">
                <p14:modId xmlns:p14="http://schemas.microsoft.com/office/powerpoint/2010/main" val="2987468574"/>
              </p:ext>
            </p:extLst>
          </p:nvPr>
        </p:nvGraphicFramePr>
        <p:xfrm>
          <a:off x="4076059" y="1556792"/>
          <a:ext cx="4608512" cy="4139350"/>
        </p:xfrm>
        <a:graphic>
          <a:graphicData uri="http://schemas.openxmlformats.org/drawingml/2006/table">
            <a:tbl>
              <a:tblPr firstRow="1" bandRow="1">
                <a:tableStyleId>{5A111915-BE36-4E01-A7E5-04B1672EAD32}</a:tableStyleId>
              </a:tblPr>
              <a:tblGrid>
                <a:gridCol w="2282722">
                  <a:extLst>
                    <a:ext uri="{9D8B030D-6E8A-4147-A177-3AD203B41FA5}">
                      <a16:colId xmlns:a16="http://schemas.microsoft.com/office/drawing/2014/main" val="20000"/>
                    </a:ext>
                  </a:extLst>
                </a:gridCol>
                <a:gridCol w="2325790">
                  <a:extLst>
                    <a:ext uri="{9D8B030D-6E8A-4147-A177-3AD203B41FA5}">
                      <a16:colId xmlns:a16="http://schemas.microsoft.com/office/drawing/2014/main" val="20001"/>
                    </a:ext>
                  </a:extLst>
                </a:gridCol>
              </a:tblGrid>
              <a:tr h="274363">
                <a:tc>
                  <a:txBody>
                    <a:bodyPr/>
                    <a:lstStyle/>
                    <a:p>
                      <a:pPr lvl="0">
                        <a:lnSpc>
                          <a:spcPts val="2000"/>
                        </a:lnSpc>
                      </a:pPr>
                      <a:r>
                        <a:rPr lang="en-US" sz="1600" dirty="0">
                          <a:solidFill>
                            <a:srgbClr val="000000"/>
                          </a:solidFill>
                        </a:rPr>
                        <a:t>BSE</a:t>
                      </a:r>
                      <a:r>
                        <a:rPr lang="en-US" sz="1600" baseline="0" dirty="0">
                          <a:solidFill>
                            <a:srgbClr val="000000"/>
                          </a:solidFill>
                        </a:rPr>
                        <a:t> equipment</a:t>
                      </a:r>
                      <a:endParaRPr lang="en-US" sz="16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600" dirty="0">
                          <a:solidFill>
                            <a:srgbClr val="000000"/>
                          </a:solidFill>
                        </a:rPr>
                        <a:t>Typical</a:t>
                      </a:r>
                      <a:r>
                        <a:rPr lang="en-US" sz="1600" baseline="0" dirty="0">
                          <a:solidFill>
                            <a:srgbClr val="000000"/>
                          </a:solidFill>
                        </a:rPr>
                        <a:t> voltage</a:t>
                      </a:r>
                      <a:endParaRPr lang="en-US" sz="16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476101">
                <a:tc>
                  <a:txBody>
                    <a:bodyPr/>
                    <a:lstStyle/>
                    <a:p>
                      <a:pPr lvl="0" algn="l">
                        <a:lnSpc>
                          <a:spcPts val="2000"/>
                        </a:lnSpc>
                      </a:pPr>
                      <a:r>
                        <a:rPr lang="en-US" sz="1600" dirty="0"/>
                        <a:t>Domestic</a:t>
                      </a:r>
                      <a:r>
                        <a:rPr lang="en-US" sz="1600" baseline="0" dirty="0"/>
                        <a:t> heating pump</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4363">
                <a:tc>
                  <a:txBody>
                    <a:bodyPr/>
                    <a:lstStyle/>
                    <a:p>
                      <a:pPr lvl="0" algn="l">
                        <a:lnSpc>
                          <a:spcPts val="2000"/>
                        </a:lnSpc>
                      </a:pPr>
                      <a:r>
                        <a:rPr lang="en-US" sz="1600" dirty="0"/>
                        <a:t>Booster</a:t>
                      </a:r>
                      <a:r>
                        <a:rPr lang="en-US" sz="1600" baseline="0" dirty="0"/>
                        <a:t> pump</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677838">
                <a:tc>
                  <a:txBody>
                    <a:bodyPr/>
                    <a:lstStyle/>
                    <a:p>
                      <a:pPr lvl="0" algn="l">
                        <a:lnSpc>
                          <a:spcPts val="2000"/>
                        </a:lnSpc>
                      </a:pPr>
                      <a:r>
                        <a:rPr lang="en-US" sz="1600" dirty="0"/>
                        <a:t>LED</a:t>
                      </a:r>
                      <a:r>
                        <a:rPr lang="en-US" sz="1600" baseline="0" dirty="0"/>
                        <a:t> lighting</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12</a:t>
                      </a:r>
                      <a:r>
                        <a:rPr lang="en-US" sz="1600" baseline="0" dirty="0"/>
                        <a:t>V DC transformed from 23V single phase</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4363">
                <a:tc>
                  <a:txBody>
                    <a:bodyPr/>
                    <a:lstStyle/>
                    <a:p>
                      <a:pPr lvl="0" algn="l">
                        <a:lnSpc>
                          <a:spcPts val="2000"/>
                        </a:lnSpc>
                      </a:pPr>
                      <a:r>
                        <a:rPr lang="en-US" sz="1600" dirty="0"/>
                        <a:t>Heating</a:t>
                      </a:r>
                      <a:r>
                        <a:rPr lang="en-US" sz="1600" baseline="0" dirty="0"/>
                        <a:t> controls</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74363">
                <a:tc>
                  <a:txBody>
                    <a:bodyPr/>
                    <a:lstStyle/>
                    <a:p>
                      <a:pPr lvl="0" algn="l">
                        <a:lnSpc>
                          <a:spcPts val="2000"/>
                        </a:lnSpc>
                      </a:pPr>
                      <a:r>
                        <a:rPr lang="en-US" sz="1600" dirty="0"/>
                        <a:t>Air</a:t>
                      </a:r>
                      <a:r>
                        <a:rPr lang="en-US" sz="1600" baseline="0" dirty="0"/>
                        <a:t> conditioning fan</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a:t>
                      </a:r>
                      <a:r>
                        <a:rPr lang="en-US" sz="1600" baseline="0" dirty="0"/>
                        <a:t> phase</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4363">
                <a:tc>
                  <a:txBody>
                    <a:bodyPr/>
                    <a:lstStyle/>
                    <a:p>
                      <a:pPr lvl="0" algn="l">
                        <a:lnSpc>
                          <a:spcPts val="2000"/>
                        </a:lnSpc>
                      </a:pPr>
                      <a:r>
                        <a:rPr lang="en-US" sz="1600" dirty="0"/>
                        <a:t>Chiller</a:t>
                      </a:r>
                      <a:r>
                        <a:rPr lang="en-US" sz="1600" baseline="0" dirty="0"/>
                        <a:t> unit motor</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400V three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4363">
                <a:tc>
                  <a:txBody>
                    <a:bodyPr/>
                    <a:lstStyle/>
                    <a:p>
                      <a:pPr lvl="0" algn="l">
                        <a:lnSpc>
                          <a:spcPts val="2000"/>
                        </a:lnSpc>
                      </a:pPr>
                      <a:r>
                        <a:rPr lang="en-US" sz="1600" dirty="0"/>
                        <a:t>Fluorescent</a:t>
                      </a:r>
                      <a:r>
                        <a:rPr lang="en-US" sz="1600" baseline="0" dirty="0"/>
                        <a:t> lighting</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274363">
                <a:tc>
                  <a:txBody>
                    <a:bodyPr/>
                    <a:lstStyle/>
                    <a:p>
                      <a:pPr lvl="0" algn="l">
                        <a:lnSpc>
                          <a:spcPts val="2000"/>
                        </a:lnSpc>
                      </a:pPr>
                      <a:r>
                        <a:rPr lang="en-US" sz="1600" dirty="0"/>
                        <a:t>Hot</a:t>
                      </a:r>
                      <a:r>
                        <a:rPr lang="en-US" sz="1600" baseline="0" dirty="0"/>
                        <a:t> water heater</a:t>
                      </a:r>
                      <a:endParaRPr lang="en-US" sz="16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600" dirty="0"/>
                        <a:t>230V single phase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76101">
                <a:tc>
                  <a:txBody>
                    <a:bodyPr/>
                    <a:lstStyle/>
                    <a:p>
                      <a:pPr lvl="0" algn="l">
                        <a:lnSpc>
                          <a:spcPts val="2000"/>
                        </a:lnSpc>
                      </a:pPr>
                      <a:r>
                        <a:rPr lang="en-US" sz="1600" dirty="0"/>
                        <a:t>Fire exit signs &amp; emergency lights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r>
                        <a:rPr lang="en-GB" sz="1600" b="0" i="0" kern="1200" dirty="0">
                          <a:solidFill>
                            <a:schemeClr val="tx1"/>
                          </a:solidFill>
                          <a:latin typeface="+mn-lt"/>
                          <a:ea typeface="+mn-ea"/>
                          <a:cs typeface="+mn-cs"/>
                        </a:rPr>
                        <a:t>24V,</a:t>
                      </a:r>
                      <a:r>
                        <a:rPr lang="en-GB" sz="1600" b="0" i="0" kern="1200" baseline="0" dirty="0">
                          <a:solidFill>
                            <a:schemeClr val="tx1"/>
                          </a:solidFill>
                          <a:latin typeface="+mn-lt"/>
                          <a:ea typeface="+mn-ea"/>
                          <a:cs typeface="+mn-cs"/>
                        </a:rPr>
                        <a:t> </a:t>
                      </a:r>
                      <a:r>
                        <a:rPr lang="en-GB" sz="1600" b="0" i="0" kern="1200" dirty="0">
                          <a:solidFill>
                            <a:schemeClr val="tx1"/>
                          </a:solidFill>
                          <a:latin typeface="+mn-lt"/>
                          <a:ea typeface="+mn-ea"/>
                          <a:cs typeface="+mn-cs"/>
                        </a:rPr>
                        <a:t>50V or 110V DC</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3" name="Rectangle 2">
            <a:extLst>
              <a:ext uri="{FF2B5EF4-FFF2-40B4-BE49-F238E27FC236}">
                <a16:creationId xmlns:a16="http://schemas.microsoft.com/office/drawing/2014/main" id="{7DEC22CC-F6A9-ED4F-BA47-91CCB606C094}"/>
              </a:ext>
            </a:extLst>
          </p:cNvPr>
          <p:cNvSpPr/>
          <p:nvPr/>
        </p:nvSpPr>
        <p:spPr>
          <a:xfrm>
            <a:off x="446066" y="1556792"/>
            <a:ext cx="2808312" cy="2246769"/>
          </a:xfrm>
          <a:prstGeom prst="rect">
            <a:avLst/>
          </a:prstGeom>
        </p:spPr>
        <p:txBody>
          <a:bodyPr wrap="square">
            <a:spAutoFit/>
          </a:bodyPr>
          <a:lstStyle/>
          <a:p>
            <a:r>
              <a:rPr lang="en-GB" dirty="0"/>
              <a:t>You can see from the table that many BSE systems will require both single- and three-phase voltages to power the necessary components.</a:t>
            </a:r>
          </a:p>
        </p:txBody>
      </p:sp>
    </p:spTree>
    <p:extLst>
      <p:ext uri="{BB962C8B-B14F-4D97-AF65-F5344CB8AC3E}">
        <p14:creationId xmlns:p14="http://schemas.microsoft.com/office/powerpoint/2010/main" val="4138690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90D598-261E-4229-BC3F-8EF4E0AEAC59}"/>
              </a:ext>
            </a:extLst>
          </p:cNvPr>
          <p:cNvSpPr>
            <a:spLocks noGrp="1"/>
          </p:cNvSpPr>
          <p:nvPr>
            <p:ph idx="1"/>
          </p:nvPr>
        </p:nvSpPr>
        <p:spPr/>
        <p:txBody>
          <a:bodyPr/>
          <a:lstStyle/>
          <a:p>
            <a:r>
              <a:rPr lang="en-GB" dirty="0"/>
              <a:t>Every effort should be made to equal all loads between the three phases. In doing so, all</a:t>
            </a:r>
            <a:r>
              <a:rPr lang="en-GB" b="1" dirty="0"/>
              <a:t> three-phase conductors</a:t>
            </a:r>
            <a:r>
              <a:rPr lang="en-GB" dirty="0"/>
              <a:t> can be of equal size, and all </a:t>
            </a:r>
            <a:r>
              <a:rPr lang="en-GB" b="1" dirty="0"/>
              <a:t>switchgear</a:t>
            </a:r>
            <a:r>
              <a:rPr lang="en-GB" dirty="0"/>
              <a:t> will handle similar currents. In addition, when three-phase loads are closely balanced, this means the </a:t>
            </a:r>
            <a:r>
              <a:rPr lang="en-GB" b="1" dirty="0"/>
              <a:t>neutral current </a:t>
            </a:r>
            <a:r>
              <a:rPr lang="en-GB" dirty="0"/>
              <a:t>is very small. </a:t>
            </a:r>
          </a:p>
          <a:p>
            <a:r>
              <a:rPr lang="en-GB" dirty="0"/>
              <a:t>This is turn means that the neutral conductor can also be minimised. If a neutral was not present, then the unbalanced current would circulate within the system and possibly cause overheating. This is why 400V three-phase loads must include a </a:t>
            </a:r>
            <a:r>
              <a:rPr lang="en-GB" b="1" dirty="0"/>
              <a:t>neutral conductor</a:t>
            </a:r>
            <a:r>
              <a:rPr lang="en-GB" dirty="0"/>
              <a:t>.</a:t>
            </a:r>
          </a:p>
          <a:p>
            <a:endParaRPr lang="en-GB" dirty="0"/>
          </a:p>
        </p:txBody>
      </p:sp>
      <p:sp>
        <p:nvSpPr>
          <p:cNvPr id="3" name="Title 2">
            <a:extLst>
              <a:ext uri="{FF2B5EF4-FFF2-40B4-BE49-F238E27FC236}">
                <a16:creationId xmlns:a16="http://schemas.microsoft.com/office/drawing/2014/main" id="{2436BD80-1180-476F-9DA7-C16A6736F9E2}"/>
              </a:ext>
            </a:extLst>
          </p:cNvPr>
          <p:cNvSpPr>
            <a:spLocks noGrp="1"/>
          </p:cNvSpPr>
          <p:nvPr>
            <p:ph type="title"/>
          </p:nvPr>
        </p:nvSpPr>
        <p:spPr/>
        <p:txBody>
          <a:bodyPr/>
          <a:lstStyle/>
          <a:p>
            <a:r>
              <a:rPr lang="en-GB" dirty="0"/>
              <a:t>Balancing loads</a:t>
            </a:r>
          </a:p>
        </p:txBody>
      </p:sp>
    </p:spTree>
    <p:extLst>
      <p:ext uri="{BB962C8B-B14F-4D97-AF65-F5344CB8AC3E}">
        <p14:creationId xmlns:p14="http://schemas.microsoft.com/office/powerpoint/2010/main" val="1311072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36BD80-1180-476F-9DA7-C16A6736F9E2}"/>
              </a:ext>
            </a:extLst>
          </p:cNvPr>
          <p:cNvSpPr>
            <a:spLocks noGrp="1"/>
          </p:cNvSpPr>
          <p:nvPr>
            <p:ph type="title"/>
          </p:nvPr>
        </p:nvSpPr>
        <p:spPr/>
        <p:txBody>
          <a:bodyPr/>
          <a:lstStyle/>
          <a:p>
            <a:r>
              <a:rPr lang="en-GB" dirty="0"/>
              <a:t>Balancing loads</a:t>
            </a:r>
          </a:p>
        </p:txBody>
      </p:sp>
      <p:sp>
        <p:nvSpPr>
          <p:cNvPr id="4" name="Content Placeholder 3">
            <a:extLst>
              <a:ext uri="{FF2B5EF4-FFF2-40B4-BE49-F238E27FC236}">
                <a16:creationId xmlns:a16="http://schemas.microsoft.com/office/drawing/2014/main" id="{33DC7507-20A1-4211-94E3-3596841D32B5}"/>
              </a:ext>
            </a:extLst>
          </p:cNvPr>
          <p:cNvSpPr>
            <a:spLocks noGrp="1"/>
          </p:cNvSpPr>
          <p:nvPr>
            <p:ph idx="1"/>
          </p:nvPr>
        </p:nvSpPr>
        <p:spPr>
          <a:xfrm>
            <a:off x="457200" y="1511300"/>
            <a:ext cx="8229600" cy="2051844"/>
          </a:xfrm>
          <a:prstGeom prst="rect">
            <a:avLst/>
          </a:prstGeom>
        </p:spPr>
        <p:txBody>
          <a:bodyPr wrap="square">
            <a:spAutoFit/>
          </a:bodyPr>
          <a:lstStyle/>
          <a:p>
            <a:r>
              <a:rPr lang="en-GB" dirty="0"/>
              <a:t>Designers try to ensure each phase is given the same amount of load.  This is known as balancing. </a:t>
            </a:r>
          </a:p>
          <a:p>
            <a:r>
              <a:rPr lang="en-GB" dirty="0"/>
              <a:t>Any difference in load current is known as the ‘out of balance’ component and this is the current that will be found on the neutral conductor. </a:t>
            </a:r>
          </a:p>
          <a:p>
            <a:endParaRPr lang="en-GB" dirty="0"/>
          </a:p>
        </p:txBody>
      </p:sp>
    </p:spTree>
    <p:extLst>
      <p:ext uri="{BB962C8B-B14F-4D97-AF65-F5344CB8AC3E}">
        <p14:creationId xmlns:p14="http://schemas.microsoft.com/office/powerpoint/2010/main" val="2927985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power: wind </a:t>
            </a:r>
          </a:p>
        </p:txBody>
      </p:sp>
      <p:sp>
        <p:nvSpPr>
          <p:cNvPr id="3" name="Content Placeholder 2">
            <a:extLst>
              <a:ext uri="{FF2B5EF4-FFF2-40B4-BE49-F238E27FC236}">
                <a16:creationId xmlns:a16="http://schemas.microsoft.com/office/drawing/2014/main" id="{A52C1E4E-1896-8847-94CF-E2874A388EF7}"/>
              </a:ext>
            </a:extLst>
          </p:cNvPr>
          <p:cNvSpPr>
            <a:spLocks noGrp="1"/>
          </p:cNvSpPr>
          <p:nvPr>
            <p:ph sz="quarter" idx="10"/>
          </p:nvPr>
        </p:nvSpPr>
        <p:spPr/>
        <p:txBody>
          <a:bodyPr/>
          <a:lstStyle/>
          <a:p>
            <a:r>
              <a:rPr lang="en-GB" dirty="0"/>
              <a:t>The blades of </a:t>
            </a:r>
            <a:r>
              <a:rPr lang="en-GB" b="1" dirty="0"/>
              <a:t>wind turbines</a:t>
            </a:r>
            <a:r>
              <a:rPr lang="en-GB" dirty="0"/>
              <a:t> rely on the wind strength to generate power. Very low wind velocities will not generate enough power, while in very high winds turbines have to be turned off. Between these two extremes the turbines generate DC</a:t>
            </a:r>
            <a:r>
              <a:rPr lang="en-GB" b="1" dirty="0"/>
              <a:t> </a:t>
            </a:r>
            <a:r>
              <a:rPr lang="en-GB" dirty="0"/>
              <a:t>electricity which is converted to</a:t>
            </a:r>
            <a:r>
              <a:rPr lang="en-GB" b="1" dirty="0"/>
              <a:t> AC</a:t>
            </a:r>
            <a:r>
              <a:rPr lang="en-GB" dirty="0"/>
              <a:t> by a </a:t>
            </a:r>
            <a:r>
              <a:rPr lang="en-GB" b="1" dirty="0"/>
              <a:t>rectifier</a:t>
            </a:r>
            <a:r>
              <a:rPr lang="en-GB" dirty="0"/>
              <a:t>.</a:t>
            </a:r>
          </a:p>
          <a:p>
            <a:r>
              <a:rPr lang="en-GB" dirty="0"/>
              <a:t>Step-up transformers then increase the voltage for transmission to the National Grid. The advantages of wind-generated power are that wind is free (although installation of course is not), and completely renewable, so set-up costs can be recouped over time.</a:t>
            </a:r>
          </a:p>
          <a:p>
            <a:r>
              <a:rPr lang="en-GB" dirty="0"/>
              <a:t>On the down side, ‘wind farms’ are often deemed to spoil the landscape, are noisy and of course rely entirely on the strength of the wind to operate effectively.</a:t>
            </a:r>
          </a:p>
          <a:p>
            <a:endParaRPr lang="en-GB" dirty="0"/>
          </a:p>
          <a:p>
            <a:endParaRPr lang="en-GB" dirty="0"/>
          </a:p>
          <a:p>
            <a:endParaRPr lang="en-GB" dirty="0"/>
          </a:p>
        </p:txBody>
      </p:sp>
    </p:spTree>
    <p:extLst>
      <p:ext uri="{BB962C8B-B14F-4D97-AF65-F5344CB8AC3E}">
        <p14:creationId xmlns:p14="http://schemas.microsoft.com/office/powerpoint/2010/main" val="3845456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12782"/>
            <a:ext cx="7772400" cy="621432"/>
          </a:xfrm>
        </p:spPr>
        <p:txBody>
          <a:bodyPr/>
          <a:lstStyle/>
          <a:p>
            <a:r>
              <a:rPr lang="en-US" dirty="0"/>
              <a:t>Renewable power: solar</a:t>
            </a:r>
            <a:endParaRPr lang="en-GB" dirty="0">
              <a:solidFill>
                <a:srgbClr val="003171"/>
              </a:solidFill>
            </a:endParaRPr>
          </a:p>
        </p:txBody>
      </p:sp>
      <p:sp>
        <p:nvSpPr>
          <p:cNvPr id="7" name="Rectangle 6">
            <a:extLst>
              <a:ext uri="{FF2B5EF4-FFF2-40B4-BE49-F238E27FC236}">
                <a16:creationId xmlns:a16="http://schemas.microsoft.com/office/drawing/2014/main" id="{FEE1F219-69E0-4543-9D32-D4FE012C8E60}"/>
              </a:ext>
            </a:extLst>
          </p:cNvPr>
          <p:cNvSpPr/>
          <p:nvPr/>
        </p:nvSpPr>
        <p:spPr>
          <a:xfrm>
            <a:off x="402042" y="1484784"/>
            <a:ext cx="8274413" cy="3170099"/>
          </a:xfrm>
          <a:prstGeom prst="rect">
            <a:avLst/>
          </a:prstGeom>
        </p:spPr>
        <p:txBody>
          <a:bodyPr wrap="square">
            <a:spAutoFit/>
          </a:bodyPr>
          <a:lstStyle/>
          <a:p>
            <a:r>
              <a:rPr lang="en-GB" b="1" dirty="0"/>
              <a:t>Photovoltaic (PV) arrays</a:t>
            </a:r>
            <a:r>
              <a:rPr lang="en-GB" dirty="0"/>
              <a:t> produce electricity by converting daylight into electrical energy. The intensity of the light will determine the amount of electricity generated. </a:t>
            </a:r>
          </a:p>
          <a:p>
            <a:endParaRPr lang="en-GB" dirty="0"/>
          </a:p>
          <a:p>
            <a:r>
              <a:rPr lang="en-GB" dirty="0"/>
              <a:t>Vast numbers of arrays can be connected to produce large amounts of electricity. Surplus electricity can then be directed into the National Grid.</a:t>
            </a:r>
          </a:p>
          <a:p>
            <a:endParaRPr lang="en-GB" dirty="0"/>
          </a:p>
          <a:p>
            <a:r>
              <a:rPr lang="en-GB" dirty="0"/>
              <a:t>Advances in battery technology mean that solar energy can be stored for use at night. PV-plus batteries are also a useful source of power for electric vehicles.</a:t>
            </a:r>
          </a:p>
        </p:txBody>
      </p:sp>
    </p:spTree>
    <p:extLst>
      <p:ext uri="{BB962C8B-B14F-4D97-AF65-F5344CB8AC3E}">
        <p14:creationId xmlns:p14="http://schemas.microsoft.com/office/powerpoint/2010/main" val="2554462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F66AB-DB34-4888-910F-25BF3E03C5B1}"/>
              </a:ext>
            </a:extLst>
          </p:cNvPr>
          <p:cNvSpPr>
            <a:spLocks noGrp="1"/>
          </p:cNvSpPr>
          <p:nvPr>
            <p:ph type="title"/>
          </p:nvPr>
        </p:nvSpPr>
        <p:spPr/>
        <p:txBody>
          <a:bodyPr/>
          <a:lstStyle/>
          <a:p>
            <a:r>
              <a:rPr lang="en-US" dirty="0"/>
              <a:t>Renewable power: solar</a:t>
            </a:r>
            <a:endParaRPr lang="en-GB" dirty="0"/>
          </a:p>
        </p:txBody>
      </p:sp>
      <p:pic>
        <p:nvPicPr>
          <p:cNvPr id="7" name="Content Placeholder 6" descr="Diagram&#10;&#10;Description automatically generated">
            <a:extLst>
              <a:ext uri="{FF2B5EF4-FFF2-40B4-BE49-F238E27FC236}">
                <a16:creationId xmlns:a16="http://schemas.microsoft.com/office/drawing/2014/main" id="{F16EB598-6E90-0744-A134-C7AF58490DE6}"/>
              </a:ext>
            </a:extLst>
          </p:cNvPr>
          <p:cNvPicPr>
            <a:picLocks noGrp="1" noChangeAspect="1"/>
          </p:cNvPicPr>
          <p:nvPr>
            <p:ph sz="quarter" idx="10"/>
          </p:nvPr>
        </p:nvPicPr>
        <p:blipFill>
          <a:blip r:embed="rId2"/>
          <a:stretch>
            <a:fillRect/>
          </a:stretch>
        </p:blipFill>
        <p:spPr>
          <a:xfrm>
            <a:off x="1475657" y="1511300"/>
            <a:ext cx="5702320" cy="4647838"/>
          </a:xfrm>
        </p:spPr>
      </p:pic>
    </p:spTree>
    <p:extLst>
      <p:ext uri="{BB962C8B-B14F-4D97-AF65-F5344CB8AC3E}">
        <p14:creationId xmlns:p14="http://schemas.microsoft.com/office/powerpoint/2010/main" val="3869062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Electricity: AC and DC</a:t>
            </a:r>
          </a:p>
        </p:txBody>
      </p:sp>
      <p:sp>
        <p:nvSpPr>
          <p:cNvPr id="3" name="Content Placeholder 2"/>
          <p:cNvSpPr>
            <a:spLocks noGrp="1"/>
          </p:cNvSpPr>
          <p:nvPr>
            <p:ph sz="quarter" idx="10"/>
          </p:nvPr>
        </p:nvSpPr>
        <p:spPr/>
        <p:txBody>
          <a:bodyPr/>
          <a:lstStyle/>
          <a:p>
            <a:r>
              <a:rPr lang="en-GB" dirty="0"/>
              <a:t>The two types of electrical current are:</a:t>
            </a:r>
          </a:p>
          <a:p>
            <a:pPr marL="342900" indent="-342900">
              <a:spcBef>
                <a:spcPts val="400"/>
              </a:spcBef>
              <a:spcAft>
                <a:spcPts val="400"/>
              </a:spcAft>
              <a:buClr>
                <a:srgbClr val="0077E3"/>
              </a:buClr>
              <a:buFont typeface="Arial" panose="020B0604020202020204" pitchFamily="34" charset="0"/>
              <a:buChar char="•"/>
            </a:pPr>
            <a:r>
              <a:rPr lang="en-GB" b="1" dirty="0"/>
              <a:t>AC (alternating current)</a:t>
            </a:r>
            <a:r>
              <a:rPr lang="en-GB" dirty="0"/>
              <a:t> supplied through the mains, which directly powers devices such as fridges and dishwashers.</a:t>
            </a:r>
          </a:p>
          <a:p>
            <a:pPr marL="342900" indent="-342900">
              <a:spcBef>
                <a:spcPts val="400"/>
              </a:spcBef>
              <a:spcAft>
                <a:spcPts val="400"/>
              </a:spcAft>
              <a:buClr>
                <a:srgbClr val="0077E3"/>
              </a:buClr>
              <a:buFont typeface="Arial" panose="020B0604020202020204" pitchFamily="34" charset="0"/>
              <a:buChar char="•"/>
            </a:pPr>
            <a:r>
              <a:rPr lang="en-GB" b="1" dirty="0"/>
              <a:t>DC (direct current)</a:t>
            </a:r>
            <a:r>
              <a:rPr lang="en-GB" dirty="0"/>
              <a:t> converted from AC by the device (TVs, computers etc use DC electricity). </a:t>
            </a:r>
          </a:p>
          <a:p>
            <a:r>
              <a:rPr lang="en-GB" dirty="0"/>
              <a:t>AC is fed to a wide variety of equipment in domestic, commercial and industrial environments. The amount of power required depends on the context (eg domestic homes, community buildings, industrial premises).</a:t>
            </a:r>
          </a:p>
          <a:p>
            <a:endParaRPr lang="en-GB" dirty="0"/>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7772400" cy="667932"/>
          </a:xfrm>
        </p:spPr>
        <p:txBody>
          <a:bodyPr>
            <a:normAutofit fontScale="90000"/>
          </a:bodyPr>
          <a:lstStyle/>
          <a:p>
            <a:r>
              <a:rPr lang="en-GB" sz="2700" b="1" dirty="0"/>
              <a:t>Pros and cons of solar power</a:t>
            </a:r>
            <a:r>
              <a:rPr lang="en-GB" b="1" dirty="0"/>
              <a:t> </a:t>
            </a:r>
            <a:br>
              <a:rPr lang="en-GB" dirty="0">
                <a:solidFill>
                  <a:srgbClr val="003171"/>
                </a:solidFill>
              </a:rPr>
            </a:br>
            <a:endParaRPr lang="en-GB" dirty="0">
              <a:solidFill>
                <a:srgbClr val="003171"/>
              </a:solidFill>
            </a:endParaRPr>
          </a:p>
        </p:txBody>
      </p:sp>
      <p:sp>
        <p:nvSpPr>
          <p:cNvPr id="3" name="Content Placeholder 2"/>
          <p:cNvSpPr>
            <a:spLocks noGrp="1"/>
          </p:cNvSpPr>
          <p:nvPr>
            <p:ph idx="1"/>
          </p:nvPr>
        </p:nvSpPr>
        <p:spPr>
          <a:xfrm>
            <a:off x="453526" y="1628800"/>
            <a:ext cx="8229600" cy="3816424"/>
          </a:xfrm>
        </p:spPr>
        <p:txBody>
          <a:bodyPr>
            <a:normAutofit/>
          </a:bodyPr>
          <a:lstStyle/>
          <a:p>
            <a:pPr marL="342900" lvl="0" indent="-342900">
              <a:spcBef>
                <a:spcPts val="400"/>
              </a:spcBef>
              <a:spcAft>
                <a:spcPts val="400"/>
              </a:spcAft>
              <a:buClr>
                <a:srgbClr val="0077E3"/>
              </a:buClr>
              <a:buFont typeface="Arial" panose="020B0604020202020204" pitchFamily="34" charset="0"/>
              <a:buChar char="•"/>
            </a:pPr>
            <a:r>
              <a:rPr lang="en-GB" dirty="0">
                <a:latin typeface="+mj-lt"/>
              </a:rPr>
              <a:t>Sunlight is free. Therefore, as with wind power, installation costs can be recouped.</a:t>
            </a:r>
          </a:p>
          <a:p>
            <a:pPr marL="342900" lvl="0" indent="-342900">
              <a:spcBef>
                <a:spcPts val="400"/>
              </a:spcBef>
              <a:spcAft>
                <a:spcPts val="400"/>
              </a:spcAft>
              <a:buClr>
                <a:srgbClr val="0077E3"/>
              </a:buClr>
              <a:buFont typeface="Arial" panose="020B0604020202020204" pitchFamily="34" charset="0"/>
              <a:buChar char="•"/>
            </a:pPr>
            <a:r>
              <a:rPr lang="en-GB" dirty="0">
                <a:latin typeface="+mj-lt"/>
              </a:rPr>
              <a:t>Owners of photovalic systems can be paid for any excess energy. </a:t>
            </a:r>
          </a:p>
          <a:p>
            <a:pPr marL="342900" indent="-342900">
              <a:spcBef>
                <a:spcPts val="400"/>
              </a:spcBef>
              <a:spcAft>
                <a:spcPts val="400"/>
              </a:spcAft>
              <a:buClr>
                <a:srgbClr val="0077E3"/>
              </a:buClr>
              <a:buFont typeface="Arial" panose="020B0604020202020204" pitchFamily="34" charset="0"/>
              <a:buChar char="•"/>
            </a:pPr>
            <a:r>
              <a:rPr lang="en-GB" dirty="0">
                <a:latin typeface="+mj-lt"/>
              </a:rPr>
              <a:t>Solar-generated electricity is green and renewable, but … </a:t>
            </a:r>
          </a:p>
          <a:p>
            <a:pPr marL="774700" lvl="4" indent="-342900">
              <a:spcBef>
                <a:spcPts val="400"/>
              </a:spcBef>
              <a:spcAft>
                <a:spcPts val="400"/>
              </a:spcAft>
              <a:buClr>
                <a:srgbClr val="0077E3"/>
              </a:buClr>
              <a:buFont typeface="Courier New" panose="02070309020205020404" pitchFamily="49" charset="0"/>
              <a:buChar char="o"/>
            </a:pPr>
            <a:r>
              <a:rPr lang="en-GB" sz="2000" dirty="0">
                <a:latin typeface="+mj-lt"/>
              </a:rPr>
              <a:t>the i</a:t>
            </a:r>
            <a:r>
              <a:rPr lang="en-GB" sz="2000" dirty="0"/>
              <a:t>nitial installation cost can be high</a:t>
            </a:r>
          </a:p>
          <a:p>
            <a:pPr marL="774700" lvl="4" indent="-342900">
              <a:spcBef>
                <a:spcPts val="400"/>
              </a:spcBef>
              <a:spcAft>
                <a:spcPts val="400"/>
              </a:spcAft>
              <a:buClr>
                <a:srgbClr val="0077E3"/>
              </a:buClr>
              <a:buFont typeface="Courier New" panose="02070309020205020404" pitchFamily="49" charset="0"/>
              <a:buChar char="o"/>
            </a:pPr>
            <a:r>
              <a:rPr lang="en-GB" sz="2000" dirty="0"/>
              <a:t>in the northern hemisphere, solar panels need to be south facing</a:t>
            </a:r>
          </a:p>
          <a:p>
            <a:pPr marL="774700" lvl="4" indent="-342900">
              <a:spcBef>
                <a:spcPts val="400"/>
              </a:spcBef>
              <a:spcAft>
                <a:spcPts val="400"/>
              </a:spcAft>
              <a:buClr>
                <a:srgbClr val="0077E3"/>
              </a:buClr>
              <a:buFont typeface="Courier New" panose="02070309020205020404" pitchFamily="49" charset="0"/>
              <a:buChar char="o"/>
            </a:pPr>
            <a:r>
              <a:rPr lang="en-GB" sz="2000" dirty="0"/>
              <a:t>tariffs are set by the government</a:t>
            </a:r>
          </a:p>
          <a:p>
            <a:pPr marL="774700" lvl="4" indent="-342900">
              <a:spcBef>
                <a:spcPts val="400"/>
              </a:spcBef>
              <a:spcAft>
                <a:spcPts val="400"/>
              </a:spcAft>
              <a:buClr>
                <a:srgbClr val="0077E3"/>
              </a:buClr>
              <a:buFont typeface="Courier New" panose="02070309020205020404" pitchFamily="49" charset="0"/>
              <a:buChar char="o"/>
            </a:pPr>
            <a:r>
              <a:rPr lang="en-GB" sz="2000" dirty="0"/>
              <a:t>solar cells have a finite life.</a:t>
            </a:r>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indent="-342900">
              <a:spcBef>
                <a:spcPts val="400"/>
              </a:spcBef>
              <a:spcAft>
                <a:spcPts val="400"/>
              </a:spcAft>
              <a:buFont typeface="Arial" panose="020B0604020202020204" pitchFamily="34" charset="0"/>
              <a:buChar char="•"/>
            </a:pPr>
            <a:endParaRPr lang="en-GB" dirty="0"/>
          </a:p>
          <a:p>
            <a:pPr marL="342900" lvl="0" indent="-342900">
              <a:spcBef>
                <a:spcPts val="400"/>
              </a:spcBef>
              <a:spcAft>
                <a:spcPts val="400"/>
              </a:spcAft>
              <a:buFont typeface="Arial" panose="020B0604020202020204" pitchFamily="34" charset="0"/>
              <a:buChar char="•"/>
            </a:pPr>
            <a:endParaRPr lang="en-GB" dirty="0">
              <a:latin typeface="+mj-lt"/>
            </a:endParaRPr>
          </a:p>
        </p:txBody>
      </p:sp>
    </p:spTree>
    <p:extLst>
      <p:ext uri="{BB962C8B-B14F-4D97-AF65-F5344CB8AC3E}">
        <p14:creationId xmlns:p14="http://schemas.microsoft.com/office/powerpoint/2010/main" val="10291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Hydroelectric power</a:t>
            </a:r>
          </a:p>
        </p:txBody>
      </p:sp>
      <p:pic>
        <p:nvPicPr>
          <p:cNvPr id="5" name="Content Placeholder 4" descr="Diagram&#10;&#10;Description automatically generated">
            <a:extLst>
              <a:ext uri="{FF2B5EF4-FFF2-40B4-BE49-F238E27FC236}">
                <a16:creationId xmlns:a16="http://schemas.microsoft.com/office/drawing/2014/main" id="{2F7D8901-02BD-48E2-B8BD-7C279EE52728}"/>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1203943" y="1556792"/>
            <a:ext cx="6736114" cy="4005932"/>
          </a:xfrm>
        </p:spPr>
      </p:pic>
    </p:spTree>
    <p:extLst>
      <p:ext uri="{BB962C8B-B14F-4D97-AF65-F5344CB8AC3E}">
        <p14:creationId xmlns:p14="http://schemas.microsoft.com/office/powerpoint/2010/main" val="1084010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Hydroelectric power</a:t>
            </a:r>
          </a:p>
        </p:txBody>
      </p:sp>
      <p:sp>
        <p:nvSpPr>
          <p:cNvPr id="3" name="Content Placeholder 2">
            <a:extLst>
              <a:ext uri="{FF2B5EF4-FFF2-40B4-BE49-F238E27FC236}">
                <a16:creationId xmlns:a16="http://schemas.microsoft.com/office/drawing/2014/main" id="{165952ED-8397-0B45-BF0F-3ADD8F74C998}"/>
              </a:ext>
            </a:extLst>
          </p:cNvPr>
          <p:cNvSpPr>
            <a:spLocks noGrp="1"/>
          </p:cNvSpPr>
          <p:nvPr>
            <p:ph sz="quarter" idx="10"/>
          </p:nvPr>
        </p:nvSpPr>
        <p:spPr/>
        <p:txBody>
          <a:bodyPr/>
          <a:lstStyle/>
          <a:p>
            <a:r>
              <a:rPr lang="en-GB" b="1" dirty="0"/>
              <a:t>Hydroelectric power</a:t>
            </a:r>
            <a:r>
              <a:rPr lang="en-GB" dirty="0"/>
              <a:t> (power generated from flowing water) requires the construction of large dams in a mountainous area, where water is collected in reservoirs. The water is then piped to a power station, where the flow of water turns turbines to generate electricity. </a:t>
            </a:r>
          </a:p>
          <a:p>
            <a:r>
              <a:rPr lang="en-GB" dirty="0"/>
              <a:t>The Dinorwig hydro scheme in North Wales is a good example of a modern hydroelectric plant using natural lakes at different levels and six turbines and aqueducts to circulate the water flow. The turbines have a terminal voltage of 18kV, stepped up to 420kV for entry into the Grid.</a:t>
            </a:r>
          </a:p>
          <a:p>
            <a:r>
              <a:rPr lang="en-GB" dirty="0"/>
              <a:t>Power from Dinorwig is capable of going on stream within six minutes and is used boost the Grid in times of high demand.</a:t>
            </a:r>
          </a:p>
          <a:p>
            <a:endParaRPr lang="en-GB" dirty="0"/>
          </a:p>
        </p:txBody>
      </p:sp>
    </p:spTree>
    <p:extLst>
      <p:ext uri="{BB962C8B-B14F-4D97-AF65-F5344CB8AC3E}">
        <p14:creationId xmlns:p14="http://schemas.microsoft.com/office/powerpoint/2010/main" val="3739554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 and DC</a:t>
            </a:r>
          </a:p>
        </p:txBody>
      </p:sp>
      <p:sp>
        <p:nvSpPr>
          <p:cNvPr id="3" name="Rectangle 2">
            <a:extLst>
              <a:ext uri="{FF2B5EF4-FFF2-40B4-BE49-F238E27FC236}">
                <a16:creationId xmlns:a16="http://schemas.microsoft.com/office/drawing/2014/main" id="{2594DD2E-20E2-954C-9E03-E057A5334F48}"/>
              </a:ext>
            </a:extLst>
          </p:cNvPr>
          <p:cNvSpPr/>
          <p:nvPr/>
        </p:nvSpPr>
        <p:spPr>
          <a:xfrm>
            <a:off x="395536" y="1772816"/>
            <a:ext cx="3312368" cy="2862322"/>
          </a:xfrm>
          <a:prstGeom prst="rect">
            <a:avLst/>
          </a:prstGeom>
        </p:spPr>
        <p:txBody>
          <a:bodyPr wrap="square">
            <a:spAutoFit/>
          </a:bodyPr>
          <a:lstStyle/>
          <a:p>
            <a:r>
              <a:rPr lang="en-GB" b="1" dirty="0"/>
              <a:t>DC has a constant value</a:t>
            </a:r>
            <a:r>
              <a:rPr lang="en-GB" dirty="0"/>
              <a:t> and travels in one direction.</a:t>
            </a:r>
          </a:p>
          <a:p>
            <a:endParaRPr lang="en-GB" dirty="0"/>
          </a:p>
          <a:p>
            <a:r>
              <a:rPr lang="en-GB" b="1" dirty="0"/>
              <a:t>AC alternates</a:t>
            </a:r>
            <a:r>
              <a:rPr lang="en-GB" dirty="0"/>
              <a:t> from zero to a positive peak, back to zero, then to a negative peak, and back to zero again.</a:t>
            </a:r>
          </a:p>
          <a:p>
            <a:endParaRPr lang="en-GB" dirty="0"/>
          </a:p>
        </p:txBody>
      </p:sp>
      <p:pic>
        <p:nvPicPr>
          <p:cNvPr id="6" name="Picture 5">
            <a:extLst>
              <a:ext uri="{FF2B5EF4-FFF2-40B4-BE49-F238E27FC236}">
                <a16:creationId xmlns:a16="http://schemas.microsoft.com/office/drawing/2014/main" id="{50BE8A90-E9D8-4CC8-88E6-5304A03DDE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8334" y="1556488"/>
            <a:ext cx="4830130" cy="2987199"/>
          </a:xfrm>
          <a:prstGeom prst="rect">
            <a:avLst/>
          </a:prstGeom>
        </p:spPr>
      </p:pic>
      <p:sp>
        <p:nvSpPr>
          <p:cNvPr id="9" name="TextBox 8">
            <a:extLst>
              <a:ext uri="{FF2B5EF4-FFF2-40B4-BE49-F238E27FC236}">
                <a16:creationId xmlns:a16="http://schemas.microsoft.com/office/drawing/2014/main" id="{E5DDF914-BB17-4827-94DF-E6D54BA9C77B}"/>
              </a:ext>
            </a:extLst>
          </p:cNvPr>
          <p:cNvSpPr txBox="1"/>
          <p:nvPr/>
        </p:nvSpPr>
        <p:spPr>
          <a:xfrm>
            <a:off x="425743" y="4830078"/>
            <a:ext cx="8430530" cy="1015663"/>
          </a:xfrm>
          <a:prstGeom prst="rect">
            <a:avLst/>
          </a:prstGeom>
          <a:noFill/>
        </p:spPr>
        <p:txBody>
          <a:bodyPr wrap="square">
            <a:spAutoFit/>
          </a:bodyPr>
          <a:lstStyle/>
          <a:p>
            <a:r>
              <a:rPr lang="en-GB" dirty="0"/>
              <a:t>The number of these cycles completed in a second is known as the</a:t>
            </a:r>
            <a:r>
              <a:rPr lang="en-GB" b="1" dirty="0"/>
              <a:t> frequency</a:t>
            </a:r>
            <a:r>
              <a:rPr lang="en-GB" dirty="0"/>
              <a:t>. The mains frequency for single and three-phase systems is set at 50 hertz (Hz).</a:t>
            </a:r>
          </a:p>
        </p:txBody>
      </p:sp>
    </p:spTree>
    <p:extLst>
      <p:ext uri="{BB962C8B-B14F-4D97-AF65-F5344CB8AC3E}">
        <p14:creationId xmlns:p14="http://schemas.microsoft.com/office/powerpoint/2010/main" val="2053120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04AFD7-C879-4A32-B1D2-7AE4B9F0224D}"/>
              </a:ext>
            </a:extLst>
          </p:cNvPr>
          <p:cNvSpPr>
            <a:spLocks noGrp="1"/>
          </p:cNvSpPr>
          <p:nvPr>
            <p:ph type="title"/>
          </p:nvPr>
        </p:nvSpPr>
        <p:spPr>
          <a:xfrm>
            <a:off x="457200" y="1008000"/>
            <a:ext cx="8229600" cy="382588"/>
          </a:xfrm>
        </p:spPr>
        <p:txBody>
          <a:bodyPr/>
          <a:lstStyle/>
          <a:p>
            <a:r>
              <a:rPr lang="en-GB" dirty="0"/>
              <a:t>How do we generate power?</a:t>
            </a:r>
          </a:p>
        </p:txBody>
      </p:sp>
      <p:pic>
        <p:nvPicPr>
          <p:cNvPr id="7" name="Content Placeholder 6" descr="Diagram&#10;&#10;Description automatically generated">
            <a:extLst>
              <a:ext uri="{FF2B5EF4-FFF2-40B4-BE49-F238E27FC236}">
                <a16:creationId xmlns:a16="http://schemas.microsoft.com/office/drawing/2014/main" id="{E2C3A23E-C0D6-4899-B29C-C7D58740EF46}"/>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57200" y="1844824"/>
            <a:ext cx="5831918" cy="4301938"/>
          </a:xfrm>
        </p:spPr>
      </p:pic>
      <p:sp>
        <p:nvSpPr>
          <p:cNvPr id="3" name="TextBox 2"/>
          <p:cNvSpPr txBox="1"/>
          <p:nvPr/>
        </p:nvSpPr>
        <p:spPr>
          <a:xfrm>
            <a:off x="4860032" y="1390588"/>
            <a:ext cx="3981128" cy="2708434"/>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t>Power is generated by using </a:t>
            </a:r>
            <a:r>
              <a:rPr lang="en-GB" b="1" dirty="0"/>
              <a:t>electromagnetism</a:t>
            </a:r>
            <a:r>
              <a:rPr lang="en-GB" dirty="0"/>
              <a:t>.</a:t>
            </a:r>
          </a:p>
          <a:p>
            <a:pPr marL="342900" indent="-342900">
              <a:spcBef>
                <a:spcPts val="400"/>
              </a:spcBef>
              <a:spcAft>
                <a:spcPts val="400"/>
              </a:spcAft>
              <a:buClr>
                <a:srgbClr val="0077E3"/>
              </a:buClr>
              <a:buFont typeface="Arial" panose="020B0604020202020204" pitchFamily="34" charset="0"/>
              <a:buChar char="•"/>
            </a:pPr>
            <a:r>
              <a:rPr lang="en-GB" dirty="0"/>
              <a:t>In a power station, generators are driven by very high pressure steam created by burning </a:t>
            </a:r>
            <a:r>
              <a:rPr lang="en-GB" b="1" dirty="0"/>
              <a:t>fossil fuels</a:t>
            </a:r>
            <a:r>
              <a:rPr lang="en-GB" dirty="0"/>
              <a:t> or using </a:t>
            </a:r>
            <a:r>
              <a:rPr lang="en-GB" b="1" dirty="0"/>
              <a:t>nuclear </a:t>
            </a:r>
            <a:r>
              <a:rPr lang="en-GB" dirty="0"/>
              <a:t>reactors.</a:t>
            </a:r>
          </a:p>
          <a:p>
            <a:endParaRPr lang="en-GB" dirty="0"/>
          </a:p>
        </p:txBody>
      </p:sp>
    </p:spTree>
    <p:extLst>
      <p:ext uri="{BB962C8B-B14F-4D97-AF65-F5344CB8AC3E}">
        <p14:creationId xmlns:p14="http://schemas.microsoft.com/office/powerpoint/2010/main" val="2833748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a:xfrm>
            <a:off x="457200" y="1008000"/>
            <a:ext cx="8218488" cy="382588"/>
          </a:xfrm>
        </p:spPr>
        <p:txBody>
          <a:bodyPr/>
          <a:lstStyle/>
          <a:p>
            <a:pPr eaLnBrk="1" fontAlgn="auto" hangingPunct="1">
              <a:spcAft>
                <a:spcPts val="0"/>
              </a:spcAft>
              <a:defRPr/>
            </a:pPr>
            <a:r>
              <a:rPr lang="en-GB" dirty="0"/>
              <a:t>Generation and transmission</a:t>
            </a:r>
          </a:p>
        </p:txBody>
      </p:sp>
      <p:sp>
        <p:nvSpPr>
          <p:cNvPr id="8196" name="Rectangle 5"/>
          <p:cNvSpPr>
            <a:spLocks noChangeArrowheads="1"/>
          </p:cNvSpPr>
          <p:nvPr/>
        </p:nvSpPr>
        <p:spPr bwMode="auto">
          <a:xfrm>
            <a:off x="457200" y="3609113"/>
            <a:ext cx="7705725" cy="223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ts val="400"/>
              </a:spcBef>
              <a:spcAft>
                <a:spcPts val="400"/>
              </a:spcAft>
              <a:buClr>
                <a:srgbClr val="0077E3"/>
              </a:buClr>
              <a:buSzTx/>
            </a:pPr>
            <a:r>
              <a:rPr lang="en-GB" altLang="en-US" sz="1800" dirty="0"/>
              <a:t>Spinning a loop of wire inside a magnetic field creates an </a:t>
            </a:r>
            <a:r>
              <a:rPr lang="en-GB" altLang="en-US" sz="1800" b="1" dirty="0"/>
              <a:t>electromotive force (EMF)</a:t>
            </a:r>
            <a:r>
              <a:rPr lang="en-GB" altLang="en-US" sz="1800" dirty="0"/>
              <a:t>. </a:t>
            </a:r>
          </a:p>
          <a:p>
            <a:pPr eaLnBrk="1" hangingPunct="1">
              <a:spcBef>
                <a:spcPts val="400"/>
              </a:spcBef>
              <a:spcAft>
                <a:spcPts val="400"/>
              </a:spcAft>
              <a:buClr>
                <a:srgbClr val="0077E3"/>
              </a:buClr>
              <a:buSzTx/>
            </a:pPr>
            <a:r>
              <a:rPr lang="en-GB" altLang="en-US" sz="1800" dirty="0"/>
              <a:t>Spinning three loops inside a magnetic field generates three phases. Each loop will be mounted on the same rotating shaft, </a:t>
            </a:r>
            <a:r>
              <a:rPr lang="en-GB" sz="1800" dirty="0"/>
              <a:t>120 degrees </a:t>
            </a:r>
            <a:r>
              <a:rPr lang="en-GB" altLang="en-US" sz="1800" dirty="0"/>
              <a:t>apart.</a:t>
            </a:r>
          </a:p>
          <a:p>
            <a:pPr eaLnBrk="1" hangingPunct="1">
              <a:spcBef>
                <a:spcPts val="400"/>
              </a:spcBef>
              <a:spcAft>
                <a:spcPts val="400"/>
              </a:spcAft>
              <a:buClr>
                <a:srgbClr val="0077E3"/>
              </a:buClr>
              <a:buSzTx/>
            </a:pPr>
            <a:r>
              <a:rPr lang="en-GB" altLang="en-US" sz="1800" dirty="0"/>
              <a:t>In the diagram, each loop will create an identical </a:t>
            </a:r>
            <a:r>
              <a:rPr lang="en-GB" altLang="en-US" sz="1800" b="1" dirty="0"/>
              <a:t>sinusoidal waveform</a:t>
            </a:r>
            <a:r>
              <a:rPr lang="en-GB" altLang="en-US" sz="1800" dirty="0"/>
              <a:t>, or three identical voltages, each 120 degrees apart.</a:t>
            </a:r>
          </a:p>
        </p:txBody>
      </p:sp>
      <p:pic>
        <p:nvPicPr>
          <p:cNvPr id="5" name="Picture 4">
            <a:extLst>
              <a:ext uri="{FF2B5EF4-FFF2-40B4-BE49-F238E27FC236}">
                <a16:creationId xmlns:a16="http://schemas.microsoft.com/office/drawing/2014/main" id="{53B056F4-7E72-4F7B-B1A6-60D2A9DAFF1E}"/>
              </a:ext>
            </a:extLst>
          </p:cNvPr>
          <p:cNvPicPr>
            <a:picLocks noChangeAspect="1"/>
          </p:cNvPicPr>
          <p:nvPr/>
        </p:nvPicPr>
        <p:blipFill>
          <a:blip r:embed="rId3"/>
          <a:stretch>
            <a:fillRect/>
          </a:stretch>
        </p:blipFill>
        <p:spPr>
          <a:xfrm>
            <a:off x="1785010" y="1407442"/>
            <a:ext cx="5562868" cy="2021558"/>
          </a:xfrm>
          <a:prstGeom prst="rect">
            <a:avLst/>
          </a:prstGeom>
        </p:spPr>
      </p:pic>
    </p:spTree>
    <p:extLst>
      <p:ext uri="{BB962C8B-B14F-4D97-AF65-F5344CB8AC3E}">
        <p14:creationId xmlns:p14="http://schemas.microsoft.com/office/powerpoint/2010/main" val="4217413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fontAlgn="auto" hangingPunct="1">
              <a:spcAft>
                <a:spcPts val="0"/>
              </a:spcAft>
              <a:defRPr/>
            </a:pPr>
            <a:r>
              <a:rPr lang="en-GB" dirty="0"/>
              <a:t>Generation and transmission</a:t>
            </a:r>
          </a:p>
        </p:txBody>
      </p:sp>
      <p:sp>
        <p:nvSpPr>
          <p:cNvPr id="13322" name="Text Box 13"/>
          <p:cNvSpPr txBox="1">
            <a:spLocks noChangeArrowheads="1"/>
          </p:cNvSpPr>
          <p:nvPr/>
        </p:nvSpPr>
        <p:spPr bwMode="auto">
          <a:xfrm>
            <a:off x="2700338" y="3068638"/>
            <a:ext cx="863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lgn="ctr" eaLnBrk="1" hangingPunct="1">
              <a:spcBef>
                <a:spcPct val="50000"/>
              </a:spcBef>
              <a:buClrTx/>
              <a:buSzTx/>
              <a:buFontTx/>
              <a:buNone/>
            </a:pPr>
            <a:r>
              <a:rPr lang="en-GB" altLang="en-US" sz="4400" b="1" dirty="0">
                <a:solidFill>
                  <a:schemeClr val="bg1"/>
                </a:solidFill>
                <a:latin typeface="Tahoma" panose="020B0604030504040204" pitchFamily="34" charset="0"/>
              </a:rPr>
              <a:t>N</a:t>
            </a:r>
          </a:p>
        </p:txBody>
      </p:sp>
      <p:sp>
        <p:nvSpPr>
          <p:cNvPr id="13323" name="Text Box 14"/>
          <p:cNvSpPr txBox="1">
            <a:spLocks noChangeArrowheads="1"/>
          </p:cNvSpPr>
          <p:nvPr/>
        </p:nvSpPr>
        <p:spPr bwMode="auto">
          <a:xfrm>
            <a:off x="5795963" y="3068638"/>
            <a:ext cx="863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lgn="ctr" eaLnBrk="1" hangingPunct="1">
              <a:spcBef>
                <a:spcPct val="50000"/>
              </a:spcBef>
              <a:buClrTx/>
              <a:buSzTx/>
              <a:buFontTx/>
              <a:buNone/>
            </a:pPr>
            <a:r>
              <a:rPr lang="en-GB" altLang="en-US" sz="4400" b="1">
                <a:solidFill>
                  <a:schemeClr val="bg1"/>
                </a:solidFill>
                <a:latin typeface="Tahoma" panose="020B0604030504040204" pitchFamily="34" charset="0"/>
              </a:rPr>
              <a:t>S</a:t>
            </a:r>
          </a:p>
        </p:txBody>
      </p:sp>
      <p:sp>
        <p:nvSpPr>
          <p:cNvPr id="13328" name="Line 46"/>
          <p:cNvSpPr>
            <a:spLocks noChangeShapeType="1"/>
          </p:cNvSpPr>
          <p:nvPr/>
        </p:nvSpPr>
        <p:spPr bwMode="auto">
          <a:xfrm>
            <a:off x="2411413" y="4868863"/>
            <a:ext cx="0" cy="14398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9" name="Rectangle 47"/>
          <p:cNvSpPr>
            <a:spLocks noChangeArrowheads="1"/>
          </p:cNvSpPr>
          <p:nvPr/>
        </p:nvSpPr>
        <p:spPr bwMode="auto">
          <a:xfrm>
            <a:off x="1258888" y="4797425"/>
            <a:ext cx="1152525" cy="1368425"/>
          </a:xfrm>
          <a:prstGeom prst="rect">
            <a:avLst/>
          </a:prstGeom>
          <a:solidFill>
            <a:schemeClr val="bg1"/>
          </a:solidFill>
          <a:ln w="9525">
            <a:solidFill>
              <a:schemeClr val="bg1"/>
            </a:solidFill>
            <a:miter lim="800000"/>
            <a:headEnd/>
            <a:tailEnd/>
          </a:ln>
        </p:spPr>
        <p:txBody>
          <a:bodyPr wrap="none" anchor="ct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US" altLang="en-US" sz="1800">
              <a:latin typeface="Tahoma" panose="020B0604030504040204" pitchFamily="34" charset="0"/>
            </a:endParaRPr>
          </a:p>
        </p:txBody>
      </p:sp>
      <p:sp>
        <p:nvSpPr>
          <p:cNvPr id="13335" name="Rectangle 53"/>
          <p:cNvSpPr>
            <a:spLocks noChangeArrowheads="1"/>
          </p:cNvSpPr>
          <p:nvPr/>
        </p:nvSpPr>
        <p:spPr bwMode="auto">
          <a:xfrm>
            <a:off x="1979613" y="5949950"/>
            <a:ext cx="431800" cy="431800"/>
          </a:xfrm>
          <a:prstGeom prst="rect">
            <a:avLst/>
          </a:prstGeom>
          <a:solidFill>
            <a:schemeClr val="bg1"/>
          </a:solidFill>
          <a:ln w="9525">
            <a:solidFill>
              <a:schemeClr val="bg1"/>
            </a:solidFill>
            <a:miter lim="800000"/>
            <a:headEnd/>
            <a:tailEnd/>
          </a:ln>
        </p:spPr>
        <p:txBody>
          <a:bodyPr wrap="none" anchor="ct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eaLnBrk="1" hangingPunct="1">
              <a:spcBef>
                <a:spcPct val="0"/>
              </a:spcBef>
              <a:buClrTx/>
              <a:buSzTx/>
              <a:buFontTx/>
              <a:buNone/>
            </a:pPr>
            <a:endParaRPr lang="en-US" altLang="en-US" sz="1800">
              <a:latin typeface="Tahoma" panose="020B0604030504040204" pitchFamily="34" charset="0"/>
            </a:endParaRPr>
          </a:p>
        </p:txBody>
      </p:sp>
      <p:pic>
        <p:nvPicPr>
          <p:cNvPr id="4" name="Picture 3">
            <a:extLst>
              <a:ext uri="{FF2B5EF4-FFF2-40B4-BE49-F238E27FC236}">
                <a16:creationId xmlns:a16="http://schemas.microsoft.com/office/drawing/2014/main" id="{0203F9CC-BED6-47ED-AE17-8EDD180ED393}"/>
              </a:ext>
            </a:extLst>
          </p:cNvPr>
          <p:cNvPicPr>
            <a:picLocks noChangeAspect="1"/>
          </p:cNvPicPr>
          <p:nvPr/>
        </p:nvPicPr>
        <p:blipFill>
          <a:blip r:embed="rId2"/>
          <a:stretch>
            <a:fillRect/>
          </a:stretch>
        </p:blipFill>
        <p:spPr>
          <a:xfrm>
            <a:off x="1797714" y="1918277"/>
            <a:ext cx="5560034" cy="2024047"/>
          </a:xfrm>
          <a:prstGeom prst="rect">
            <a:avLst/>
          </a:prstGeom>
        </p:spPr>
      </p:pic>
      <p:pic>
        <p:nvPicPr>
          <p:cNvPr id="6" name="Picture 5">
            <a:extLst>
              <a:ext uri="{FF2B5EF4-FFF2-40B4-BE49-F238E27FC236}">
                <a16:creationId xmlns:a16="http://schemas.microsoft.com/office/drawing/2014/main" id="{F7AD5F17-2471-4F1A-811C-6B23B37AEA5E}"/>
              </a:ext>
            </a:extLst>
          </p:cNvPr>
          <p:cNvPicPr>
            <a:picLocks noChangeAspect="1"/>
          </p:cNvPicPr>
          <p:nvPr/>
        </p:nvPicPr>
        <p:blipFill>
          <a:blip r:embed="rId3"/>
          <a:stretch>
            <a:fillRect/>
          </a:stretch>
        </p:blipFill>
        <p:spPr>
          <a:xfrm>
            <a:off x="2127315" y="3880660"/>
            <a:ext cx="4544059" cy="2076740"/>
          </a:xfrm>
          <a:prstGeom prst="rect">
            <a:avLst/>
          </a:prstGeom>
        </p:spPr>
      </p:pic>
    </p:spTree>
    <p:extLst>
      <p:ext uri="{BB962C8B-B14F-4D97-AF65-F5344CB8AC3E}">
        <p14:creationId xmlns:p14="http://schemas.microsoft.com/office/powerpoint/2010/main" val="403393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fontAlgn="auto" hangingPunct="1">
              <a:spcAft>
                <a:spcPts val="0"/>
              </a:spcAft>
              <a:defRPr/>
            </a:pPr>
            <a:r>
              <a:rPr lang="en-GB" dirty="0"/>
              <a:t>Three-phase generation</a:t>
            </a:r>
          </a:p>
        </p:txBody>
      </p:sp>
      <p:sp>
        <p:nvSpPr>
          <p:cNvPr id="6" name="Content Placeholder 5">
            <a:extLst>
              <a:ext uri="{FF2B5EF4-FFF2-40B4-BE49-F238E27FC236}">
                <a16:creationId xmlns:a16="http://schemas.microsoft.com/office/drawing/2014/main" id="{AB82BE31-3429-4706-AD82-D27E88EDCA45}"/>
              </a:ext>
            </a:extLst>
          </p:cNvPr>
          <p:cNvSpPr>
            <a:spLocks noGrp="1"/>
          </p:cNvSpPr>
          <p:nvPr>
            <p:ph sz="quarter" idx="10"/>
          </p:nvPr>
        </p:nvSpPr>
        <p:spPr/>
        <p:txBody>
          <a:bodyPr/>
          <a:lstStyle/>
          <a:p>
            <a:endParaRPr lang="en-GB"/>
          </a:p>
        </p:txBody>
      </p:sp>
      <p:sp>
        <p:nvSpPr>
          <p:cNvPr id="14340" name="Slide Number Placeholder 5"/>
          <p:cNvSpPr>
            <a:spLocks noGrp="1"/>
          </p:cNvSpPr>
          <p:nvPr>
            <p:ph type="sldNum" sz="quarter" idx="4294967295"/>
          </p:nvPr>
        </p:nvSpPr>
        <p:spPr bwMode="auto">
          <a:xfrm>
            <a:off x="0" y="0"/>
            <a:ext cx="0" cy="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buClrTx/>
              <a:buSzTx/>
              <a:buFontTx/>
              <a:buNone/>
            </a:pPr>
            <a:fld id="{8BD00922-989F-41CE-8AE5-D9698ABB7441}" type="slidenum">
              <a:rPr lang="en-GB" altLang="en-US" sz="1400">
                <a:solidFill>
                  <a:srgbClr val="FFFFFF"/>
                </a:solidFill>
                <a:latin typeface="Tahoma" panose="020B0604030504040204" pitchFamily="34" charset="0"/>
              </a:rPr>
              <a:pPr>
                <a:spcBef>
                  <a:spcPct val="0"/>
                </a:spcBef>
                <a:buClrTx/>
                <a:buSzTx/>
                <a:buFontTx/>
                <a:buNone/>
              </a:pPr>
              <a:t>8</a:t>
            </a:fld>
            <a:endParaRPr lang="en-GB" altLang="en-US" sz="1400">
              <a:solidFill>
                <a:srgbClr val="FFFFFF"/>
              </a:solidFill>
              <a:latin typeface="Tahoma" panose="020B0604030504040204" pitchFamily="34" charset="0"/>
            </a:endParaRPr>
          </a:p>
        </p:txBody>
      </p:sp>
      <p:pic>
        <p:nvPicPr>
          <p:cNvPr id="5" name="Picture 4" descr="Diagram&#10;&#10;Description automatically generated">
            <a:extLst>
              <a:ext uri="{FF2B5EF4-FFF2-40B4-BE49-F238E27FC236}">
                <a16:creationId xmlns:a16="http://schemas.microsoft.com/office/drawing/2014/main" id="{FE596C8C-64AA-455F-9BC1-D44754D4805F}"/>
              </a:ext>
            </a:extLst>
          </p:cNvPr>
          <p:cNvPicPr>
            <a:picLocks noChangeAspect="1"/>
          </p:cNvPicPr>
          <p:nvPr/>
        </p:nvPicPr>
        <p:blipFill>
          <a:blip r:embed="rId3"/>
          <a:stretch>
            <a:fillRect/>
          </a:stretch>
        </p:blipFill>
        <p:spPr>
          <a:xfrm>
            <a:off x="395536" y="1484784"/>
            <a:ext cx="8078327" cy="4363059"/>
          </a:xfrm>
          <a:prstGeom prst="rect">
            <a:avLst/>
          </a:prstGeom>
        </p:spPr>
      </p:pic>
    </p:spTree>
    <p:extLst>
      <p:ext uri="{BB962C8B-B14F-4D97-AF65-F5344CB8AC3E}">
        <p14:creationId xmlns:p14="http://schemas.microsoft.com/office/powerpoint/2010/main" val="1148236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18488" cy="382588"/>
          </a:xfrm>
        </p:spPr>
        <p:txBody>
          <a:bodyPr/>
          <a:lstStyle/>
          <a:p>
            <a:r>
              <a:rPr lang="en-GB" dirty="0"/>
              <a:t>Transforming electricity</a:t>
            </a:r>
          </a:p>
        </p:txBody>
      </p:sp>
      <p:sp>
        <p:nvSpPr>
          <p:cNvPr id="4" name="Slide Number Placeholder 3"/>
          <p:cNvSpPr>
            <a:spLocks noGrp="1"/>
          </p:cNvSpPr>
          <p:nvPr>
            <p:ph type="sldNum" sz="quarter" idx="4294967295"/>
          </p:nvPr>
        </p:nvSpPr>
        <p:spPr/>
        <p:txBody>
          <a:bodyPr/>
          <a:lstStyle/>
          <a:p>
            <a:pPr>
              <a:defRPr/>
            </a:pPr>
            <a:fld id="{C7631C30-DC99-4E38-A336-D8843DFD0305}" type="slidenum">
              <a:rPr lang="en-GB" altLang="en-US" smtClean="0"/>
              <a:pPr>
                <a:defRPr/>
              </a:pPr>
              <a:t>9</a:t>
            </a:fld>
            <a:endParaRPr lang="en-GB" altLang="en-US"/>
          </a:p>
        </p:txBody>
      </p:sp>
      <p:sp>
        <p:nvSpPr>
          <p:cNvPr id="6" name="Rectangle 5"/>
          <p:cNvSpPr>
            <a:spLocks noChangeArrowheads="1"/>
          </p:cNvSpPr>
          <p:nvPr/>
        </p:nvSpPr>
        <p:spPr bwMode="auto">
          <a:xfrm>
            <a:off x="395536" y="1556792"/>
            <a:ext cx="7993063" cy="404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8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accent1"/>
              </a:buClr>
              <a:buSzPct val="8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accent1"/>
              </a:buClr>
              <a:buSzPct val="90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accent1"/>
              </a:buClr>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buClr>
                <a:schemeClr val="accent1"/>
              </a:buClr>
              <a:buSzPct val="100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100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buClrTx/>
              <a:buSzTx/>
              <a:buNone/>
            </a:pPr>
            <a:r>
              <a:rPr lang="en-GB" altLang="en-US" sz="2000" dirty="0"/>
              <a:t>Electricity goes from an alternator to a transformer. </a:t>
            </a:r>
          </a:p>
          <a:p>
            <a:pPr>
              <a:spcBef>
                <a:spcPct val="0"/>
              </a:spcBef>
              <a:buClrTx/>
              <a:buSzTx/>
              <a:buNone/>
            </a:pPr>
            <a:endParaRPr lang="en-GB" altLang="en-US" sz="2000" dirty="0"/>
          </a:p>
          <a:p>
            <a:pPr>
              <a:spcBef>
                <a:spcPct val="0"/>
              </a:spcBef>
              <a:buClrTx/>
              <a:buSzTx/>
              <a:buNone/>
            </a:pPr>
            <a:r>
              <a:rPr lang="en-GB" altLang="en-US" sz="2000" dirty="0"/>
              <a:t>The output of most alternators is about </a:t>
            </a:r>
            <a:r>
              <a:rPr lang="en-GB" altLang="en-US" sz="2000" b="1" dirty="0"/>
              <a:t>25,000V (25kV) </a:t>
            </a:r>
            <a:r>
              <a:rPr lang="en-GB" altLang="en-US" sz="2000" dirty="0"/>
              <a:t>and it must be transformed to:</a:t>
            </a:r>
          </a:p>
          <a:p>
            <a:pPr eaLnBrk="1" hangingPunct="1">
              <a:spcBef>
                <a:spcPct val="0"/>
              </a:spcBef>
              <a:buClrTx/>
              <a:buSzTx/>
              <a:buFontTx/>
              <a:buNone/>
            </a:pPr>
            <a:endParaRPr lang="en-GB" altLang="en-US" sz="2000" dirty="0"/>
          </a:p>
          <a:p>
            <a:pPr marL="285750" indent="-285750">
              <a:spcBef>
                <a:spcPts val="400"/>
              </a:spcBef>
              <a:spcAft>
                <a:spcPts val="400"/>
              </a:spcAft>
              <a:buClr>
                <a:srgbClr val="0077E3"/>
              </a:buClr>
              <a:buSzTx/>
            </a:pPr>
            <a:r>
              <a:rPr lang="en-GB" altLang="en-US" sz="2000" dirty="0"/>
              <a:t>400kV/275kV for the super grid</a:t>
            </a:r>
          </a:p>
          <a:p>
            <a:pPr marL="285750" indent="-285750">
              <a:spcBef>
                <a:spcPts val="400"/>
              </a:spcBef>
              <a:spcAft>
                <a:spcPts val="400"/>
              </a:spcAft>
              <a:buClr>
                <a:srgbClr val="0077E3"/>
              </a:buClr>
              <a:buSzTx/>
            </a:pPr>
            <a:r>
              <a:rPr lang="en-GB" altLang="en-US" sz="2000" dirty="0"/>
              <a:t>132kV for the original grid</a:t>
            </a:r>
          </a:p>
          <a:p>
            <a:pPr marL="285750" indent="-285750">
              <a:spcBef>
                <a:spcPts val="400"/>
              </a:spcBef>
              <a:spcAft>
                <a:spcPts val="400"/>
              </a:spcAft>
              <a:buClr>
                <a:srgbClr val="0077E3"/>
              </a:buClr>
              <a:buSzTx/>
            </a:pPr>
            <a:r>
              <a:rPr lang="en-GB" altLang="en-US" sz="2000" dirty="0"/>
              <a:t>66kV/33kV for secondary transmission/heavy industry</a:t>
            </a:r>
          </a:p>
          <a:p>
            <a:pPr marL="285750" indent="-285750">
              <a:spcBef>
                <a:spcPts val="400"/>
              </a:spcBef>
              <a:spcAft>
                <a:spcPts val="400"/>
              </a:spcAft>
              <a:buClr>
                <a:srgbClr val="0077E3"/>
              </a:buClr>
              <a:buSzTx/>
            </a:pPr>
            <a:r>
              <a:rPr lang="en-GB" altLang="en-US" sz="2000" dirty="0"/>
              <a:t>33kV /11kV for low voltage distribution/light industry</a:t>
            </a:r>
          </a:p>
          <a:p>
            <a:pPr marL="285750" indent="-285750">
              <a:spcBef>
                <a:spcPts val="400"/>
              </a:spcBef>
              <a:spcAft>
                <a:spcPts val="400"/>
              </a:spcAft>
              <a:buClr>
                <a:srgbClr val="0077E3"/>
              </a:buClr>
              <a:buSzTx/>
            </a:pPr>
            <a:r>
              <a:rPr lang="en-GB" altLang="en-US" sz="2000" dirty="0"/>
              <a:t>11KV/400V/230V for commercial consumer supplies</a:t>
            </a:r>
          </a:p>
          <a:p>
            <a:pPr marL="285750" indent="-285750">
              <a:spcBef>
                <a:spcPts val="400"/>
              </a:spcBef>
              <a:spcAft>
                <a:spcPts val="400"/>
              </a:spcAft>
              <a:buClr>
                <a:srgbClr val="0077E3"/>
              </a:buClr>
              <a:buSzTx/>
            </a:pPr>
            <a:r>
              <a:rPr lang="en-GB" altLang="en-US" sz="2000" dirty="0"/>
              <a:t>230V for domestic consumer supplies.</a:t>
            </a:r>
          </a:p>
        </p:txBody>
      </p:sp>
    </p:spTree>
    <p:extLst>
      <p:ext uri="{BB962C8B-B14F-4D97-AF65-F5344CB8AC3E}">
        <p14:creationId xmlns:p14="http://schemas.microsoft.com/office/powerpoint/2010/main" val="42898617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1724</Words>
  <Application>Microsoft Office PowerPoint</Application>
  <PresentationFormat>On-screen Show (4:3)</PresentationFormat>
  <Paragraphs>175</Paragraphs>
  <Slides>33</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ＭＳ Ｐゴシック</vt:lpstr>
      <vt:lpstr>Arial</vt:lpstr>
      <vt:lpstr>Calibri</vt:lpstr>
      <vt:lpstr>Courier New</vt:lpstr>
      <vt:lpstr>Helvetica Neue</vt:lpstr>
      <vt:lpstr>Lucida Grande</vt:lpstr>
      <vt:lpstr>Tahoma</vt:lpstr>
      <vt:lpstr>Times New Roman</vt:lpstr>
      <vt:lpstr>1_Default Design</vt:lpstr>
      <vt:lpstr>PowerPoint 14: Electrical supply</vt:lpstr>
      <vt:lpstr>Objectives</vt:lpstr>
      <vt:lpstr>Electricity: AC and DC</vt:lpstr>
      <vt:lpstr>AC and DC</vt:lpstr>
      <vt:lpstr>How do we generate power?</vt:lpstr>
      <vt:lpstr>Generation and transmission</vt:lpstr>
      <vt:lpstr>Generation and transmission</vt:lpstr>
      <vt:lpstr>Three-phase generation</vt:lpstr>
      <vt:lpstr>Transforming electricity</vt:lpstr>
      <vt:lpstr>Transmission: delta</vt:lpstr>
      <vt:lpstr>Worked example: delta connected resistive load</vt:lpstr>
      <vt:lpstr>Answers to worked example</vt:lpstr>
      <vt:lpstr>Answers to worked example</vt:lpstr>
      <vt:lpstr>Power distribution</vt:lpstr>
      <vt:lpstr>Power distribution: star</vt:lpstr>
      <vt:lpstr>Power distribution: star</vt:lpstr>
      <vt:lpstr>Worked example: star connected transformer</vt:lpstr>
      <vt:lpstr>Answers to worked example</vt:lpstr>
      <vt:lpstr>Power distribution</vt:lpstr>
      <vt:lpstr>Electrical distribution network</vt:lpstr>
      <vt:lpstr>Three-phase distribution boards</vt:lpstr>
      <vt:lpstr>Domestic single-phase consumer units</vt:lpstr>
      <vt:lpstr>Domestic supply: service positions</vt:lpstr>
      <vt:lpstr>Typical voltage supplies for BSE systems</vt:lpstr>
      <vt:lpstr>Balancing loads</vt:lpstr>
      <vt:lpstr>Balancing loads</vt:lpstr>
      <vt:lpstr>Renewable power: wind </vt:lpstr>
      <vt:lpstr>Renewable power: solar</vt:lpstr>
      <vt:lpstr>Renewable power: solar</vt:lpstr>
      <vt:lpstr>Pros and cons of solar power  </vt:lpstr>
      <vt:lpstr>Hydroelectric power</vt:lpstr>
      <vt:lpstr>Hydroelectric power</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214</cp:revision>
  <dcterms:created xsi:type="dcterms:W3CDTF">2013-05-28T00:38:54Z</dcterms:created>
  <dcterms:modified xsi:type="dcterms:W3CDTF">2025-11-17T22:27:05Z</dcterms:modified>
  <cp:category/>
</cp:coreProperties>
</file>