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1"/>
  </p:sldMasterIdLst>
  <p:notesMasterIdLst>
    <p:notesMasterId r:id="rId22"/>
  </p:notesMasterIdLst>
  <p:handoutMasterIdLst>
    <p:handoutMasterId r:id="rId23"/>
  </p:handoutMasterIdLst>
  <p:sldIdLst>
    <p:sldId id="256" r:id="rId2"/>
    <p:sldId id="328" r:id="rId3"/>
    <p:sldId id="334" r:id="rId4"/>
    <p:sldId id="336" r:id="rId5"/>
    <p:sldId id="341" r:id="rId6"/>
    <p:sldId id="347" r:id="rId7"/>
    <p:sldId id="353" r:id="rId8"/>
    <p:sldId id="344" r:id="rId9"/>
    <p:sldId id="340" r:id="rId10"/>
    <p:sldId id="343" r:id="rId11"/>
    <p:sldId id="348" r:id="rId12"/>
    <p:sldId id="342" r:id="rId13"/>
    <p:sldId id="350" r:id="rId14"/>
    <p:sldId id="337" r:id="rId15"/>
    <p:sldId id="351" r:id="rId16"/>
    <p:sldId id="346" r:id="rId17"/>
    <p:sldId id="338" r:id="rId18"/>
    <p:sldId id="339" r:id="rId19"/>
    <p:sldId id="352" r:id="rId20"/>
    <p:sldId id="267" r:id="rId21"/>
  </p:sldIdLst>
  <p:sldSz cx="9144000" cy="6858000" type="screen4x3"/>
  <p:notesSz cx="6858000" cy="9144000"/>
  <p:custDataLst>
    <p:tags r:id="rId2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Bonita Searle-Barnes" initials="BSB" lastIdx="13" clrIdx="0">
    <p:extLst>
      <p:ext uri="{19B8F6BF-5375-455C-9EA6-DF929625EA0E}">
        <p15:presenceInfo xmlns:p15="http://schemas.microsoft.com/office/powerpoint/2012/main" userId="S::Bonita.Searle-Barnes@eal.org.uk::e782127f-826a-4a83-a372-afedaa2e0d4f" providerId="AD"/>
      </p:ext>
    </p:extLst>
  </p:cmAuthor>
  <p:cmAuthor id="2" name="Kevin Stead" initials="KS" lastIdx="1" clrIdx="1">
    <p:extLst>
      <p:ext uri="{19B8F6BF-5375-455C-9EA6-DF929625EA0E}">
        <p15:presenceInfo xmlns:p15="http://schemas.microsoft.com/office/powerpoint/2012/main" userId="2d6321dcd4a3c7d3" providerId="Windows Live"/>
      </p:ext>
    </p:extLst>
  </p:cmAuthor>
  <p:cmAuthor id="3" name="Grant Dodd" initials="GD" lastIdx="6" clrIdx="2">
    <p:extLst>
      <p:ext uri="{19B8F6BF-5375-455C-9EA6-DF929625EA0E}">
        <p15:presenceInfo xmlns:p15="http://schemas.microsoft.com/office/powerpoint/2012/main" userId="a9436157716f4a4e" providerId="Windows Live"/>
      </p:ext>
    </p:extLst>
  </p:cmAuthor>
  <p:cmAuthor id="4" name="robert6p" initials="r" lastIdx="5" clrIdx="3">
    <p:extLst>
      <p:ext uri="{19B8F6BF-5375-455C-9EA6-DF929625EA0E}">
        <p15:presenceInfo xmlns:p15="http://schemas.microsoft.com/office/powerpoint/2012/main" userId="robert6p" providerId="None"/>
      </p:ext>
    </p:extLst>
  </p:cmAuthor>
  <p:cmAuthor id="5" name="Jonathan Ingoldby" initials="JI" lastIdx="1" clrIdx="4">
    <p:extLst>
      <p:ext uri="{19B8F6BF-5375-455C-9EA6-DF929625EA0E}">
        <p15:presenceInfo xmlns:p15="http://schemas.microsoft.com/office/powerpoint/2012/main" userId="3ce786af281eb57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D2A494A-923E-4B55-889B-095C53494DAA}" v="34" dt="2021-12-02T14:47:32.80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540" autoAdjust="0"/>
    <p:restoredTop sz="82177"/>
  </p:normalViewPr>
  <p:slideViewPr>
    <p:cSldViewPr showGuides="1">
      <p:cViewPr varScale="1">
        <p:scale>
          <a:sx n="57" d="100"/>
          <a:sy n="57" d="100"/>
        </p:scale>
        <p:origin x="1980" y="7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87" d="100"/>
          <a:sy n="87" d="100"/>
        </p:scale>
        <p:origin x="3840"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viewProps" Target="viewProps.xml"/><Relationship Id="rId30"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11/17/2025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30010943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1480147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17960209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31413587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21391840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28084950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https://www.youtube.com/watch?v=evOYz8xATrw</a:t>
            </a:r>
          </a:p>
          <a:p>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32537322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34559638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18</a:t>
            </a:fld>
            <a:endParaRPr lang="en-GB" dirty="0"/>
          </a:p>
        </p:txBody>
      </p:sp>
    </p:spTree>
    <p:extLst>
      <p:ext uri="{BB962C8B-B14F-4D97-AF65-F5344CB8AC3E}">
        <p14:creationId xmlns:p14="http://schemas.microsoft.com/office/powerpoint/2010/main" val="29134323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dirty="0"/>
          </a:p>
        </p:txBody>
      </p:sp>
    </p:spTree>
    <p:extLst>
      <p:ext uri="{BB962C8B-B14F-4D97-AF65-F5344CB8AC3E}">
        <p14:creationId xmlns:p14="http://schemas.microsoft.com/office/powerpoint/2010/main" val="40169171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30954868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6011491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29489743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6601173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21331471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26967041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12480798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3268481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7673996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286846137"/>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533400" y="3723001"/>
            <a:ext cx="8153400" cy="2514600"/>
          </a:xfrm>
        </p:spPr>
        <p:txBody>
          <a:bodyPr anchor="t"/>
          <a:lstStyle/>
          <a:p>
            <a:pPr eaLnBrk="1" hangingPunct="1"/>
            <a:r>
              <a:rPr lang="en-GB" dirty="0">
                <a:ea typeface="ＭＳ Ｐゴシック" pitchFamily="-105" charset="-128"/>
                <a:cs typeface="ＭＳ Ｐゴシック" pitchFamily="-105" charset="-128"/>
              </a:rPr>
              <a:t>PowerPoint 1: Air conditioning systems</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060848"/>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12. Building services engineering (BSE) systems</a:t>
            </a:r>
          </a:p>
          <a:p>
            <a:endParaRPr lang="en-GB" sz="2400" b="1" dirty="0"/>
          </a:p>
          <a:p>
            <a:r>
              <a:rPr lang="en-GB" sz="2400" b="1" dirty="0"/>
              <a:t>12.1 Building services engineering systems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AAD014A-94EB-43A0-B810-6895D39D01D1}"/>
              </a:ext>
            </a:extLst>
          </p:cNvPr>
          <p:cNvPicPr>
            <a:picLocks noChangeAspect="1"/>
          </p:cNvPicPr>
          <p:nvPr/>
        </p:nvPicPr>
        <p:blipFill>
          <a:blip r:embed="rId3"/>
          <a:stretch>
            <a:fillRect/>
          </a:stretch>
        </p:blipFill>
        <p:spPr>
          <a:xfrm>
            <a:off x="3419872" y="1572816"/>
            <a:ext cx="5460260" cy="3640174"/>
          </a:xfrm>
          <a:prstGeom prst="rect">
            <a:avLst/>
          </a:prstGeom>
        </p:spPr>
      </p:pic>
      <p:sp>
        <p:nvSpPr>
          <p:cNvPr id="2" name="Title 1"/>
          <p:cNvSpPr>
            <a:spLocks noGrp="1"/>
          </p:cNvSpPr>
          <p:nvPr>
            <p:ph type="title"/>
          </p:nvPr>
        </p:nvSpPr>
        <p:spPr/>
        <p:txBody>
          <a:bodyPr/>
          <a:lstStyle/>
          <a:p>
            <a:r>
              <a:rPr lang="en-US" dirty="0"/>
              <a:t>VAV terminal unit</a:t>
            </a:r>
          </a:p>
        </p:txBody>
      </p:sp>
      <p:sp>
        <p:nvSpPr>
          <p:cNvPr id="3" name="Rectangle 2">
            <a:extLst>
              <a:ext uri="{FF2B5EF4-FFF2-40B4-BE49-F238E27FC236}">
                <a16:creationId xmlns:a16="http://schemas.microsoft.com/office/drawing/2014/main" id="{57EDA984-D9E5-5B42-B9B4-92B0CFA5A009}"/>
              </a:ext>
            </a:extLst>
          </p:cNvPr>
          <p:cNvSpPr/>
          <p:nvPr/>
        </p:nvSpPr>
        <p:spPr>
          <a:xfrm>
            <a:off x="457200" y="1572816"/>
            <a:ext cx="3322712" cy="4401205"/>
          </a:xfrm>
          <a:prstGeom prst="rect">
            <a:avLst/>
          </a:prstGeom>
        </p:spPr>
        <p:txBody>
          <a:bodyPr wrap="square">
            <a:spAutoFit/>
          </a:bodyPr>
          <a:lstStyle/>
          <a:p>
            <a:r>
              <a:rPr lang="en-GB" dirty="0"/>
              <a:t>On entry to the terminal unit there is a </a:t>
            </a:r>
            <a:r>
              <a:rPr lang="en-GB" b="1" dirty="0"/>
              <a:t>velocity sensor</a:t>
            </a:r>
            <a:r>
              <a:rPr lang="en-GB" dirty="0"/>
              <a:t> and volume control damper to adjust the volume of air entering the space. </a:t>
            </a:r>
          </a:p>
          <a:p>
            <a:endParaRPr lang="en-GB" dirty="0"/>
          </a:p>
          <a:p>
            <a:r>
              <a:rPr lang="en-GB" dirty="0"/>
              <a:t>An </a:t>
            </a:r>
            <a:r>
              <a:rPr lang="en-GB" b="1" dirty="0"/>
              <a:t>attenuator</a:t>
            </a:r>
            <a:r>
              <a:rPr lang="en-GB" dirty="0"/>
              <a:t> eliminates the velocity noise of the air flow and its casing will also reduce the velocity of air entering the space. An optional reheater battery can be incorporated if necessary.</a:t>
            </a:r>
          </a:p>
        </p:txBody>
      </p:sp>
    </p:spTree>
    <p:extLst>
      <p:ext uri="{BB962C8B-B14F-4D97-AF65-F5344CB8AC3E}">
        <p14:creationId xmlns:p14="http://schemas.microsoft.com/office/powerpoint/2010/main" val="1180334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VAV terminal box</a:t>
            </a:r>
          </a:p>
        </p:txBody>
      </p:sp>
      <p:sp>
        <p:nvSpPr>
          <p:cNvPr id="3" name="Rectangle 2">
            <a:extLst>
              <a:ext uri="{FF2B5EF4-FFF2-40B4-BE49-F238E27FC236}">
                <a16:creationId xmlns:a16="http://schemas.microsoft.com/office/drawing/2014/main" id="{C5EC5E7B-7ED1-FC41-9B49-5D9985BAB971}"/>
              </a:ext>
            </a:extLst>
          </p:cNvPr>
          <p:cNvSpPr/>
          <p:nvPr/>
        </p:nvSpPr>
        <p:spPr>
          <a:xfrm>
            <a:off x="395536" y="1443841"/>
            <a:ext cx="3888432" cy="4524315"/>
          </a:xfrm>
          <a:prstGeom prst="rect">
            <a:avLst/>
          </a:prstGeom>
        </p:spPr>
        <p:txBody>
          <a:bodyPr wrap="square">
            <a:spAutoFit/>
          </a:bodyPr>
          <a:lstStyle/>
          <a:p>
            <a:r>
              <a:rPr lang="en-GB" sz="1800" dirty="0"/>
              <a:t>VAV systems vary the airflow at a constant air temperature, typically 13</a:t>
            </a:r>
            <a:r>
              <a:rPr lang="en-US" sz="1800" dirty="0"/>
              <a:t>ºC</a:t>
            </a:r>
            <a:r>
              <a:rPr lang="en-GB" sz="1800" dirty="0"/>
              <a:t>, which is fed to each room via a </a:t>
            </a:r>
            <a:r>
              <a:rPr lang="en-GB" sz="1800" b="1" dirty="0"/>
              <a:t>diffuser</a:t>
            </a:r>
            <a:r>
              <a:rPr lang="en-GB" sz="1800" dirty="0"/>
              <a:t>.</a:t>
            </a:r>
          </a:p>
          <a:p>
            <a:r>
              <a:rPr lang="en-GB" sz="1800" dirty="0"/>
              <a:t> </a:t>
            </a:r>
          </a:p>
          <a:p>
            <a:r>
              <a:rPr lang="en-GB" sz="1800" dirty="0"/>
              <a:t>Each room, or zone, will have its own VAV terminal, electrically linked to a </a:t>
            </a:r>
            <a:r>
              <a:rPr lang="en-GB" sz="1800" b="1" dirty="0"/>
              <a:t>thermostat</a:t>
            </a:r>
            <a:r>
              <a:rPr lang="en-GB" sz="1800" dirty="0"/>
              <a:t>. The terminal has an </a:t>
            </a:r>
            <a:r>
              <a:rPr lang="en-GB" sz="1800" b="1" dirty="0"/>
              <a:t>actuator</a:t>
            </a:r>
            <a:r>
              <a:rPr lang="en-GB" sz="1800" dirty="0"/>
              <a:t> and a </a:t>
            </a:r>
            <a:r>
              <a:rPr lang="en-GB" sz="1800" b="1" dirty="0"/>
              <a:t>damper</a:t>
            </a:r>
            <a:r>
              <a:rPr lang="en-GB" sz="1800" dirty="0"/>
              <a:t> which regulate the system, as well as a </a:t>
            </a:r>
            <a:r>
              <a:rPr lang="en-GB" sz="1800" b="1" dirty="0"/>
              <a:t>reheater</a:t>
            </a:r>
            <a:r>
              <a:rPr lang="en-GB" sz="1800" dirty="0"/>
              <a:t>, to boost the temperature if necessary. </a:t>
            </a:r>
            <a:r>
              <a:rPr lang="en-GB" sz="1800" b="1" dirty="0"/>
              <a:t>Pressure sensors</a:t>
            </a:r>
            <a:r>
              <a:rPr lang="en-GB" sz="1800" dirty="0"/>
              <a:t> link to variable speed drives/variable frequency drives which regulate the speeds of the </a:t>
            </a:r>
            <a:r>
              <a:rPr lang="en-GB" sz="1800" b="1" dirty="0"/>
              <a:t>induction motor blower fans</a:t>
            </a:r>
            <a:r>
              <a:rPr lang="en-GB" sz="1800" dirty="0"/>
              <a:t>.</a:t>
            </a:r>
          </a:p>
        </p:txBody>
      </p:sp>
      <p:pic>
        <p:nvPicPr>
          <p:cNvPr id="8" name="Picture 7">
            <a:extLst>
              <a:ext uri="{FF2B5EF4-FFF2-40B4-BE49-F238E27FC236}">
                <a16:creationId xmlns:a16="http://schemas.microsoft.com/office/drawing/2014/main" id="{35687663-0B97-4A43-ADBA-BDFB70603601}"/>
              </a:ext>
            </a:extLst>
          </p:cNvPr>
          <p:cNvPicPr>
            <a:picLocks noChangeAspect="1"/>
          </p:cNvPicPr>
          <p:nvPr/>
        </p:nvPicPr>
        <p:blipFill>
          <a:blip r:embed="rId3"/>
          <a:stretch>
            <a:fillRect/>
          </a:stretch>
        </p:blipFill>
        <p:spPr>
          <a:xfrm>
            <a:off x="4283969" y="1556792"/>
            <a:ext cx="4402832" cy="3429906"/>
          </a:xfrm>
          <a:prstGeom prst="rect">
            <a:avLst/>
          </a:prstGeom>
        </p:spPr>
      </p:pic>
    </p:spTree>
    <p:extLst>
      <p:ext uri="{BB962C8B-B14F-4D97-AF65-F5344CB8AC3E}">
        <p14:creationId xmlns:p14="http://schemas.microsoft.com/office/powerpoint/2010/main" val="15594946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FC3B4F4-F86D-4770-8F5B-D50B8E62B364}"/>
              </a:ext>
            </a:extLst>
          </p:cNvPr>
          <p:cNvPicPr>
            <a:picLocks noChangeAspect="1"/>
          </p:cNvPicPr>
          <p:nvPr/>
        </p:nvPicPr>
        <p:blipFill>
          <a:blip r:embed="rId3"/>
          <a:stretch>
            <a:fillRect/>
          </a:stretch>
        </p:blipFill>
        <p:spPr>
          <a:xfrm>
            <a:off x="3707905" y="1044605"/>
            <a:ext cx="4978896" cy="3312476"/>
          </a:xfrm>
          <a:prstGeom prst="rect">
            <a:avLst/>
          </a:prstGeom>
        </p:spPr>
      </p:pic>
      <p:sp>
        <p:nvSpPr>
          <p:cNvPr id="2" name="Title 1"/>
          <p:cNvSpPr>
            <a:spLocks noGrp="1"/>
          </p:cNvSpPr>
          <p:nvPr>
            <p:ph type="title"/>
          </p:nvPr>
        </p:nvSpPr>
        <p:spPr/>
        <p:txBody>
          <a:bodyPr/>
          <a:lstStyle/>
          <a:p>
            <a:r>
              <a:rPr lang="en-GB" altLang="en-US" dirty="0"/>
              <a:t>Induction systems</a:t>
            </a:r>
            <a:endParaRPr lang="en-US" dirty="0"/>
          </a:p>
        </p:txBody>
      </p:sp>
      <p:sp>
        <p:nvSpPr>
          <p:cNvPr id="3" name="Rectangle 2">
            <a:extLst>
              <a:ext uri="{FF2B5EF4-FFF2-40B4-BE49-F238E27FC236}">
                <a16:creationId xmlns:a16="http://schemas.microsoft.com/office/drawing/2014/main" id="{B77580F9-492C-0243-954C-F7C4391D039B}"/>
              </a:ext>
            </a:extLst>
          </p:cNvPr>
          <p:cNvSpPr/>
          <p:nvPr/>
        </p:nvSpPr>
        <p:spPr>
          <a:xfrm>
            <a:off x="395536" y="1484784"/>
            <a:ext cx="3600400" cy="3139321"/>
          </a:xfrm>
          <a:prstGeom prst="rect">
            <a:avLst/>
          </a:prstGeom>
        </p:spPr>
        <p:txBody>
          <a:bodyPr wrap="square">
            <a:spAutoFit/>
          </a:bodyPr>
          <a:lstStyle/>
          <a:p>
            <a:r>
              <a:rPr lang="en-GB" sz="1800" b="1" dirty="0"/>
              <a:t>AC induction systems </a:t>
            </a:r>
            <a:r>
              <a:rPr lang="en-GB" sz="1800" dirty="0"/>
              <a:t>condition the air to a single condition which is then circulated into the building at high velocity to feed room induction units. These units are</a:t>
            </a:r>
          </a:p>
          <a:p>
            <a:r>
              <a:rPr lang="en-GB" sz="1800" dirty="0"/>
              <a:t>box-like casings with ports through which high velocity air passes, allowing room air to be induced and mixed with fresh, conditioned air. </a:t>
            </a:r>
          </a:p>
          <a:p>
            <a:endParaRPr lang="en-GB" sz="1800" dirty="0"/>
          </a:p>
        </p:txBody>
      </p:sp>
      <p:sp>
        <p:nvSpPr>
          <p:cNvPr id="9" name="TextBox 8">
            <a:extLst>
              <a:ext uri="{FF2B5EF4-FFF2-40B4-BE49-F238E27FC236}">
                <a16:creationId xmlns:a16="http://schemas.microsoft.com/office/drawing/2014/main" id="{2B6A63C0-6813-47B1-B235-ADBD4A2ACDBA}"/>
              </a:ext>
            </a:extLst>
          </p:cNvPr>
          <p:cNvSpPr txBox="1"/>
          <p:nvPr/>
        </p:nvSpPr>
        <p:spPr>
          <a:xfrm>
            <a:off x="348043" y="4718301"/>
            <a:ext cx="8432758" cy="923330"/>
          </a:xfrm>
          <a:prstGeom prst="rect">
            <a:avLst/>
          </a:prstGeom>
          <a:noFill/>
        </p:spPr>
        <p:txBody>
          <a:bodyPr wrap="square">
            <a:spAutoFit/>
          </a:bodyPr>
          <a:lstStyle/>
          <a:p>
            <a:r>
              <a:rPr lang="en-GB" sz="1800" dirty="0"/>
              <a:t>There is no return air ductwork for recirculation, so all recirculation takes place within the casing. Heating water can be used to reheat the mixed air, but this significantly increases the capital cost of the system.</a:t>
            </a:r>
          </a:p>
        </p:txBody>
      </p:sp>
    </p:spTree>
    <p:extLst>
      <p:ext uri="{BB962C8B-B14F-4D97-AF65-F5344CB8AC3E}">
        <p14:creationId xmlns:p14="http://schemas.microsoft.com/office/powerpoint/2010/main" val="16641343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Venturi effect</a:t>
            </a:r>
          </a:p>
        </p:txBody>
      </p:sp>
      <p:sp>
        <p:nvSpPr>
          <p:cNvPr id="3" name="Rectangle 2">
            <a:extLst>
              <a:ext uri="{FF2B5EF4-FFF2-40B4-BE49-F238E27FC236}">
                <a16:creationId xmlns:a16="http://schemas.microsoft.com/office/drawing/2014/main" id="{63163020-2A8A-5F45-92FD-56A9960FA220}"/>
              </a:ext>
            </a:extLst>
          </p:cNvPr>
          <p:cNvSpPr/>
          <p:nvPr/>
        </p:nvSpPr>
        <p:spPr>
          <a:xfrm>
            <a:off x="457200" y="1623975"/>
            <a:ext cx="3388143" cy="3170099"/>
          </a:xfrm>
          <a:prstGeom prst="rect">
            <a:avLst/>
          </a:prstGeom>
        </p:spPr>
        <p:txBody>
          <a:bodyPr wrap="square">
            <a:spAutoFit/>
          </a:bodyPr>
          <a:lstStyle/>
          <a:p>
            <a:r>
              <a:rPr lang="en-GB" dirty="0"/>
              <a:t>Induction systems makes use of the </a:t>
            </a:r>
            <a:r>
              <a:rPr lang="en-GB" b="1" dirty="0"/>
              <a:t>Venturi effect</a:t>
            </a:r>
            <a:r>
              <a:rPr lang="en-GB" dirty="0"/>
              <a:t>. Pipework is deliberately constricted to reduce fluid pressure and increase velocity.</a:t>
            </a:r>
          </a:p>
          <a:p>
            <a:endParaRPr lang="en-GB" dirty="0"/>
          </a:p>
          <a:p>
            <a:r>
              <a:rPr lang="en-GB" dirty="0"/>
              <a:t>This creates a vacuum, which r</a:t>
            </a:r>
            <a:r>
              <a:rPr lang="en-GB" dirty="0">
                <a:latin typeface="Arial" charset="0"/>
                <a:ea typeface="ＭＳ Ｐゴシック" charset="-128"/>
                <a:cs typeface="ＭＳ Ｐゴシック" charset="-128"/>
              </a:rPr>
              <a:t>ecirculates the air from the room. </a:t>
            </a:r>
            <a:endParaRPr lang="en-GB" dirty="0"/>
          </a:p>
        </p:txBody>
      </p:sp>
      <p:pic>
        <p:nvPicPr>
          <p:cNvPr id="5" name="Picture 4">
            <a:extLst>
              <a:ext uri="{FF2B5EF4-FFF2-40B4-BE49-F238E27FC236}">
                <a16:creationId xmlns:a16="http://schemas.microsoft.com/office/drawing/2014/main" id="{A756EC6B-D5A3-4449-8C1A-832C96DC57E4}"/>
              </a:ext>
            </a:extLst>
          </p:cNvPr>
          <p:cNvPicPr>
            <a:picLocks noChangeAspect="1"/>
          </p:cNvPicPr>
          <p:nvPr/>
        </p:nvPicPr>
        <p:blipFill>
          <a:blip r:embed="rId3"/>
          <a:stretch>
            <a:fillRect/>
          </a:stretch>
        </p:blipFill>
        <p:spPr>
          <a:xfrm>
            <a:off x="3563888" y="1403999"/>
            <a:ext cx="5291265" cy="3610050"/>
          </a:xfrm>
          <a:prstGeom prst="rect">
            <a:avLst/>
          </a:prstGeom>
        </p:spPr>
      </p:pic>
    </p:spTree>
    <p:extLst>
      <p:ext uri="{BB962C8B-B14F-4D97-AF65-F5344CB8AC3E}">
        <p14:creationId xmlns:p14="http://schemas.microsoft.com/office/powerpoint/2010/main" val="24135466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t>Dual duct systems</a:t>
            </a:r>
            <a:endParaRPr lang="en-US" dirty="0"/>
          </a:p>
        </p:txBody>
      </p:sp>
      <p:sp>
        <p:nvSpPr>
          <p:cNvPr id="3" name="Rectangle 2">
            <a:extLst>
              <a:ext uri="{FF2B5EF4-FFF2-40B4-BE49-F238E27FC236}">
                <a16:creationId xmlns:a16="http://schemas.microsoft.com/office/drawing/2014/main" id="{CE478CB2-AFB9-FD45-A093-C48C4D8CD48B}"/>
              </a:ext>
            </a:extLst>
          </p:cNvPr>
          <p:cNvSpPr/>
          <p:nvPr/>
        </p:nvSpPr>
        <p:spPr>
          <a:xfrm>
            <a:off x="429547" y="1484784"/>
            <a:ext cx="7974632" cy="1754326"/>
          </a:xfrm>
          <a:prstGeom prst="rect">
            <a:avLst/>
          </a:prstGeom>
        </p:spPr>
        <p:txBody>
          <a:bodyPr wrap="square">
            <a:spAutoFit/>
          </a:bodyPr>
          <a:lstStyle/>
          <a:p>
            <a:r>
              <a:rPr lang="en-GB" sz="1800" dirty="0"/>
              <a:t>A </a:t>
            </a:r>
            <a:r>
              <a:rPr lang="en-GB" sz="1800" b="1" dirty="0"/>
              <a:t>dual duct</a:t>
            </a:r>
            <a:r>
              <a:rPr lang="en-GB" sz="1800" dirty="0"/>
              <a:t> system distributes air via two ducts: one for chilled air and one for heated air. Incoming fresh air is preconditioned before entering the fan suction chamber and being split into hot and cold. The two ducts are insulated to prevent the chilled air from absorbing warmer ambient temperatures and the heater air from losing heat to the surrounding air.</a:t>
            </a:r>
          </a:p>
          <a:p>
            <a:r>
              <a:rPr lang="en-GB" sz="1800" dirty="0"/>
              <a:t> </a:t>
            </a:r>
          </a:p>
        </p:txBody>
      </p:sp>
      <p:pic>
        <p:nvPicPr>
          <p:cNvPr id="7" name="Picture 6">
            <a:extLst>
              <a:ext uri="{FF2B5EF4-FFF2-40B4-BE49-F238E27FC236}">
                <a16:creationId xmlns:a16="http://schemas.microsoft.com/office/drawing/2014/main" id="{F9BFBA26-8602-4DBC-9E81-A2FFF6E71059}"/>
              </a:ext>
            </a:extLst>
          </p:cNvPr>
          <p:cNvPicPr>
            <a:picLocks noChangeAspect="1"/>
          </p:cNvPicPr>
          <p:nvPr/>
        </p:nvPicPr>
        <p:blipFill>
          <a:blip r:embed="rId3"/>
          <a:stretch>
            <a:fillRect/>
          </a:stretch>
        </p:blipFill>
        <p:spPr>
          <a:xfrm>
            <a:off x="429547" y="2996952"/>
            <a:ext cx="6928043" cy="2914238"/>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383500E-7DE2-4F8B-A654-844A7DA96095}"/>
              </a:ext>
            </a:extLst>
          </p:cNvPr>
          <p:cNvPicPr>
            <a:picLocks noChangeAspect="1"/>
          </p:cNvPicPr>
          <p:nvPr/>
        </p:nvPicPr>
        <p:blipFill>
          <a:blip r:embed="rId3"/>
          <a:stretch>
            <a:fillRect/>
          </a:stretch>
        </p:blipFill>
        <p:spPr>
          <a:xfrm>
            <a:off x="2339752" y="1008000"/>
            <a:ext cx="6020009" cy="4457723"/>
          </a:xfrm>
          <a:prstGeom prst="rect">
            <a:avLst/>
          </a:prstGeom>
        </p:spPr>
      </p:pic>
      <p:sp>
        <p:nvSpPr>
          <p:cNvPr id="2" name="Title 1"/>
          <p:cNvSpPr>
            <a:spLocks noGrp="1"/>
          </p:cNvSpPr>
          <p:nvPr>
            <p:ph type="title"/>
          </p:nvPr>
        </p:nvSpPr>
        <p:spPr/>
        <p:txBody>
          <a:bodyPr/>
          <a:lstStyle/>
          <a:p>
            <a:r>
              <a:rPr lang="en-GB" dirty="0"/>
              <a:t>Dual duct terminal boxes</a:t>
            </a:r>
          </a:p>
        </p:txBody>
      </p:sp>
      <p:sp>
        <p:nvSpPr>
          <p:cNvPr id="4" name="Rectangle 3">
            <a:extLst>
              <a:ext uri="{FF2B5EF4-FFF2-40B4-BE49-F238E27FC236}">
                <a16:creationId xmlns:a16="http://schemas.microsoft.com/office/drawing/2014/main" id="{A0957238-45D8-B243-9219-977690D077EB}"/>
              </a:ext>
            </a:extLst>
          </p:cNvPr>
          <p:cNvSpPr/>
          <p:nvPr/>
        </p:nvSpPr>
        <p:spPr>
          <a:xfrm>
            <a:off x="457200" y="4957891"/>
            <a:ext cx="5626968" cy="1015663"/>
          </a:xfrm>
          <a:prstGeom prst="rect">
            <a:avLst/>
          </a:prstGeom>
        </p:spPr>
        <p:txBody>
          <a:bodyPr wrap="square">
            <a:spAutoFit/>
          </a:bodyPr>
          <a:lstStyle/>
          <a:p>
            <a:r>
              <a:rPr lang="en-GB" dirty="0"/>
              <a:t>In a dual duct system,</a:t>
            </a:r>
            <a:r>
              <a:rPr lang="en-GB" b="1" dirty="0"/>
              <a:t> terminal boxes</a:t>
            </a:r>
            <a:r>
              <a:rPr lang="en-GB" dirty="0"/>
              <a:t> mix the chilled and heated air before discharging it into the room, where it is controlled by a thermostat.</a:t>
            </a:r>
          </a:p>
        </p:txBody>
      </p:sp>
    </p:spTree>
    <p:extLst>
      <p:ext uri="{BB962C8B-B14F-4D97-AF65-F5344CB8AC3E}">
        <p14:creationId xmlns:p14="http://schemas.microsoft.com/office/powerpoint/2010/main" val="13076793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t>Cooling systems</a:t>
            </a:r>
            <a:endParaRPr lang="en-US" dirty="0"/>
          </a:p>
        </p:txBody>
      </p:sp>
      <p:sp>
        <p:nvSpPr>
          <p:cNvPr id="3" name="Content Placeholder 2"/>
          <p:cNvSpPr>
            <a:spLocks noGrp="1"/>
          </p:cNvSpPr>
          <p:nvPr>
            <p:ph sz="quarter" idx="10"/>
          </p:nvPr>
        </p:nvSpPr>
        <p:spPr/>
        <p:txBody>
          <a:bodyPr/>
          <a:lstStyle/>
          <a:p>
            <a:pPr marL="342900" indent="-342900">
              <a:spcBef>
                <a:spcPts val="400"/>
              </a:spcBef>
              <a:spcAft>
                <a:spcPts val="400"/>
              </a:spcAft>
              <a:buClr>
                <a:srgbClr val="0077E3"/>
              </a:buClr>
              <a:buFont typeface="Arial" panose="020B0604020202020204" pitchFamily="34" charset="0"/>
              <a:buChar char="•"/>
            </a:pPr>
            <a:r>
              <a:rPr lang="en-GB" b="1" dirty="0"/>
              <a:t>Compression cycle refrigeration circuits</a:t>
            </a:r>
            <a:r>
              <a:rPr lang="en-GB" dirty="0"/>
              <a:t> are known as </a:t>
            </a:r>
            <a:r>
              <a:rPr lang="en-GB" b="1" dirty="0"/>
              <a:t>variable refrigerant volume (VRV) systems</a:t>
            </a:r>
            <a:r>
              <a:rPr lang="en-GB" dirty="0"/>
              <a:t>. VRV systems are used where ductwork is not possible or needed.</a:t>
            </a:r>
          </a:p>
          <a:p>
            <a:pPr marL="342900" indent="-342900">
              <a:spcBef>
                <a:spcPts val="400"/>
              </a:spcBef>
              <a:spcAft>
                <a:spcPts val="400"/>
              </a:spcAft>
              <a:buClr>
                <a:srgbClr val="0077E3"/>
              </a:buClr>
              <a:buFont typeface="Arial" panose="020B0604020202020204" pitchFamily="34" charset="0"/>
              <a:buChar char="•"/>
            </a:pPr>
            <a:r>
              <a:rPr lang="en-GB" dirty="0"/>
              <a:t>The main refrigeration unit is normally sized to feed a single storey of a building, confining any problems to a single floor.</a:t>
            </a:r>
          </a:p>
          <a:p>
            <a:pPr marL="342900" indent="-342900">
              <a:spcBef>
                <a:spcPts val="400"/>
              </a:spcBef>
              <a:spcAft>
                <a:spcPts val="400"/>
              </a:spcAft>
              <a:buClr>
                <a:srgbClr val="0077E3"/>
              </a:buClr>
              <a:buFont typeface="Arial" panose="020B0604020202020204" pitchFamily="34" charset="0"/>
              <a:buChar char="•"/>
            </a:pPr>
            <a:r>
              <a:rPr lang="en-GB" dirty="0"/>
              <a:t>VRV systems have a three-pipe distribution system: a main refrigerant flow and two return pipes.</a:t>
            </a:r>
          </a:p>
          <a:p>
            <a:pPr marL="342900" indent="-342900">
              <a:spcBef>
                <a:spcPts val="400"/>
              </a:spcBef>
              <a:spcAft>
                <a:spcPts val="400"/>
              </a:spcAft>
              <a:buClr>
                <a:srgbClr val="0077E3"/>
              </a:buClr>
              <a:buFont typeface="Arial" panose="020B0604020202020204" pitchFamily="34" charset="0"/>
              <a:buChar char="•"/>
            </a:pPr>
            <a:r>
              <a:rPr lang="en-GB" dirty="0"/>
              <a:t>Individual room units are capable of reversing the flow of refrigerant to heat or cool the room using the same refrigerant.</a:t>
            </a:r>
          </a:p>
          <a:p>
            <a:pPr marL="342900" indent="-342900">
              <a:spcBef>
                <a:spcPts val="400"/>
              </a:spcBef>
              <a:spcAft>
                <a:spcPts val="400"/>
              </a:spcAft>
              <a:buClr>
                <a:srgbClr val="0077E3"/>
              </a:buClr>
              <a:buFont typeface="Arial" panose="020B0604020202020204" pitchFamily="34" charset="0"/>
              <a:buChar char="•"/>
            </a:pPr>
            <a:r>
              <a:rPr lang="en-GB" dirty="0"/>
              <a:t>Room units have a drainage system to remove condensate when cooling.</a:t>
            </a:r>
          </a:p>
        </p:txBody>
      </p:sp>
    </p:spTree>
    <p:extLst>
      <p:ext uri="{BB962C8B-B14F-4D97-AF65-F5344CB8AC3E}">
        <p14:creationId xmlns:p14="http://schemas.microsoft.com/office/powerpoint/2010/main" val="22248802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t>Schematic of a VRV system</a:t>
            </a:r>
            <a:endParaRPr lang="en-US" dirty="0"/>
          </a:p>
        </p:txBody>
      </p:sp>
      <p:sp>
        <p:nvSpPr>
          <p:cNvPr id="3" name="Rectangle 2">
            <a:extLst>
              <a:ext uri="{FF2B5EF4-FFF2-40B4-BE49-F238E27FC236}">
                <a16:creationId xmlns:a16="http://schemas.microsoft.com/office/drawing/2014/main" id="{4DDD0A8A-CC2D-4342-831F-E34AC06C5C7D}"/>
              </a:ext>
            </a:extLst>
          </p:cNvPr>
          <p:cNvSpPr/>
          <p:nvPr/>
        </p:nvSpPr>
        <p:spPr>
          <a:xfrm>
            <a:off x="323527" y="3262226"/>
            <a:ext cx="8229600" cy="2759730"/>
          </a:xfrm>
          <a:prstGeom prst="rect">
            <a:avLst/>
          </a:prstGeom>
        </p:spPr>
        <p:txBody>
          <a:bodyPr wrap="square">
            <a:spAutoFit/>
          </a:bodyPr>
          <a:lstStyle/>
          <a:p>
            <a:pPr marL="342900" indent="-342900">
              <a:spcBef>
                <a:spcPts val="400"/>
              </a:spcBef>
              <a:spcAft>
                <a:spcPts val="400"/>
              </a:spcAft>
              <a:buClr>
                <a:srgbClr val="0077E3"/>
              </a:buClr>
              <a:buFont typeface="Arial" panose="020B0604020202020204" pitchFamily="34" charset="0"/>
              <a:buChar char="•"/>
            </a:pPr>
            <a:r>
              <a:rPr lang="en-GB" dirty="0"/>
              <a:t>A single outdoor </a:t>
            </a:r>
            <a:r>
              <a:rPr lang="en-GB" b="1" dirty="0"/>
              <a:t>condensing unit </a:t>
            </a:r>
            <a:r>
              <a:rPr lang="en-GB" dirty="0"/>
              <a:t>connects to one or more </a:t>
            </a:r>
            <a:r>
              <a:rPr lang="en-GB" b="1" dirty="0"/>
              <a:t>air handlers</a:t>
            </a:r>
            <a:r>
              <a:rPr lang="en-GB" dirty="0"/>
              <a:t>.</a:t>
            </a:r>
          </a:p>
          <a:p>
            <a:pPr marL="342900" indent="-342900">
              <a:spcBef>
                <a:spcPts val="400"/>
              </a:spcBef>
              <a:spcAft>
                <a:spcPts val="400"/>
              </a:spcAft>
              <a:buClr>
                <a:srgbClr val="0077E3"/>
              </a:buClr>
              <a:buFont typeface="Arial" panose="020B0604020202020204" pitchFamily="34" charset="0"/>
              <a:buChar char="•"/>
            </a:pPr>
            <a:r>
              <a:rPr lang="en-GB" b="1" dirty="0"/>
              <a:t>Refrigerant</a:t>
            </a:r>
            <a:r>
              <a:rPr lang="en-GB" dirty="0"/>
              <a:t> is cycled through the outdoor unit, which then distributes heat or cooled air accordingly. Each room/zone will have a </a:t>
            </a:r>
            <a:r>
              <a:rPr lang="en-GB" b="1" dirty="0"/>
              <a:t>thermostat</a:t>
            </a:r>
            <a:r>
              <a:rPr lang="en-GB" dirty="0"/>
              <a:t>, which means heating and cooling can occur at the same time in different rooms.</a:t>
            </a:r>
          </a:p>
          <a:p>
            <a:pPr marL="342900" indent="-342900">
              <a:spcBef>
                <a:spcPts val="400"/>
              </a:spcBef>
              <a:spcAft>
                <a:spcPts val="400"/>
              </a:spcAft>
              <a:buClr>
                <a:srgbClr val="0077E3"/>
              </a:buClr>
              <a:buFont typeface="Arial" panose="020B0604020202020204" pitchFamily="34" charset="0"/>
              <a:buChar char="•"/>
            </a:pPr>
            <a:r>
              <a:rPr lang="en-GB" dirty="0"/>
              <a:t>VRV systems incur mininal energy loss compared with forced air systems, and no back-up heat source is required.</a:t>
            </a:r>
          </a:p>
        </p:txBody>
      </p:sp>
      <p:pic>
        <p:nvPicPr>
          <p:cNvPr id="7" name="Picture 6">
            <a:extLst>
              <a:ext uri="{FF2B5EF4-FFF2-40B4-BE49-F238E27FC236}">
                <a16:creationId xmlns:a16="http://schemas.microsoft.com/office/drawing/2014/main" id="{749E8A4A-2F5F-431A-A95E-B9CD662F30BC}"/>
              </a:ext>
            </a:extLst>
          </p:cNvPr>
          <p:cNvPicPr>
            <a:picLocks noChangeAspect="1"/>
          </p:cNvPicPr>
          <p:nvPr/>
        </p:nvPicPr>
        <p:blipFill>
          <a:blip r:embed="rId3"/>
          <a:stretch>
            <a:fillRect/>
          </a:stretch>
        </p:blipFill>
        <p:spPr>
          <a:xfrm>
            <a:off x="1358098" y="1390588"/>
            <a:ext cx="6160459" cy="1871638"/>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electronics, computer&#10;&#10;Description automatically generated">
            <a:extLst>
              <a:ext uri="{FF2B5EF4-FFF2-40B4-BE49-F238E27FC236}">
                <a16:creationId xmlns:a16="http://schemas.microsoft.com/office/drawing/2014/main" id="{955EFDF4-E2EA-423D-820B-647C05C934B3}"/>
              </a:ext>
            </a:extLst>
          </p:cNvPr>
          <p:cNvPicPr>
            <a:picLocks noChangeAspect="1"/>
          </p:cNvPicPr>
          <p:nvPr/>
        </p:nvPicPr>
        <p:blipFill>
          <a:blip r:embed="rId3"/>
          <a:stretch>
            <a:fillRect/>
          </a:stretch>
        </p:blipFill>
        <p:spPr>
          <a:xfrm>
            <a:off x="6096000" y="2286000"/>
            <a:ext cx="3048000" cy="2286000"/>
          </a:xfrm>
          <a:prstGeom prst="rect">
            <a:avLst/>
          </a:prstGeom>
        </p:spPr>
      </p:pic>
      <p:sp>
        <p:nvSpPr>
          <p:cNvPr id="2" name="Title 1"/>
          <p:cNvSpPr>
            <a:spLocks noGrp="1"/>
          </p:cNvSpPr>
          <p:nvPr>
            <p:ph type="title"/>
          </p:nvPr>
        </p:nvSpPr>
        <p:spPr/>
        <p:txBody>
          <a:bodyPr/>
          <a:lstStyle/>
          <a:p>
            <a:r>
              <a:rPr lang="en-US" dirty="0"/>
              <a:t>Split system air conditioners</a:t>
            </a:r>
          </a:p>
        </p:txBody>
      </p:sp>
      <p:sp>
        <p:nvSpPr>
          <p:cNvPr id="3" name="Rectangle 2">
            <a:extLst>
              <a:ext uri="{FF2B5EF4-FFF2-40B4-BE49-F238E27FC236}">
                <a16:creationId xmlns:a16="http://schemas.microsoft.com/office/drawing/2014/main" id="{5758BA2E-743B-D54C-A18C-FEFAB2CD5221}"/>
              </a:ext>
            </a:extLst>
          </p:cNvPr>
          <p:cNvSpPr/>
          <p:nvPr/>
        </p:nvSpPr>
        <p:spPr>
          <a:xfrm>
            <a:off x="457200" y="1556792"/>
            <a:ext cx="5915000" cy="4247317"/>
          </a:xfrm>
          <a:prstGeom prst="rect">
            <a:avLst/>
          </a:prstGeom>
        </p:spPr>
        <p:txBody>
          <a:bodyPr wrap="square">
            <a:spAutoFit/>
          </a:bodyPr>
          <a:lstStyle/>
          <a:p>
            <a:r>
              <a:rPr lang="en-GB" sz="1800" b="1" dirty="0"/>
              <a:t>Split system</a:t>
            </a:r>
            <a:r>
              <a:rPr lang="en-GB" sz="1800" dirty="0"/>
              <a:t> units operate in a similar way to refrigerators or freezers. They are designed to condition individual rooms as stand-alone units.</a:t>
            </a:r>
          </a:p>
          <a:p>
            <a:endParaRPr lang="en-GB" sz="1800" dirty="0"/>
          </a:p>
          <a:p>
            <a:r>
              <a:rPr lang="en-GB" sz="1800" dirty="0"/>
              <a:t>The internal unit is the </a:t>
            </a:r>
            <a:r>
              <a:rPr lang="en-GB" sz="1800" b="1" dirty="0"/>
              <a:t>evaporator</a:t>
            </a:r>
            <a:r>
              <a:rPr lang="en-GB" sz="1800" dirty="0"/>
              <a:t>. An internal centrifugal impeller draws room air across the heat exchanger which in turn evaporates the refrigerant liquid, removing heat from the room air. The external unit is the </a:t>
            </a:r>
            <a:r>
              <a:rPr lang="en-GB" sz="1800" b="1" dirty="0"/>
              <a:t>condenser</a:t>
            </a:r>
            <a:r>
              <a:rPr lang="en-GB" sz="1800" dirty="0"/>
              <a:t>. The heat exchanger has a propeller fan which draws the outside air across the heat exchanger, removing heat from the refrigerant gas.</a:t>
            </a:r>
          </a:p>
          <a:p>
            <a:endParaRPr lang="en-GB" sz="1800" dirty="0"/>
          </a:p>
          <a:p>
            <a:r>
              <a:rPr lang="en-GB" sz="1800" dirty="0"/>
              <a:t>The two units are piped with copper tubing to enable the refrigerant to flow between them. The compressor and expansion valve are located within the external unit.</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Split system air conditioner for a single room</a:t>
            </a:r>
            <a:endParaRPr lang="en-GB" dirty="0"/>
          </a:p>
        </p:txBody>
      </p:sp>
      <p:pic>
        <p:nvPicPr>
          <p:cNvPr id="7" name="Picture 6">
            <a:extLst>
              <a:ext uri="{FF2B5EF4-FFF2-40B4-BE49-F238E27FC236}">
                <a16:creationId xmlns:a16="http://schemas.microsoft.com/office/drawing/2014/main" id="{4041D1CE-DC37-4DD9-B6A1-E47867FA3A69}"/>
              </a:ext>
            </a:extLst>
          </p:cNvPr>
          <p:cNvPicPr>
            <a:picLocks noChangeAspect="1"/>
          </p:cNvPicPr>
          <p:nvPr/>
        </p:nvPicPr>
        <p:blipFill>
          <a:blip r:embed="rId2"/>
          <a:stretch>
            <a:fillRect/>
          </a:stretch>
        </p:blipFill>
        <p:spPr>
          <a:xfrm>
            <a:off x="457200" y="1628800"/>
            <a:ext cx="6301854" cy="4864701"/>
          </a:xfrm>
          <a:prstGeom prst="rect">
            <a:avLst/>
          </a:prstGeom>
        </p:spPr>
      </p:pic>
    </p:spTree>
    <p:extLst>
      <p:ext uri="{BB962C8B-B14F-4D97-AF65-F5344CB8AC3E}">
        <p14:creationId xmlns:p14="http://schemas.microsoft.com/office/powerpoint/2010/main" val="31407299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Objectives</a:t>
            </a:r>
          </a:p>
        </p:txBody>
      </p:sp>
      <p:sp>
        <p:nvSpPr>
          <p:cNvPr id="3075" name="Content Placeholder 2"/>
          <p:cNvSpPr>
            <a:spLocks noGrp="1"/>
          </p:cNvSpPr>
          <p:nvPr>
            <p:ph sz="quarter" idx="10"/>
          </p:nvPr>
        </p:nvSpPr>
        <p:spPr>
          <a:xfrm>
            <a:off x="457200" y="1700808"/>
            <a:ext cx="8229600" cy="4248000"/>
          </a:xfrm>
        </p:spPr>
        <p:txBody>
          <a:bodyPr/>
          <a:lstStyle/>
          <a:p>
            <a:r>
              <a:rPr lang="en-GB" dirty="0">
                <a:ea typeface="ＭＳ Ｐゴシック" pitchFamily="-105" charset="-128"/>
                <a:cs typeface="ＭＳ Ｐゴシック" pitchFamily="-105" charset="-128"/>
              </a:rPr>
              <a:t>By the end of this session learners should be able to:</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list the reasons why air conditioning (AC) is provided in buildings</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list the various types of AC system in buildings</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draw the layout of a central plant AC system</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describe the operation of two types of AC system</a:t>
            </a:r>
          </a:p>
          <a:p>
            <a:pPr marL="457200" indent="-457200">
              <a:buClr>
                <a:srgbClr val="0077E3"/>
              </a:buClr>
              <a:buFont typeface="Arial" panose="020B0604020202020204" pitchFamily="34" charset="0"/>
              <a:buChar char="•"/>
            </a:pPr>
            <a:r>
              <a:rPr lang="en-GB" dirty="0">
                <a:ea typeface="ＭＳ Ｐゴシック" pitchFamily="-105" charset="-128"/>
                <a:cs typeface="ＭＳ Ｐゴシック" pitchFamily="-105" charset="-128"/>
              </a:rPr>
              <a:t>explain the advantages and disadvantages of various AC systems.</a:t>
            </a:r>
          </a:p>
          <a:p>
            <a:pPr marL="228600" indent="-228600">
              <a:buFont typeface="+mj-lt"/>
              <a:buAutoNum type="arabicPeriod"/>
            </a:pPr>
            <a:endParaRPr lang="en-US" dirty="0">
              <a:ea typeface="ＭＳ Ｐゴシック" pitchFamily="-105" charset="-128"/>
              <a:cs typeface="ＭＳ Ｐゴシック" pitchFamily="-105"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air conditioning?</a:t>
            </a:r>
          </a:p>
        </p:txBody>
      </p:sp>
      <p:sp>
        <p:nvSpPr>
          <p:cNvPr id="3" name="Content Placeholder 2"/>
          <p:cNvSpPr>
            <a:spLocks noGrp="1"/>
          </p:cNvSpPr>
          <p:nvPr>
            <p:ph sz="quarter" idx="10"/>
          </p:nvPr>
        </p:nvSpPr>
        <p:spPr/>
        <p:txBody>
          <a:bodyPr/>
          <a:lstStyle/>
          <a:p>
            <a:pPr eaLnBrk="1" hangingPunct="1"/>
            <a:r>
              <a:rPr lang="en-GB" altLang="en-US" b="1" dirty="0"/>
              <a:t>Air conditioning (AC)</a:t>
            </a:r>
            <a:r>
              <a:rPr lang="en-GB" altLang="en-US" dirty="0"/>
              <a:t> is a system that is capable of heating and cooling a building as well as controlling the humidity of the air. </a:t>
            </a:r>
          </a:p>
          <a:p>
            <a:pPr eaLnBrk="1" hangingPunct="1"/>
            <a:r>
              <a:rPr lang="en-GB" dirty="0">
                <a:ea typeface="ＭＳ Ｐゴシック" pitchFamily="-105" charset="-128"/>
                <a:cs typeface="ＭＳ Ｐゴシック" pitchFamily="-105" charset="-128"/>
              </a:rPr>
              <a:t>AC is provided in buildings to maintain an environment conducive to the health and wellbeing of the inhabitants. Air is ‘conditioned’ to supply adequate oxygen, be a comfortable temperature and have CO</a:t>
            </a:r>
            <a:r>
              <a:rPr lang="en-GB" baseline="-25000" dirty="0">
                <a:ea typeface="ＭＳ Ｐゴシック" pitchFamily="-105" charset="-128"/>
                <a:cs typeface="ＭＳ Ｐゴシック" pitchFamily="-105" charset="-128"/>
              </a:rPr>
              <a:t>2</a:t>
            </a:r>
            <a:r>
              <a:rPr lang="en-GB" dirty="0">
                <a:ea typeface="ＭＳ Ｐゴシック" pitchFamily="-105" charset="-128"/>
                <a:cs typeface="ＭＳ Ｐゴシック" pitchFamily="-105" charset="-128"/>
              </a:rPr>
              <a:t> and odours removed.</a:t>
            </a:r>
            <a:endParaRPr lang="en-GB" altLang="en-US" dirty="0"/>
          </a:p>
          <a:p>
            <a:pPr eaLnBrk="1" hangingPunct="1"/>
            <a:endParaRPr lang="en-GB" altLang="en-US" b="1" dirty="0"/>
          </a:p>
          <a:p>
            <a:r>
              <a:rPr lang="en-US" dirty="0"/>
              <a:t>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Central plant AC systems</a:t>
            </a:r>
          </a:p>
        </p:txBody>
      </p:sp>
      <p:sp>
        <p:nvSpPr>
          <p:cNvPr id="3" name="Rectangle 2">
            <a:extLst>
              <a:ext uri="{FF2B5EF4-FFF2-40B4-BE49-F238E27FC236}">
                <a16:creationId xmlns:a16="http://schemas.microsoft.com/office/drawing/2014/main" id="{B5C7493D-2A60-8048-AF9C-DF2E0092E99D}"/>
              </a:ext>
            </a:extLst>
          </p:cNvPr>
          <p:cNvSpPr/>
          <p:nvPr/>
        </p:nvSpPr>
        <p:spPr>
          <a:xfrm>
            <a:off x="457200" y="1690062"/>
            <a:ext cx="2962672" cy="3170099"/>
          </a:xfrm>
          <a:prstGeom prst="rect">
            <a:avLst/>
          </a:prstGeom>
        </p:spPr>
        <p:txBody>
          <a:bodyPr wrap="square">
            <a:spAutoFit/>
          </a:bodyPr>
          <a:lstStyle/>
          <a:p>
            <a:r>
              <a:rPr lang="en-GB" dirty="0"/>
              <a:t>In </a:t>
            </a:r>
            <a:r>
              <a:rPr lang="en-GB" b="1" dirty="0"/>
              <a:t>central plant AC systems</a:t>
            </a:r>
            <a:r>
              <a:rPr lang="en-GB" dirty="0"/>
              <a:t> the air is conditioned before being distributed via ducting. Therefore the effect will be identical throughout the building and can only be changed by reducing the off-coil temperature.</a:t>
            </a:r>
          </a:p>
        </p:txBody>
      </p:sp>
      <p:pic>
        <p:nvPicPr>
          <p:cNvPr id="7" name="Picture 6">
            <a:extLst>
              <a:ext uri="{FF2B5EF4-FFF2-40B4-BE49-F238E27FC236}">
                <a16:creationId xmlns:a16="http://schemas.microsoft.com/office/drawing/2014/main" id="{C8305B27-E4B9-416F-92E9-A53389C822F0}"/>
              </a:ext>
            </a:extLst>
          </p:cNvPr>
          <p:cNvPicPr>
            <a:picLocks noChangeAspect="1"/>
          </p:cNvPicPr>
          <p:nvPr/>
        </p:nvPicPr>
        <p:blipFill>
          <a:blip r:embed="rId3"/>
          <a:stretch>
            <a:fillRect/>
          </a:stretch>
        </p:blipFill>
        <p:spPr>
          <a:xfrm>
            <a:off x="3419872" y="1693956"/>
            <a:ext cx="5347960" cy="3473982"/>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Description of central plant components</a:t>
            </a:r>
          </a:p>
        </p:txBody>
      </p:sp>
      <p:sp>
        <p:nvSpPr>
          <p:cNvPr id="3" name="Content Placeholder 2"/>
          <p:cNvSpPr>
            <a:spLocks noGrp="1"/>
          </p:cNvSpPr>
          <p:nvPr>
            <p:ph sz="quarter" idx="10"/>
          </p:nvPr>
        </p:nvSpPr>
        <p:spPr/>
        <p:txBody>
          <a:bodyPr/>
          <a:lstStyle/>
          <a:p>
            <a:pPr marL="457200" indent="-457200">
              <a:spcBef>
                <a:spcPts val="400"/>
              </a:spcBef>
              <a:spcAft>
                <a:spcPts val="400"/>
              </a:spcAft>
              <a:buClr>
                <a:srgbClr val="0077E3"/>
              </a:buClr>
              <a:buFont typeface="Arial" panose="020B0604020202020204" pitchFamily="34" charset="0"/>
              <a:buChar char="•"/>
            </a:pPr>
            <a:r>
              <a:rPr lang="en-US" sz="1800" b="1" dirty="0"/>
              <a:t>Preheater battery</a:t>
            </a:r>
            <a:r>
              <a:rPr lang="en-US" sz="1800" dirty="0"/>
              <a:t> – in the winter cycle, fresh air is heated to 7ºC, which prevents the filters from freezing.</a:t>
            </a:r>
          </a:p>
          <a:p>
            <a:pPr marL="457200" indent="-457200">
              <a:spcBef>
                <a:spcPts val="400"/>
              </a:spcBef>
              <a:spcAft>
                <a:spcPts val="400"/>
              </a:spcAft>
              <a:buClr>
                <a:srgbClr val="0077E3"/>
              </a:buClr>
              <a:buFont typeface="Arial" panose="020B0604020202020204" pitchFamily="34" charset="0"/>
              <a:buChar char="•"/>
            </a:pPr>
            <a:r>
              <a:rPr lang="en-US" sz="1800" b="1" dirty="0"/>
              <a:t>Recirculation duct </a:t>
            </a:r>
            <a:r>
              <a:rPr lang="en-US" sz="1800" dirty="0"/>
              <a:t>– up to 25% of room air can be mixed with fresh air, utilising already conditioned air.</a:t>
            </a:r>
          </a:p>
          <a:p>
            <a:pPr marL="457200" indent="-457200">
              <a:spcBef>
                <a:spcPts val="400"/>
              </a:spcBef>
              <a:spcAft>
                <a:spcPts val="400"/>
              </a:spcAft>
              <a:buClr>
                <a:srgbClr val="0077E3"/>
              </a:buClr>
              <a:buFont typeface="Arial" panose="020B0604020202020204" pitchFamily="34" charset="0"/>
              <a:buChar char="•"/>
            </a:pPr>
            <a:r>
              <a:rPr lang="en-US" sz="1800" b="1" dirty="0"/>
              <a:t>Supply fan</a:t>
            </a:r>
            <a:r>
              <a:rPr lang="en-US" sz="1800" dirty="0"/>
              <a:t> – the ‘duty’ of a fan is the </a:t>
            </a:r>
            <a:r>
              <a:rPr lang="en-GB" sz="1800" dirty="0"/>
              <a:t>air volume and static pressure at which it operates. In other words, it is </a:t>
            </a:r>
            <a:r>
              <a:rPr lang="en-US" sz="1800" dirty="0"/>
              <a:t>the pressure required to overcome system resistances.</a:t>
            </a:r>
            <a:r>
              <a:rPr lang="en-GB" sz="1800" dirty="0"/>
              <a:t> </a:t>
            </a:r>
            <a:r>
              <a:rPr lang="en-US" sz="1800" dirty="0"/>
              <a:t>The supply fan has a duty slightly greater than that of the </a:t>
            </a:r>
            <a:r>
              <a:rPr lang="en-US" sz="1800" b="1" dirty="0"/>
              <a:t>return air fan</a:t>
            </a:r>
            <a:r>
              <a:rPr lang="en-US" sz="1800" dirty="0"/>
              <a:t> which creates positive air pressure in the room.</a:t>
            </a:r>
          </a:p>
          <a:p>
            <a:pPr marL="457200" indent="-457200">
              <a:spcBef>
                <a:spcPts val="400"/>
              </a:spcBef>
              <a:spcAft>
                <a:spcPts val="400"/>
              </a:spcAft>
              <a:buClr>
                <a:srgbClr val="0077E3"/>
              </a:buClr>
              <a:buFont typeface="Arial" panose="020B0604020202020204" pitchFamily="34" charset="0"/>
              <a:buChar char="•"/>
            </a:pPr>
            <a:r>
              <a:rPr lang="en-US" sz="1800" b="1" dirty="0"/>
              <a:t>Cooling coil</a:t>
            </a:r>
            <a:r>
              <a:rPr lang="en-US" sz="1800" dirty="0"/>
              <a:t> – air is cooled using chilled water or a refrigerant gas. Moisture is removed from the air by dehumidification.</a:t>
            </a:r>
          </a:p>
          <a:p>
            <a:pPr marL="457200" indent="-457200">
              <a:spcBef>
                <a:spcPts val="400"/>
              </a:spcBef>
              <a:spcAft>
                <a:spcPts val="400"/>
              </a:spcAft>
              <a:buClr>
                <a:srgbClr val="0077E3"/>
              </a:buClr>
              <a:buFont typeface="Arial" panose="020B0604020202020204" pitchFamily="34" charset="0"/>
              <a:buChar char="•"/>
            </a:pPr>
            <a:r>
              <a:rPr lang="en-US" sz="1800" b="1" dirty="0"/>
              <a:t>Reheater battery</a:t>
            </a:r>
            <a:r>
              <a:rPr lang="en-US" sz="1800" dirty="0"/>
              <a:t> – the air is then heated to the supply air temperature (34ºC) for comfort and to compensate for heat loss throughout the building.</a:t>
            </a:r>
          </a:p>
        </p:txBody>
      </p:sp>
    </p:spTree>
    <p:extLst>
      <p:ext uri="{BB962C8B-B14F-4D97-AF65-F5344CB8AC3E}">
        <p14:creationId xmlns:p14="http://schemas.microsoft.com/office/powerpoint/2010/main" val="31477236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CAV and VAV systems</a:t>
            </a:r>
          </a:p>
        </p:txBody>
      </p:sp>
      <p:sp>
        <p:nvSpPr>
          <p:cNvPr id="3" name="Rectangle 2">
            <a:extLst>
              <a:ext uri="{FF2B5EF4-FFF2-40B4-BE49-F238E27FC236}">
                <a16:creationId xmlns:a16="http://schemas.microsoft.com/office/drawing/2014/main" id="{7CD2BC75-4F6D-D448-8809-94C40485378F}"/>
              </a:ext>
            </a:extLst>
          </p:cNvPr>
          <p:cNvSpPr/>
          <p:nvPr/>
        </p:nvSpPr>
        <p:spPr>
          <a:xfrm>
            <a:off x="395536" y="1406601"/>
            <a:ext cx="8229600" cy="2308324"/>
          </a:xfrm>
          <a:prstGeom prst="rect">
            <a:avLst/>
          </a:prstGeom>
        </p:spPr>
        <p:txBody>
          <a:bodyPr wrap="square">
            <a:spAutoFit/>
          </a:bodyPr>
          <a:lstStyle/>
          <a:p>
            <a:r>
              <a:rPr lang="en-GB" sz="1800" dirty="0"/>
              <a:t>Whereas </a:t>
            </a:r>
            <a:r>
              <a:rPr lang="en-GB" sz="1800" b="1" dirty="0"/>
              <a:t>CAV (constant air volume)</a:t>
            </a:r>
            <a:r>
              <a:rPr lang="en-GB" sz="1800" dirty="0"/>
              <a:t> systems supply regular air flow, albeit at varying temperatures, in a </a:t>
            </a:r>
            <a:r>
              <a:rPr lang="en-GB" sz="1800" b="1" dirty="0"/>
              <a:t>variable air volume (VAV)</a:t>
            </a:r>
            <a:r>
              <a:rPr lang="en-GB" sz="1800" dirty="0"/>
              <a:t> system a supply duct feeds each room, and air is then returned through lines/grills which reconnect with the </a:t>
            </a:r>
            <a:r>
              <a:rPr lang="en-GB" sz="1800" b="1" dirty="0"/>
              <a:t>air handling unit (AHU)</a:t>
            </a:r>
            <a:r>
              <a:rPr lang="en-GB" sz="1800" dirty="0"/>
              <a:t>, which ‘dumps’ dirty air or recycles clean air.</a:t>
            </a:r>
          </a:p>
          <a:p>
            <a:endParaRPr lang="en-GB" sz="1800" dirty="0"/>
          </a:p>
          <a:p>
            <a:r>
              <a:rPr lang="en-GB" sz="1800" dirty="0"/>
              <a:t>The main advantage of a VAV system is that it can meet the comfort requirements of different zones in a building without heating and cooling at the same time.</a:t>
            </a:r>
          </a:p>
        </p:txBody>
      </p:sp>
    </p:spTree>
    <p:extLst>
      <p:ext uri="{BB962C8B-B14F-4D97-AF65-F5344CB8AC3E}">
        <p14:creationId xmlns:p14="http://schemas.microsoft.com/office/powerpoint/2010/main" val="2677646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6359F5-8707-46B4-BBB6-DF7810904FB0}"/>
              </a:ext>
            </a:extLst>
          </p:cNvPr>
          <p:cNvSpPr>
            <a:spLocks noGrp="1"/>
          </p:cNvSpPr>
          <p:nvPr>
            <p:ph type="title"/>
          </p:nvPr>
        </p:nvSpPr>
        <p:spPr/>
        <p:txBody>
          <a:bodyPr/>
          <a:lstStyle/>
          <a:p>
            <a:r>
              <a:rPr lang="en-GB" dirty="0"/>
              <a:t>V</a:t>
            </a:r>
            <a:r>
              <a:rPr lang="en-GB" sz="2400" b="1" dirty="0"/>
              <a:t>ariable air volume (VAV)</a:t>
            </a:r>
            <a:r>
              <a:rPr lang="en-GB" sz="2400" dirty="0"/>
              <a:t> system</a:t>
            </a:r>
            <a:endParaRPr lang="en-GB" dirty="0"/>
          </a:p>
        </p:txBody>
      </p:sp>
      <p:pic>
        <p:nvPicPr>
          <p:cNvPr id="5" name="Content Placeholder 4">
            <a:extLst>
              <a:ext uri="{FF2B5EF4-FFF2-40B4-BE49-F238E27FC236}">
                <a16:creationId xmlns:a16="http://schemas.microsoft.com/office/drawing/2014/main" id="{F3C5051A-DE82-4C8E-BB79-B8A4B1688455}"/>
              </a:ext>
            </a:extLst>
          </p:cNvPr>
          <p:cNvPicPr>
            <a:picLocks noGrp="1" noChangeAspect="1"/>
          </p:cNvPicPr>
          <p:nvPr>
            <p:ph sz="quarter" idx="10"/>
          </p:nvPr>
        </p:nvPicPr>
        <p:blipFill>
          <a:blip r:embed="rId2"/>
          <a:stretch>
            <a:fillRect/>
          </a:stretch>
        </p:blipFill>
        <p:spPr>
          <a:xfrm>
            <a:off x="878269" y="1511300"/>
            <a:ext cx="7387461" cy="4248150"/>
          </a:xfrm>
        </p:spPr>
      </p:pic>
    </p:spTree>
    <p:extLst>
      <p:ext uri="{BB962C8B-B14F-4D97-AF65-F5344CB8AC3E}">
        <p14:creationId xmlns:p14="http://schemas.microsoft.com/office/powerpoint/2010/main" val="17329021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VAV systems</a:t>
            </a:r>
          </a:p>
        </p:txBody>
      </p:sp>
      <p:sp>
        <p:nvSpPr>
          <p:cNvPr id="3" name="Rectangle 2">
            <a:extLst>
              <a:ext uri="{FF2B5EF4-FFF2-40B4-BE49-F238E27FC236}">
                <a16:creationId xmlns:a16="http://schemas.microsoft.com/office/drawing/2014/main" id="{B24EE1BA-5722-C546-AF2D-0E97E69D8ED2}"/>
              </a:ext>
            </a:extLst>
          </p:cNvPr>
          <p:cNvSpPr/>
          <p:nvPr/>
        </p:nvSpPr>
        <p:spPr>
          <a:xfrm>
            <a:off x="457200" y="1556792"/>
            <a:ext cx="2530624" cy="3785652"/>
          </a:xfrm>
          <a:prstGeom prst="rect">
            <a:avLst/>
          </a:prstGeom>
        </p:spPr>
        <p:txBody>
          <a:bodyPr wrap="square">
            <a:spAutoFit/>
          </a:bodyPr>
          <a:lstStyle/>
          <a:p>
            <a:r>
              <a:rPr lang="en-GB" dirty="0"/>
              <a:t>With a VAV system the air is conditioned to one supply condition, but at the terminal unit the supply volume can be reduced or increased to condition a room by adjusting the amount of air entering the space.</a:t>
            </a:r>
          </a:p>
        </p:txBody>
      </p:sp>
      <p:pic>
        <p:nvPicPr>
          <p:cNvPr id="10" name="Picture 9">
            <a:extLst>
              <a:ext uri="{FF2B5EF4-FFF2-40B4-BE49-F238E27FC236}">
                <a16:creationId xmlns:a16="http://schemas.microsoft.com/office/drawing/2014/main" id="{E504CD1D-4C69-4CB5-8521-C5BA23910252}"/>
              </a:ext>
            </a:extLst>
          </p:cNvPr>
          <p:cNvPicPr>
            <a:picLocks noChangeAspect="1"/>
          </p:cNvPicPr>
          <p:nvPr/>
        </p:nvPicPr>
        <p:blipFill>
          <a:blip r:embed="rId3"/>
          <a:stretch>
            <a:fillRect/>
          </a:stretch>
        </p:blipFill>
        <p:spPr>
          <a:xfrm>
            <a:off x="3347864" y="1608477"/>
            <a:ext cx="5338937" cy="3741147"/>
          </a:xfrm>
          <a:prstGeom prst="rect">
            <a:avLst/>
          </a:prstGeom>
        </p:spPr>
      </p:pic>
    </p:spTree>
    <p:extLst>
      <p:ext uri="{BB962C8B-B14F-4D97-AF65-F5344CB8AC3E}">
        <p14:creationId xmlns:p14="http://schemas.microsoft.com/office/powerpoint/2010/main" val="33897338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VAV air handling unit (AHU)</a:t>
            </a:r>
          </a:p>
        </p:txBody>
      </p:sp>
      <p:pic>
        <p:nvPicPr>
          <p:cNvPr id="6" name="Picture 5">
            <a:extLst>
              <a:ext uri="{FF2B5EF4-FFF2-40B4-BE49-F238E27FC236}">
                <a16:creationId xmlns:a16="http://schemas.microsoft.com/office/drawing/2014/main" id="{838A9296-F194-4051-A7B9-8E6C4C82F78B}"/>
              </a:ext>
            </a:extLst>
          </p:cNvPr>
          <p:cNvPicPr>
            <a:picLocks noChangeAspect="1"/>
          </p:cNvPicPr>
          <p:nvPr/>
        </p:nvPicPr>
        <p:blipFill>
          <a:blip r:embed="rId3"/>
          <a:stretch>
            <a:fillRect/>
          </a:stretch>
        </p:blipFill>
        <p:spPr>
          <a:xfrm>
            <a:off x="1547664" y="1402276"/>
            <a:ext cx="5682179" cy="4350528"/>
          </a:xfrm>
          <a:prstGeom prst="rect">
            <a:avLst/>
          </a:prstGeom>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2292</TotalTime>
  <Words>1251</Words>
  <Application>Microsoft Office PowerPoint</Application>
  <PresentationFormat>On-screen Show (4:3)</PresentationFormat>
  <Paragraphs>95</Paragraphs>
  <Slides>20</Slides>
  <Notes>18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ＭＳ Ｐゴシック</vt:lpstr>
      <vt:lpstr>Arial</vt:lpstr>
      <vt:lpstr>Lucida Grande</vt:lpstr>
      <vt:lpstr>Times New Roman</vt:lpstr>
      <vt:lpstr>1_Default Design</vt:lpstr>
      <vt:lpstr>PowerPoint 1: Air conditioning systems</vt:lpstr>
      <vt:lpstr>Objectives</vt:lpstr>
      <vt:lpstr>What is air conditioning?</vt:lpstr>
      <vt:lpstr>Central plant AC systems</vt:lpstr>
      <vt:lpstr>Description of central plant components</vt:lpstr>
      <vt:lpstr>CAV and VAV systems</vt:lpstr>
      <vt:lpstr>Variable air volume (VAV) system</vt:lpstr>
      <vt:lpstr>VAV systems</vt:lpstr>
      <vt:lpstr>VAV air handling unit (AHU)</vt:lpstr>
      <vt:lpstr>VAV terminal unit</vt:lpstr>
      <vt:lpstr>VAV terminal box</vt:lpstr>
      <vt:lpstr>Induction systems</vt:lpstr>
      <vt:lpstr>The Venturi effect</vt:lpstr>
      <vt:lpstr>Dual duct systems</vt:lpstr>
      <vt:lpstr>Dual duct terminal boxes</vt:lpstr>
      <vt:lpstr>Cooling systems</vt:lpstr>
      <vt:lpstr>Schematic of a VRV system</vt:lpstr>
      <vt:lpstr>Split system air conditioners</vt:lpstr>
      <vt:lpstr>Split system air conditioner for a single room</vt:lpstr>
      <vt:lpstr>PowerPoint Presentation</vt:lpstr>
    </vt:vector>
  </TitlesOfParts>
  <Manager/>
  <Company>City &amp; Guilds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janicec</dc:creator>
  <cp:keywords/>
  <dc:description/>
  <cp:lastModifiedBy>Rachel Hamar</cp:lastModifiedBy>
  <cp:revision>189</cp:revision>
  <dcterms:created xsi:type="dcterms:W3CDTF">2013-05-28T00:38:54Z</dcterms:created>
  <dcterms:modified xsi:type="dcterms:W3CDTF">2025-11-17T22:18:20Z</dcterms:modified>
  <cp:category/>
</cp:coreProperties>
</file>