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44"/>
  </p:notesMasterIdLst>
  <p:handoutMasterIdLst>
    <p:handoutMasterId r:id="rId45"/>
  </p:handoutMasterIdLst>
  <p:sldIdLst>
    <p:sldId id="256" r:id="rId2"/>
    <p:sldId id="328" r:id="rId3"/>
    <p:sldId id="330" r:id="rId4"/>
    <p:sldId id="385" r:id="rId5"/>
    <p:sldId id="357" r:id="rId6"/>
    <p:sldId id="358" r:id="rId7"/>
    <p:sldId id="359" r:id="rId8"/>
    <p:sldId id="362" r:id="rId9"/>
    <p:sldId id="381" r:id="rId10"/>
    <p:sldId id="382" r:id="rId11"/>
    <p:sldId id="361" r:id="rId12"/>
    <p:sldId id="368" r:id="rId13"/>
    <p:sldId id="369" r:id="rId14"/>
    <p:sldId id="370" r:id="rId15"/>
    <p:sldId id="331" r:id="rId16"/>
    <p:sldId id="364" r:id="rId17"/>
    <p:sldId id="365" r:id="rId18"/>
    <p:sldId id="363" r:id="rId19"/>
    <p:sldId id="348" r:id="rId20"/>
    <p:sldId id="349" r:id="rId21"/>
    <p:sldId id="351" r:id="rId22"/>
    <p:sldId id="380" r:id="rId23"/>
    <p:sldId id="345" r:id="rId24"/>
    <p:sldId id="344" r:id="rId25"/>
    <p:sldId id="336" r:id="rId26"/>
    <p:sldId id="350" r:id="rId27"/>
    <p:sldId id="335" r:id="rId28"/>
    <p:sldId id="352" r:id="rId29"/>
    <p:sldId id="353" r:id="rId30"/>
    <p:sldId id="346" r:id="rId31"/>
    <p:sldId id="355" r:id="rId32"/>
    <p:sldId id="339" r:id="rId33"/>
    <p:sldId id="340" r:id="rId34"/>
    <p:sldId id="338" r:id="rId35"/>
    <p:sldId id="334" r:id="rId36"/>
    <p:sldId id="341" r:id="rId37"/>
    <p:sldId id="342" r:id="rId38"/>
    <p:sldId id="343" r:id="rId39"/>
    <p:sldId id="356" r:id="rId40"/>
    <p:sldId id="366" r:id="rId41"/>
    <p:sldId id="360" r:id="rId42"/>
    <p:sldId id="267" r:id="rId43"/>
  </p:sldIdLst>
  <p:sldSz cx="9144000" cy="6858000" type="screen4x3"/>
  <p:notesSz cx="6858000" cy="9144000"/>
  <p:custDataLst>
    <p:tags r:id="rId4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20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1" clrIdx="0">
    <p:extLst>
      <p:ext uri="{19B8F6BF-5375-455C-9EA6-DF929625EA0E}">
        <p15:presenceInfo xmlns:p15="http://schemas.microsoft.com/office/powerpoint/2012/main" userId="S::Bonita.Searle-Barnes@eal.org.uk::e782127f-826a-4a83-a372-afedaa2e0d4f" providerId="AD"/>
      </p:ext>
    </p:extLst>
  </p:cmAuthor>
  <p:cmAuthor id="2" name="Grant Dodd" initials="GD" lastIdx="5" clrIdx="1">
    <p:extLst>
      <p:ext uri="{19B8F6BF-5375-455C-9EA6-DF929625EA0E}">
        <p15:presenceInfo xmlns:p15="http://schemas.microsoft.com/office/powerpoint/2012/main" userId="a9436157716f4a4e" providerId="Windows Live"/>
      </p:ext>
    </p:extLst>
  </p:cmAuthor>
  <p:cmAuthor id="3" name="Anwen Roberts" initials="AR" lastIdx="1" clrIdx="2">
    <p:extLst>
      <p:ext uri="{19B8F6BF-5375-455C-9EA6-DF929625EA0E}">
        <p15:presenceInfo xmlns:p15="http://schemas.microsoft.com/office/powerpoint/2012/main" userId="acb94dfec5711bca" providerId="Windows Live"/>
      </p:ext>
    </p:extLst>
  </p:cmAuthor>
  <p:cmAuthor id="4" name="robert6p" initials="r" lastIdx="1" clrIdx="3">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B34473-A894-402E-9507-09EA4599CBEE}" v="14" dt="2022-01-05T11:31:18.1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5"/>
    <p:restoredTop sz="87891" autoAdjust="0"/>
  </p:normalViewPr>
  <p:slideViewPr>
    <p:cSldViewPr showGuides="1">
      <p:cViewPr varScale="1">
        <p:scale>
          <a:sx n="61" d="100"/>
          <a:sy n="61" d="100"/>
        </p:scale>
        <p:origin x="1602" y="72"/>
      </p:cViewPr>
      <p:guideLst>
        <p:guide orient="horz" pos="2205"/>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p:scale>
          <a:sx n="100" d="100"/>
          <a:sy n="100" d="100"/>
        </p:scale>
        <p:origin x="1806" y="-29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q7V9fN_5u3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dirty="0"/>
          </a:p>
        </p:txBody>
      </p:sp>
    </p:spTree>
    <p:extLst>
      <p:ext uri="{BB962C8B-B14F-4D97-AF65-F5344CB8AC3E}">
        <p14:creationId xmlns:p14="http://schemas.microsoft.com/office/powerpoint/2010/main" val="1965611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JTM Plumbing Ltd.</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6624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by kind permission of Able Skills. </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559620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31320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782659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BES.</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117877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REMS GmbH &amp; Co KG.</a:t>
            </a:r>
            <a:endParaRPr lang="en-GB" i="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comparison of push fit, press fit and solder see: </a:t>
            </a:r>
            <a:r>
              <a:rPr lang="en-US" dirty="0">
                <a:hlinkClick r:id="rId3"/>
              </a:rPr>
              <a:t>VSH </a:t>
            </a:r>
            <a:r>
              <a:rPr lang="en-US" dirty="0" err="1">
                <a:hlinkClick r:id="rId3"/>
              </a:rPr>
              <a:t>Tectite</a:t>
            </a:r>
            <a:r>
              <a:rPr lang="en-US" dirty="0">
                <a:hlinkClick r:id="rId3"/>
              </a:rPr>
              <a:t> speed comparison - YouTube</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51106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Photos used with kind permission of Pegler.</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132247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12752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4104757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1810629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906842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M-Press Fittings Ltd.</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1783727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Photos used with kind permission of BES.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3904664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BES.</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671016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4279341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Pegler.</a:t>
            </a:r>
          </a:p>
        </p:txBody>
      </p:sp>
      <p:sp>
        <p:nvSpPr>
          <p:cNvPr id="4" name="Slide Number Placeholder 3"/>
          <p:cNvSpPr>
            <a:spLocks noGrp="1"/>
          </p:cNvSpPr>
          <p:nvPr>
            <p:ph type="sldNum" sz="quarter" idx="10"/>
          </p:nvPr>
        </p:nvSpPr>
        <p:spPr/>
        <p:txBody>
          <a:bodyPr/>
          <a:lstStyle/>
          <a:p>
            <a:fld id="{1D847933-502B-D146-9428-3DDD196AD935}" type="slidenum">
              <a:rPr lang="en-GB" smtClean="0"/>
              <a:pPr/>
              <a:t>35</a:t>
            </a:fld>
            <a:endParaRPr lang="en-GB" dirty="0"/>
          </a:p>
        </p:txBody>
      </p:sp>
    </p:spTree>
    <p:extLst>
      <p:ext uri="{BB962C8B-B14F-4D97-AF65-F5344CB8AC3E}">
        <p14:creationId xmlns:p14="http://schemas.microsoft.com/office/powerpoint/2010/main" val="2951717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Pegler.</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36</a:t>
            </a:fld>
            <a:endParaRPr lang="en-GB" dirty="0"/>
          </a:p>
        </p:txBody>
      </p:sp>
    </p:spTree>
    <p:extLst>
      <p:ext uri="{BB962C8B-B14F-4D97-AF65-F5344CB8AC3E}">
        <p14:creationId xmlns:p14="http://schemas.microsoft.com/office/powerpoint/2010/main" val="987122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Pegler.</a:t>
            </a:r>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37</a:t>
            </a:fld>
            <a:endParaRPr lang="en-GB" dirty="0"/>
          </a:p>
        </p:txBody>
      </p:sp>
    </p:spTree>
    <p:extLst>
      <p:ext uri="{BB962C8B-B14F-4D97-AF65-F5344CB8AC3E}">
        <p14:creationId xmlns:p14="http://schemas.microsoft.com/office/powerpoint/2010/main" val="870508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Wickes.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38</a:t>
            </a:fld>
            <a:endParaRPr lang="en-GB" dirty="0"/>
          </a:p>
        </p:txBody>
      </p:sp>
    </p:spTree>
    <p:extLst>
      <p:ext uri="{BB962C8B-B14F-4D97-AF65-F5344CB8AC3E}">
        <p14:creationId xmlns:p14="http://schemas.microsoft.com/office/powerpoint/2010/main" val="1702189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Drayton.</a:t>
            </a:r>
          </a:p>
        </p:txBody>
      </p:sp>
      <p:sp>
        <p:nvSpPr>
          <p:cNvPr id="4" name="Slide Number Placeholder 3"/>
          <p:cNvSpPr>
            <a:spLocks noGrp="1"/>
          </p:cNvSpPr>
          <p:nvPr>
            <p:ph type="sldNum" sz="quarter" idx="10"/>
          </p:nvPr>
        </p:nvSpPr>
        <p:spPr/>
        <p:txBody>
          <a:bodyPr/>
          <a:lstStyle/>
          <a:p>
            <a:fld id="{1D847933-502B-D146-9428-3DDD196AD935}" type="slidenum">
              <a:rPr lang="en-GB" smtClean="0"/>
              <a:pPr/>
              <a:t>41</a:t>
            </a:fld>
            <a:endParaRPr lang="en-GB" dirty="0"/>
          </a:p>
        </p:txBody>
      </p:sp>
    </p:spTree>
    <p:extLst>
      <p:ext uri="{BB962C8B-B14F-4D97-AF65-F5344CB8AC3E}">
        <p14:creationId xmlns:p14="http://schemas.microsoft.com/office/powerpoint/2010/main" val="3261431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Vent-Axia.</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43488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GatorDuct</a:t>
            </a:r>
            <a:r>
              <a:rPr lang="en-GB" i="1"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94747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9741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583836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Vent-Axia.</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836350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44777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15</a:t>
            </a:fld>
            <a:endParaRPr lang="en-GB" dirty="0"/>
          </a:p>
        </p:txBody>
      </p:sp>
    </p:spTree>
    <p:extLst>
      <p:ext uri="{BB962C8B-B14F-4D97-AF65-F5344CB8AC3E}">
        <p14:creationId xmlns:p14="http://schemas.microsoft.com/office/powerpoint/2010/main" val="1866054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9326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42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707562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9151" y="3974756"/>
            <a:ext cx="8153400" cy="2514600"/>
          </a:xfrm>
        </p:spPr>
        <p:txBody>
          <a:bodyPr anchor="t"/>
          <a:lstStyle/>
          <a:p>
            <a:pPr eaLnBrk="1" hangingPunct="1"/>
            <a:r>
              <a:rPr lang="en-GB" dirty="0">
                <a:ea typeface="ＭＳ Ｐゴシック" pitchFamily="-105" charset="-128"/>
                <a:cs typeface="ＭＳ Ｐゴシック" pitchFamily="-105" charset="-128"/>
              </a:rPr>
              <a:t>PowerPoint 11: Pipework and ductwork</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12.8 Pipework and ductwork, components and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Fabric ductwork: air positive pressure supply</a:t>
            </a:r>
          </a:p>
        </p:txBody>
      </p:sp>
      <p:pic>
        <p:nvPicPr>
          <p:cNvPr id="6" name="Content Placeholder 5">
            <a:extLst>
              <a:ext uri="{FF2B5EF4-FFF2-40B4-BE49-F238E27FC236}">
                <a16:creationId xmlns:a16="http://schemas.microsoft.com/office/drawing/2014/main" id="{BCE0B488-D0EF-4F7C-B24C-A2D9DC470613}"/>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2267744" y="1390588"/>
            <a:ext cx="4072508" cy="2526589"/>
          </a:xfrm>
        </p:spPr>
      </p:pic>
      <p:sp>
        <p:nvSpPr>
          <p:cNvPr id="3" name="Rectangle 2">
            <a:extLst>
              <a:ext uri="{FF2B5EF4-FFF2-40B4-BE49-F238E27FC236}">
                <a16:creationId xmlns:a16="http://schemas.microsoft.com/office/drawing/2014/main" id="{AE718CF2-1ECA-F64C-B091-613FB58171D4}"/>
              </a:ext>
            </a:extLst>
          </p:cNvPr>
          <p:cNvSpPr/>
          <p:nvPr/>
        </p:nvSpPr>
        <p:spPr>
          <a:xfrm>
            <a:off x="455277" y="3982913"/>
            <a:ext cx="8229600" cy="1323439"/>
          </a:xfrm>
          <a:prstGeom prst="rect">
            <a:avLst/>
          </a:prstGeom>
        </p:spPr>
        <p:txBody>
          <a:bodyPr wrap="square">
            <a:spAutoFit/>
          </a:bodyPr>
          <a:lstStyle/>
          <a:p>
            <a:r>
              <a:rPr lang="en-GB" b="1" dirty="0"/>
              <a:t>Fabric ductwork</a:t>
            </a:r>
            <a:r>
              <a:rPr lang="en-GB" dirty="0"/>
              <a:t> is used in some AC systems and provides more energy efficiency and thermal comfort than steel ducting. It takes less time to install and gives more uniform air distribution, so creating a better indoor climate.</a:t>
            </a:r>
          </a:p>
        </p:txBody>
      </p:sp>
    </p:spTree>
    <p:extLst>
      <p:ext uri="{BB962C8B-B14F-4D97-AF65-F5344CB8AC3E}">
        <p14:creationId xmlns:p14="http://schemas.microsoft.com/office/powerpoint/2010/main" val="3973244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text&#10;&#10;Description automatically generated">
            <a:extLst>
              <a:ext uri="{FF2B5EF4-FFF2-40B4-BE49-F238E27FC236}">
                <a16:creationId xmlns:a16="http://schemas.microsoft.com/office/drawing/2014/main" id="{75D89CCA-5AE3-4474-BD44-5A95F6E71C92}"/>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4861560" y="2125782"/>
            <a:ext cx="3825240" cy="2545080"/>
          </a:xfrm>
        </p:spPr>
      </p:pic>
      <p:sp>
        <p:nvSpPr>
          <p:cNvPr id="5" name="TextBox 4"/>
          <p:cNvSpPr txBox="1"/>
          <p:nvPr/>
        </p:nvSpPr>
        <p:spPr>
          <a:xfrm>
            <a:off x="457200" y="1556792"/>
            <a:ext cx="4114800" cy="368306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Heating and cooling coils</a:t>
            </a:r>
            <a:r>
              <a:rPr lang="en-GB" dirty="0"/>
              <a:t> are a system of small bore copper tubes passing through stainless steel plates.</a:t>
            </a:r>
          </a:p>
          <a:p>
            <a:pPr marL="342900" indent="-342900">
              <a:spcBef>
                <a:spcPts val="400"/>
              </a:spcBef>
              <a:spcAft>
                <a:spcPts val="400"/>
              </a:spcAft>
              <a:buClr>
                <a:srgbClr val="0077E3"/>
              </a:buClr>
              <a:buFont typeface="Arial" panose="020B0604020202020204" pitchFamily="34" charset="0"/>
              <a:buChar char="•"/>
            </a:pPr>
            <a:r>
              <a:rPr lang="en-GB" dirty="0"/>
              <a:t>The flow and return pipes connect to headers which have the small bore pipes brazed into them.</a:t>
            </a:r>
          </a:p>
          <a:p>
            <a:pPr marL="342900" indent="-342900">
              <a:spcBef>
                <a:spcPts val="400"/>
              </a:spcBef>
              <a:spcAft>
                <a:spcPts val="400"/>
              </a:spcAft>
              <a:buClr>
                <a:srgbClr val="0077E3"/>
              </a:buClr>
              <a:buFont typeface="Arial" panose="020B0604020202020204" pitchFamily="34" charset="0"/>
              <a:buChar char="•"/>
            </a:pPr>
            <a:r>
              <a:rPr lang="en-GB" dirty="0"/>
              <a:t>Either heating or chilled water can be connected depending on the intended function.</a:t>
            </a:r>
          </a:p>
        </p:txBody>
      </p:sp>
    </p:spTree>
    <p:extLst>
      <p:ext uri="{BB962C8B-B14F-4D97-AF65-F5344CB8AC3E}">
        <p14:creationId xmlns:p14="http://schemas.microsoft.com/office/powerpoint/2010/main" val="2118735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indoor, open, kitchen appliance, stove&#10;&#10;Description automatically generated">
            <a:extLst>
              <a:ext uri="{FF2B5EF4-FFF2-40B4-BE49-F238E27FC236}">
                <a16:creationId xmlns:a16="http://schemas.microsoft.com/office/drawing/2014/main" id="{C76D7485-94CC-48A2-A41C-77C1D105C247}"/>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292081" y="2060848"/>
            <a:ext cx="3024336" cy="3088213"/>
          </a:xfrm>
        </p:spPr>
      </p:pic>
      <p:sp>
        <p:nvSpPr>
          <p:cNvPr id="4" name="TextBox 3"/>
          <p:cNvSpPr txBox="1"/>
          <p:nvPr/>
        </p:nvSpPr>
        <p:spPr>
          <a:xfrm>
            <a:off x="457200" y="1556792"/>
            <a:ext cx="4289542"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Large buildings have </a:t>
            </a:r>
            <a:r>
              <a:rPr lang="en-GB" b="1" dirty="0"/>
              <a:t>fire compartments</a:t>
            </a:r>
            <a:r>
              <a:rPr lang="en-GB" dirty="0"/>
              <a:t> intended to prevent fire from spreading to other parts of the building.</a:t>
            </a:r>
          </a:p>
          <a:p>
            <a:pPr marL="342900" indent="-342900">
              <a:spcBef>
                <a:spcPts val="400"/>
              </a:spcBef>
              <a:spcAft>
                <a:spcPts val="400"/>
              </a:spcAft>
              <a:buClr>
                <a:srgbClr val="0077E3"/>
              </a:buClr>
              <a:buFont typeface="Arial" panose="020B0604020202020204" pitchFamily="34" charset="0"/>
              <a:buChar char="•"/>
            </a:pPr>
            <a:r>
              <a:rPr lang="en-GB" dirty="0"/>
              <a:t>Where ductwork passes through a fire compartment a </a:t>
            </a:r>
            <a:r>
              <a:rPr lang="en-GB" b="1" dirty="0"/>
              <a:t>duct fire damper</a:t>
            </a:r>
            <a:r>
              <a:rPr lang="en-GB" dirty="0"/>
              <a:t> is installed.</a:t>
            </a:r>
          </a:p>
          <a:p>
            <a:pPr marL="342900" indent="-342900">
              <a:spcBef>
                <a:spcPts val="400"/>
              </a:spcBef>
              <a:spcAft>
                <a:spcPts val="400"/>
              </a:spcAft>
              <a:buClr>
                <a:srgbClr val="0077E3"/>
              </a:buClr>
              <a:buFont typeface="Arial" panose="020B0604020202020204" pitchFamily="34" charset="0"/>
              <a:buChar char="•"/>
            </a:pPr>
            <a:r>
              <a:rPr lang="en-GB" dirty="0"/>
              <a:t>If fire is travelling through a ductwork system, when it reaches a damper, the damper will automatically close, preventing the fire from spreading.</a:t>
            </a:r>
          </a:p>
        </p:txBody>
      </p:sp>
    </p:spTree>
    <p:extLst>
      <p:ext uri="{BB962C8B-B14F-4D97-AF65-F5344CB8AC3E}">
        <p14:creationId xmlns:p14="http://schemas.microsoft.com/office/powerpoint/2010/main" val="2319759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 </a:t>
            </a:r>
          </a:p>
        </p:txBody>
      </p:sp>
      <p:pic>
        <p:nvPicPr>
          <p:cNvPr id="6" name="Content Placeholder 5" descr="A picture containing light&#10;&#10;Description automatically generated">
            <a:extLst>
              <a:ext uri="{FF2B5EF4-FFF2-40B4-BE49-F238E27FC236}">
                <a16:creationId xmlns:a16="http://schemas.microsoft.com/office/drawing/2014/main" id="{6679CF3A-5999-4015-829D-125E584B7641}"/>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3563888" y="3284984"/>
            <a:ext cx="3384375" cy="2664296"/>
          </a:xfrm>
        </p:spPr>
      </p:pic>
      <p:sp>
        <p:nvSpPr>
          <p:cNvPr id="4" name="TextBox 3"/>
          <p:cNvSpPr txBox="1"/>
          <p:nvPr/>
        </p:nvSpPr>
        <p:spPr>
          <a:xfrm>
            <a:off x="457200" y="1628800"/>
            <a:ext cx="5987008" cy="1015663"/>
          </a:xfrm>
          <a:prstGeom prst="rect">
            <a:avLst/>
          </a:prstGeom>
          <a:noFill/>
        </p:spPr>
        <p:txBody>
          <a:bodyPr wrap="square" rtlCol="0">
            <a:spAutoFit/>
          </a:bodyPr>
          <a:lstStyle/>
          <a:p>
            <a:r>
              <a:rPr lang="en-GB" dirty="0"/>
              <a:t>An </a:t>
            </a:r>
            <a:r>
              <a:rPr lang="en-GB" b="1" dirty="0"/>
              <a:t>ductwork attenuator</a:t>
            </a:r>
            <a:r>
              <a:rPr lang="en-GB" dirty="0"/>
              <a:t> is an in-line silencer for ductwork. It prevents fan noise from being transmitted throughout the system.</a:t>
            </a:r>
          </a:p>
        </p:txBody>
      </p:sp>
    </p:spTree>
    <p:extLst>
      <p:ext uri="{BB962C8B-B14F-4D97-AF65-F5344CB8AC3E}">
        <p14:creationId xmlns:p14="http://schemas.microsoft.com/office/powerpoint/2010/main" val="3074151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Ductwork components</a:t>
            </a:r>
          </a:p>
        </p:txBody>
      </p:sp>
      <p:pic>
        <p:nvPicPr>
          <p:cNvPr id="6" name="Content Placeholder 5" descr="A picture containing window, appliance&#10;&#10;Description automatically generated">
            <a:extLst>
              <a:ext uri="{FF2B5EF4-FFF2-40B4-BE49-F238E27FC236}">
                <a16:creationId xmlns:a16="http://schemas.microsoft.com/office/drawing/2014/main" id="{8FA1B369-6D59-4CB6-8803-165F68D1A28E}"/>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4404470" y="1607076"/>
            <a:ext cx="4282330" cy="3211747"/>
          </a:xfrm>
        </p:spPr>
      </p:pic>
      <p:sp>
        <p:nvSpPr>
          <p:cNvPr id="4" name="TextBox 3"/>
          <p:cNvSpPr txBox="1"/>
          <p:nvPr/>
        </p:nvSpPr>
        <p:spPr>
          <a:xfrm>
            <a:off x="457200" y="1628800"/>
            <a:ext cx="3754760" cy="332398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At the exit points of a ductwork system you will find </a:t>
            </a:r>
            <a:r>
              <a:rPr lang="en-GB" b="1" dirty="0"/>
              <a:t>duct grilles</a:t>
            </a:r>
            <a:r>
              <a:rPr lang="en-GB" dirty="0"/>
              <a:t> or </a:t>
            </a:r>
            <a:r>
              <a:rPr lang="en-GB" b="1" dirty="0"/>
              <a:t>registers </a:t>
            </a:r>
            <a:r>
              <a:rPr lang="en-GB" dirty="0"/>
              <a:t>mounted on the wall.</a:t>
            </a:r>
          </a:p>
          <a:p>
            <a:pPr marL="342900" indent="-342900">
              <a:spcBef>
                <a:spcPts val="400"/>
              </a:spcBef>
              <a:spcAft>
                <a:spcPts val="400"/>
              </a:spcAft>
              <a:buClr>
                <a:srgbClr val="0077E3"/>
              </a:buClr>
              <a:buFont typeface="Arial" panose="020B0604020202020204" pitchFamily="34" charset="0"/>
              <a:buChar char="•"/>
            </a:pPr>
            <a:r>
              <a:rPr lang="en-GB" dirty="0"/>
              <a:t>Grilles sometimes have adjustable louvres to enable outflowing air to be directed for maximum comfort.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730237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and pipework skills</a:t>
            </a:r>
          </a:p>
        </p:txBody>
      </p:sp>
      <p:sp>
        <p:nvSpPr>
          <p:cNvPr id="3" name="Content Placeholder 2"/>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All hydronic and gaseous systems incorporate the pipework skills of </a:t>
            </a:r>
            <a:r>
              <a:rPr lang="en-US" b="1" dirty="0"/>
              <a:t>manual dexterity</a:t>
            </a:r>
            <a:r>
              <a:rPr lang="en-US" dirty="0"/>
              <a:t>, </a:t>
            </a:r>
            <a:r>
              <a:rPr lang="en-US" b="1" dirty="0"/>
              <a:t>numerical skills</a:t>
            </a:r>
            <a:r>
              <a:rPr lang="en-US" dirty="0"/>
              <a:t>, </a:t>
            </a:r>
            <a:r>
              <a:rPr lang="en-US" b="1" dirty="0"/>
              <a:t>jointing</a:t>
            </a:r>
            <a:r>
              <a:rPr lang="en-US" dirty="0"/>
              <a:t>,</a:t>
            </a:r>
            <a:r>
              <a:rPr lang="en-US" b="1" dirty="0"/>
              <a:t> fixing</a:t>
            </a:r>
            <a:r>
              <a:rPr lang="en-US" dirty="0"/>
              <a:t>, </a:t>
            </a:r>
            <a:r>
              <a:rPr lang="en-US" b="1" dirty="0"/>
              <a:t>suspending</a:t>
            </a:r>
            <a:r>
              <a:rPr lang="en-US" dirty="0"/>
              <a:t>, </a:t>
            </a:r>
            <a:r>
              <a:rPr lang="en-US" b="1" dirty="0"/>
              <a:t>cutting</a:t>
            </a:r>
            <a:r>
              <a:rPr lang="en-US" dirty="0"/>
              <a:t>, </a:t>
            </a:r>
            <a:r>
              <a:rPr lang="en-US" b="1" dirty="0"/>
              <a:t>soldering</a:t>
            </a:r>
            <a:r>
              <a:rPr lang="en-US" dirty="0"/>
              <a:t> and </a:t>
            </a:r>
            <a:r>
              <a:rPr lang="en-US" b="1" dirty="0"/>
              <a:t>problem-solving</a:t>
            </a:r>
            <a:r>
              <a:rPr lang="en-US" dirty="0"/>
              <a:t>.</a:t>
            </a:r>
          </a:p>
          <a:p>
            <a:pPr marL="342900" indent="-342900">
              <a:buClr>
                <a:srgbClr val="0077E3"/>
              </a:buClr>
              <a:buFont typeface="Arial" panose="020B0604020202020204" pitchFamily="34" charset="0"/>
              <a:buChar char="•"/>
            </a:pPr>
            <a:r>
              <a:rPr lang="en-US" dirty="0"/>
              <a:t>Common pipe materials in use include low carbon steel (LCS), stainless steel, copper and plastic.</a:t>
            </a:r>
          </a:p>
          <a:p>
            <a:pPr marL="342900" indent="-342900">
              <a:buClr>
                <a:srgbClr val="0077E3"/>
              </a:buClr>
              <a:buFont typeface="Arial" panose="020B0604020202020204" pitchFamily="34" charset="0"/>
              <a:buChar char="•"/>
            </a:pPr>
            <a:r>
              <a:rPr lang="en-US" dirty="0"/>
              <a:t>Systems utilising pipework include heating, cooling hot and cold water, natural gas and compressed air.</a:t>
            </a:r>
          </a:p>
          <a:p>
            <a:pPr marL="342900" indent="-342900">
              <a:buClr>
                <a:srgbClr val="0077E3"/>
              </a:buClr>
              <a:buFont typeface="Arial" panose="020B0604020202020204" pitchFamily="34" charset="0"/>
              <a:buChar char="•"/>
            </a:pPr>
            <a:r>
              <a:rPr lang="en-US" dirty="0"/>
              <a:t>Different trades share generic pipefitting skills to enable competent installation.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pic>
        <p:nvPicPr>
          <p:cNvPr id="6" name="Content Placeholder 5" descr="A picture containing cosmetic, rolling pin&#10;&#10;Description automatically generated">
            <a:extLst>
              <a:ext uri="{FF2B5EF4-FFF2-40B4-BE49-F238E27FC236}">
                <a16:creationId xmlns:a16="http://schemas.microsoft.com/office/drawing/2014/main" id="{B7F70F5F-E6FA-4670-B957-7414C52342DC}"/>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5220072" y="2120935"/>
            <a:ext cx="3009251" cy="2616130"/>
          </a:xfrm>
        </p:spPr>
      </p:pic>
      <p:sp>
        <p:nvSpPr>
          <p:cNvPr id="4" name="TextBox 3"/>
          <p:cNvSpPr txBox="1"/>
          <p:nvPr/>
        </p:nvSpPr>
        <p:spPr>
          <a:xfrm>
            <a:off x="457200" y="1628800"/>
            <a:ext cx="4762872" cy="347787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LCS tubing/pipe</a:t>
            </a:r>
            <a:r>
              <a:rPr lang="en-GB" dirty="0"/>
              <a:t> normally comes with a male thread on both ends of the tube with a socket on one end.</a:t>
            </a:r>
          </a:p>
          <a:p>
            <a:pPr marL="342900" indent="-342900">
              <a:spcBef>
                <a:spcPts val="400"/>
              </a:spcBef>
              <a:spcAft>
                <a:spcPts val="400"/>
              </a:spcAft>
              <a:buClr>
                <a:srgbClr val="0077E3"/>
              </a:buClr>
              <a:buFont typeface="Arial" panose="020B0604020202020204" pitchFamily="34" charset="0"/>
              <a:buChar char="•"/>
            </a:pPr>
            <a:r>
              <a:rPr lang="en-GB" dirty="0"/>
              <a:t>The pipe is supplied in 6m lengths in a variety of diameters.</a:t>
            </a:r>
          </a:p>
          <a:p>
            <a:pPr marL="342900" indent="-342900">
              <a:spcBef>
                <a:spcPts val="400"/>
              </a:spcBef>
              <a:spcAft>
                <a:spcPts val="400"/>
              </a:spcAft>
              <a:buClr>
                <a:srgbClr val="0077E3"/>
              </a:buClr>
              <a:buFont typeface="Arial" panose="020B0604020202020204" pitchFamily="34" charset="0"/>
              <a:buChar char="•"/>
            </a:pPr>
            <a:r>
              <a:rPr lang="en-GB" dirty="0"/>
              <a:t>LCS is traditionally used in heating, chilled water, compressed air, steam and gas systems.</a:t>
            </a:r>
          </a:p>
          <a:p>
            <a:pPr marL="342900" indent="-342900">
              <a:spcBef>
                <a:spcPts val="400"/>
              </a:spcBef>
              <a:spcAft>
                <a:spcPts val="400"/>
              </a:spcAft>
              <a:buClr>
                <a:srgbClr val="0077E3"/>
              </a:buClr>
              <a:buFont typeface="Arial" panose="020B0604020202020204" pitchFamily="34" charset="0"/>
              <a:buChar char="•"/>
            </a:pPr>
            <a:r>
              <a:rPr lang="en-GB" dirty="0"/>
              <a:t>It is very strong and can take high pressures and temperatures.</a:t>
            </a:r>
          </a:p>
        </p:txBody>
      </p:sp>
    </p:spTree>
    <p:extLst>
      <p:ext uri="{BB962C8B-B14F-4D97-AF65-F5344CB8AC3E}">
        <p14:creationId xmlns:p14="http://schemas.microsoft.com/office/powerpoint/2010/main" val="1147507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6" name="Content Placeholder 5" descr="A picture containing mincer, gear&#10;&#10;Description automatically generated">
            <a:extLst>
              <a:ext uri="{FF2B5EF4-FFF2-40B4-BE49-F238E27FC236}">
                <a16:creationId xmlns:a16="http://schemas.microsoft.com/office/drawing/2014/main" id="{95975CFA-AC93-4B2F-992A-B5FA016EC9CF}"/>
              </a:ext>
            </a:extLst>
          </p:cNvPr>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4572000" y="1268760"/>
            <a:ext cx="4330824" cy="3932464"/>
          </a:xfrm>
        </p:spPr>
      </p:pic>
      <p:sp>
        <p:nvSpPr>
          <p:cNvPr id="4" name="TextBox 3"/>
          <p:cNvSpPr txBox="1"/>
          <p:nvPr/>
        </p:nvSpPr>
        <p:spPr>
          <a:xfrm>
            <a:off x="457200" y="1556792"/>
            <a:ext cx="4114800" cy="265713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Malleable iron fittings </a:t>
            </a:r>
            <a:r>
              <a:rPr lang="en-GB" dirty="0"/>
              <a:t>for</a:t>
            </a:r>
            <a:r>
              <a:rPr lang="en-GB" b="1" dirty="0"/>
              <a:t> </a:t>
            </a:r>
            <a:r>
              <a:rPr lang="en-GB" dirty="0"/>
              <a:t>LCS pipe are supplied with either a tapered or parallel thread.</a:t>
            </a:r>
          </a:p>
          <a:p>
            <a:pPr marL="342900" indent="-342900">
              <a:spcBef>
                <a:spcPts val="400"/>
              </a:spcBef>
              <a:spcAft>
                <a:spcPts val="400"/>
              </a:spcAft>
              <a:buClr>
                <a:srgbClr val="0077E3"/>
              </a:buClr>
              <a:buFont typeface="Arial" panose="020B0604020202020204" pitchFamily="34" charset="0"/>
              <a:buChar char="•"/>
            </a:pPr>
            <a:r>
              <a:rPr lang="en-GB" dirty="0"/>
              <a:t>The male thread on the pipe requires a jointing medium of paste and hemp or polytetrafluoroethylene (PTFE) tape wound into the thread.</a:t>
            </a:r>
          </a:p>
        </p:txBody>
      </p:sp>
    </p:spTree>
    <p:extLst>
      <p:ext uri="{BB962C8B-B14F-4D97-AF65-F5344CB8AC3E}">
        <p14:creationId xmlns:p14="http://schemas.microsoft.com/office/powerpoint/2010/main" val="3102715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5122" name="Picture 2" descr="Image result for lcs tube"/>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4716016" y="1816990"/>
            <a:ext cx="3970784" cy="223356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DA0874-36F0-3945-BD02-DC3B0360A776}"/>
              </a:ext>
            </a:extLst>
          </p:cNvPr>
          <p:cNvSpPr/>
          <p:nvPr/>
        </p:nvSpPr>
        <p:spPr>
          <a:xfrm>
            <a:off x="444511" y="1484784"/>
            <a:ext cx="4127489" cy="3477875"/>
          </a:xfrm>
          <a:prstGeom prst="rect">
            <a:avLst/>
          </a:prstGeom>
        </p:spPr>
        <p:txBody>
          <a:bodyPr wrap="square">
            <a:spAutoFit/>
          </a:bodyPr>
          <a:lstStyle/>
          <a:p>
            <a:r>
              <a:rPr lang="en-GB" dirty="0"/>
              <a:t>This picture shows an</a:t>
            </a:r>
            <a:r>
              <a:rPr lang="en-GB" b="1" dirty="0"/>
              <a:t> </a:t>
            </a:r>
            <a:r>
              <a:rPr lang="en-GB" dirty="0"/>
              <a:t>LCS pipe being threaded using a </a:t>
            </a:r>
            <a:r>
              <a:rPr lang="en-GB" b="1" dirty="0"/>
              <a:t>drop head die hand threader</a:t>
            </a:r>
            <a:r>
              <a:rPr lang="en-GB" dirty="0"/>
              <a:t>. These tools impose a male thread on the end of LCS piping in preparation for jointing using pipe fittings. The threader has a ratchet device for easy use by the pipe fitter and is also reversible to enable the die head to be turned off the tube.</a:t>
            </a:r>
          </a:p>
          <a:p>
            <a:endParaRPr lang="en-GB" dirty="0"/>
          </a:p>
        </p:txBody>
      </p:sp>
    </p:spTree>
    <p:extLst>
      <p:ext uri="{BB962C8B-B14F-4D97-AF65-F5344CB8AC3E}">
        <p14:creationId xmlns:p14="http://schemas.microsoft.com/office/powerpoint/2010/main" val="4238449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4" name="Picture 2" descr="E:\kevin4 048.jpg"/>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3775628" y="1573246"/>
            <a:ext cx="4205724" cy="3080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7200" y="1573246"/>
            <a:ext cx="2808312" cy="2708434"/>
          </a:xfrm>
          <a:prstGeom prst="rect">
            <a:avLst/>
          </a:prstGeom>
          <a:noFill/>
        </p:spPr>
        <p:txBody>
          <a:bodyPr wrap="square" rtlCol="0">
            <a:spAutoFit/>
          </a:bodyPr>
          <a:lstStyle/>
          <a:p>
            <a:r>
              <a:rPr lang="en-GB" dirty="0"/>
              <a:t>Here you can see the different types of </a:t>
            </a:r>
            <a:r>
              <a:rPr lang="en-GB" b="1" dirty="0"/>
              <a:t>LCS pipework joint</a:t>
            </a:r>
            <a:r>
              <a:rPr lang="en-GB" dirty="0"/>
              <a:t>: </a:t>
            </a:r>
          </a:p>
          <a:p>
            <a:endParaRPr lang="en-GB" dirty="0"/>
          </a:p>
          <a:p>
            <a:pPr marL="342900" indent="-342900">
              <a:spcAft>
                <a:spcPts val="400"/>
              </a:spcAft>
              <a:buFont typeface="Arial" panose="020B0604020202020204" pitchFamily="34" charset="0"/>
              <a:buChar char="•"/>
            </a:pPr>
            <a:r>
              <a:rPr lang="en-GB" dirty="0"/>
              <a:t>flanged, unthreaded</a:t>
            </a:r>
          </a:p>
          <a:p>
            <a:pPr marL="342900" indent="-342900">
              <a:spcAft>
                <a:spcPts val="400"/>
              </a:spcAft>
              <a:buFont typeface="Arial" panose="020B0604020202020204" pitchFamily="34" charset="0"/>
              <a:buChar char="•"/>
            </a:pPr>
            <a:r>
              <a:rPr lang="en-GB" dirty="0"/>
              <a:t>groove: lock joints</a:t>
            </a:r>
          </a:p>
          <a:p>
            <a:pPr marL="342900" indent="-342900">
              <a:spcAft>
                <a:spcPts val="400"/>
              </a:spcAft>
              <a:buFont typeface="Arial" panose="020B0604020202020204" pitchFamily="34" charset="0"/>
              <a:buChar char="•"/>
            </a:pPr>
            <a:r>
              <a:rPr lang="en-GB" dirty="0"/>
              <a:t>threaded joints.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994958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602000"/>
            <a:ext cx="8229600" cy="4248000"/>
          </a:xfrm>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different types of ductwork and related components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appreciate the range of pipework skills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different types of pipework and related components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a range of pipework valves.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4" name="Content Placeholder 3" descr="E:\train1 038.jpg"/>
          <p:cNvPicPr>
            <a:picLocks noGrp="1" noChangeAspect="1" noChangeArrowheads="1"/>
          </p:cNvPicPr>
          <p:nvPr>
            <p:ph sz="quarter" idx="10"/>
          </p:nvPr>
        </p:nvPicPr>
        <p:blipFill>
          <a:blip r:embed="rId3" cstate="email">
            <a:extLst>
              <a:ext uri="{28A0092B-C50C-407E-A947-70E740481C1C}">
                <a14:useLocalDpi xmlns:a14="http://schemas.microsoft.com/office/drawing/2010/main"/>
              </a:ext>
            </a:extLst>
          </a:blip>
          <a:srcRect/>
          <a:stretch>
            <a:fillRect/>
          </a:stretch>
        </p:blipFill>
        <p:spPr bwMode="auto">
          <a:xfrm>
            <a:off x="2087724" y="1628800"/>
            <a:ext cx="4968552" cy="280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295636" y="4669525"/>
            <a:ext cx="6552728" cy="1015663"/>
          </a:xfrm>
          <a:prstGeom prst="rect">
            <a:avLst/>
          </a:prstGeom>
          <a:noFill/>
        </p:spPr>
        <p:txBody>
          <a:bodyPr wrap="square" rtlCol="0">
            <a:spAutoFit/>
          </a:bodyPr>
          <a:lstStyle/>
          <a:p>
            <a:pPr algn="ctr"/>
            <a:r>
              <a:rPr lang="en-GB" dirty="0"/>
              <a:t>Here you can see how jointing methods are used in </a:t>
            </a:r>
            <a:r>
              <a:rPr lang="en-GB" b="1" dirty="0"/>
              <a:t>commercial installations of LCS pipework</a:t>
            </a:r>
            <a:r>
              <a:rPr lang="en-GB" dirty="0"/>
              <a:t>. Specialised contractors will normally carry out this work.</a:t>
            </a:r>
          </a:p>
        </p:txBody>
      </p:sp>
    </p:spTree>
    <p:extLst>
      <p:ext uri="{BB962C8B-B14F-4D97-AF65-F5344CB8AC3E}">
        <p14:creationId xmlns:p14="http://schemas.microsoft.com/office/powerpoint/2010/main" val="3269651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close-up of a magnifying glass&#10;&#10;Description automatically generated">
            <a:extLst>
              <a:ext uri="{FF2B5EF4-FFF2-40B4-BE49-F238E27FC236}">
                <a16:creationId xmlns:a16="http://schemas.microsoft.com/office/drawing/2014/main" id="{EA527939-C762-463C-B9CB-79A02D235B59}"/>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4985109" y="1379158"/>
            <a:ext cx="2220838" cy="2220838"/>
          </a:xfrm>
        </p:spPr>
      </p:pic>
      <p:sp>
        <p:nvSpPr>
          <p:cNvPr id="3" name="Rectangle 2">
            <a:extLst>
              <a:ext uri="{FF2B5EF4-FFF2-40B4-BE49-F238E27FC236}">
                <a16:creationId xmlns:a16="http://schemas.microsoft.com/office/drawing/2014/main" id="{F533C313-1953-9145-97A2-B411B6DD6DE6}"/>
              </a:ext>
            </a:extLst>
          </p:cNvPr>
          <p:cNvSpPr/>
          <p:nvPr/>
        </p:nvSpPr>
        <p:spPr>
          <a:xfrm>
            <a:off x="426821" y="1484784"/>
            <a:ext cx="4572000" cy="3631763"/>
          </a:xfrm>
          <a:prstGeom prst="rect">
            <a:avLst/>
          </a:prstGeom>
        </p:spPr>
        <p:txBody>
          <a:bodyPr>
            <a:spAutoFit/>
          </a:bodyPr>
          <a:lstStyle/>
          <a:p>
            <a:r>
              <a:rPr lang="en-GB" dirty="0"/>
              <a:t>There is a wide variety of</a:t>
            </a:r>
            <a:r>
              <a:rPr lang="en-GB" b="1" dirty="0"/>
              <a:t> bracket supports </a:t>
            </a:r>
            <a:r>
              <a:rPr lang="en-GB" dirty="0"/>
              <a:t>for</a:t>
            </a:r>
            <a:r>
              <a:rPr lang="en-GB" b="1" dirty="0"/>
              <a:t> LCS pipes</a:t>
            </a:r>
            <a:r>
              <a:rPr lang="en-GB" dirty="0"/>
              <a:t>.</a:t>
            </a:r>
          </a:p>
          <a:p>
            <a:endParaRPr lang="en-GB" dirty="0"/>
          </a:p>
          <a:p>
            <a:pPr marL="342900" indent="-342900">
              <a:spcBef>
                <a:spcPts val="400"/>
              </a:spcBef>
              <a:spcAft>
                <a:spcPts val="400"/>
              </a:spcAft>
              <a:buClr>
                <a:srgbClr val="0077E3"/>
              </a:buClr>
              <a:buFont typeface="Arial" panose="020B0604020202020204" pitchFamily="34" charset="0"/>
              <a:buChar char="•"/>
            </a:pPr>
            <a:r>
              <a:rPr lang="en-GB" b="1" dirty="0"/>
              <a:t>Girder hangers</a:t>
            </a:r>
            <a:r>
              <a:rPr lang="en-GB" dirty="0"/>
              <a:t> are clamped to beams with screwed rod dropped through them and nuts to adjust and tighten the pipe level.</a:t>
            </a:r>
          </a:p>
          <a:p>
            <a:pPr marL="342900" indent="-342900">
              <a:spcBef>
                <a:spcPts val="400"/>
              </a:spcBef>
              <a:spcAft>
                <a:spcPts val="400"/>
              </a:spcAft>
              <a:buClr>
                <a:srgbClr val="0077E3"/>
              </a:buClr>
              <a:buFont typeface="Arial" panose="020B0604020202020204" pitchFamily="34" charset="0"/>
              <a:buChar char="•"/>
            </a:pPr>
            <a:r>
              <a:rPr lang="en-GB" dirty="0"/>
              <a:t>The pipe rings are also screwed onto the screwed rod to support the pipe before fitting, and joined together.</a:t>
            </a:r>
          </a:p>
        </p:txBody>
      </p:sp>
      <p:pic>
        <p:nvPicPr>
          <p:cNvPr id="9" name="Picture 8" descr="A picture containing metalware&#10;&#10;Description automatically generated">
            <a:extLst>
              <a:ext uri="{FF2B5EF4-FFF2-40B4-BE49-F238E27FC236}">
                <a16:creationId xmlns:a16="http://schemas.microsoft.com/office/drawing/2014/main" id="{FA980209-C711-4087-8FB4-78C33D49EA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48264" y="2703747"/>
            <a:ext cx="1919039" cy="1919039"/>
          </a:xfrm>
          <a:prstGeom prst="rect">
            <a:avLst/>
          </a:prstGeom>
        </p:spPr>
      </p:pic>
      <p:pic>
        <p:nvPicPr>
          <p:cNvPr id="11" name="Picture 10">
            <a:extLst>
              <a:ext uri="{FF2B5EF4-FFF2-40B4-BE49-F238E27FC236}">
                <a16:creationId xmlns:a16="http://schemas.microsoft.com/office/drawing/2014/main" id="{A8B98CA4-1BCB-4F1E-A680-99E58DF1B0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75559" y="3401938"/>
            <a:ext cx="2220838" cy="2220838"/>
          </a:xfrm>
          <a:prstGeom prst="rect">
            <a:avLst/>
          </a:prstGeom>
        </p:spPr>
      </p:pic>
    </p:spTree>
    <p:extLst>
      <p:ext uri="{BB962C8B-B14F-4D97-AF65-F5344CB8AC3E}">
        <p14:creationId xmlns:p14="http://schemas.microsoft.com/office/powerpoint/2010/main" val="666581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Pipework</a:t>
            </a:r>
          </a:p>
        </p:txBody>
      </p:sp>
      <p:sp>
        <p:nvSpPr>
          <p:cNvPr id="3075"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Copper tube</a:t>
            </a:r>
            <a:r>
              <a:rPr lang="en-US" dirty="0">
                <a:ea typeface="ＭＳ Ｐゴシック" pitchFamily="-105" charset="-128"/>
                <a:cs typeface="ＭＳ Ｐゴシック" pitchFamily="-105" charset="-128"/>
              </a:rPr>
              <a:t> comes in diameters ranging from 6mm to 150mm.</a:t>
            </a:r>
          </a:p>
          <a:p>
            <a:pPr marL="457200" indent="-457200">
              <a:spcBef>
                <a:spcPts val="400"/>
              </a:spcBef>
              <a:spcAft>
                <a:spcPts val="400"/>
              </a:spcAft>
              <a:buClr>
                <a:srgbClr val="0077E3"/>
              </a:buClr>
              <a:buFont typeface="Arial" panose="020B0604020202020204" pitchFamily="34" charset="0"/>
              <a:buChar char="•"/>
            </a:pPr>
            <a:r>
              <a:rPr lang="en-US" b="1" dirty="0">
                <a:ea typeface="ＭＳ Ｐゴシック" pitchFamily="-105" charset="-128"/>
                <a:cs typeface="ＭＳ Ｐゴシック" pitchFamily="-105" charset="-128"/>
              </a:rPr>
              <a:t>Jointing methods</a:t>
            </a:r>
            <a:r>
              <a:rPr lang="en-US" dirty="0">
                <a:ea typeface="ＭＳ Ｐゴシック" pitchFamily="-105" charset="-128"/>
                <a:cs typeface="ＭＳ Ｐゴシック" pitchFamily="-105" charset="-128"/>
              </a:rPr>
              <a:t> include brazing, bronze welding, capillary soldering and compression.</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Copper tube has a very smooth internal surface which makes it </a:t>
            </a:r>
            <a:r>
              <a:rPr lang="en-US" b="1" dirty="0">
                <a:ea typeface="ＭＳ Ｐゴシック" pitchFamily="-105" charset="-128"/>
                <a:cs typeface="ＭＳ Ｐゴシック" pitchFamily="-105" charset="-128"/>
              </a:rPr>
              <a:t>ideal for hydronic systems</a:t>
            </a:r>
            <a:r>
              <a:rPr lang="en-US" dirty="0">
                <a:ea typeface="ＭＳ Ｐゴシック" pitchFamily="-105" charset="-128"/>
                <a:cs typeface="ＭＳ Ｐゴシック" pitchFamily="-105" charset="-128"/>
              </a:rPr>
              <a:t>.</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It is very resistant to corrosion from acidic or alkaline water.</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It is available as</a:t>
            </a:r>
            <a:r>
              <a:rPr lang="en-US" b="1" dirty="0">
                <a:ea typeface="ＭＳ Ｐゴシック" pitchFamily="-105" charset="-128"/>
                <a:cs typeface="ＭＳ Ｐゴシック" pitchFamily="-105" charset="-128"/>
              </a:rPr>
              <a:t> soft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half hard</a:t>
            </a:r>
            <a:r>
              <a:rPr lang="en-US" dirty="0">
                <a:ea typeface="ＭＳ Ｐゴシック" pitchFamily="-105" charset="-128"/>
                <a:cs typeface="ＭＳ Ｐゴシック" pitchFamily="-105" charset="-128"/>
              </a:rPr>
              <a:t> or </a:t>
            </a:r>
            <a:r>
              <a:rPr lang="en-US" b="1" dirty="0">
                <a:ea typeface="ＭＳ Ｐゴシック" pitchFamily="-105" charset="-128"/>
                <a:cs typeface="ＭＳ Ｐゴシック" pitchFamily="-105" charset="-128"/>
              </a:rPr>
              <a:t>hard </a:t>
            </a:r>
            <a:r>
              <a:rPr lang="en-US" dirty="0">
                <a:ea typeface="ＭＳ Ｐゴシック" pitchFamily="-105" charset="-128"/>
                <a:cs typeface="ＭＳ Ｐゴシック" pitchFamily="-105" charset="-128"/>
              </a:rPr>
              <a:t>depending on the intended application.</a:t>
            </a:r>
          </a:p>
          <a:p>
            <a:pPr marL="457200" indent="-457200">
              <a:spcBef>
                <a:spcPts val="400"/>
              </a:spcBef>
              <a:spcAft>
                <a:spcPts val="4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Special </a:t>
            </a:r>
            <a:r>
              <a:rPr lang="en-US" b="1" dirty="0">
                <a:ea typeface="ＭＳ Ｐゴシック" pitchFamily="-105" charset="-128"/>
                <a:cs typeface="ＭＳ Ｐゴシック" pitchFamily="-105" charset="-128"/>
              </a:rPr>
              <a:t>soft copper tubes</a:t>
            </a:r>
            <a:r>
              <a:rPr lang="en-US" dirty="0">
                <a:ea typeface="ＭＳ Ｐゴシック" pitchFamily="-105" charset="-128"/>
                <a:cs typeface="ＭＳ Ｐゴシック" pitchFamily="-105" charset="-128"/>
              </a:rPr>
              <a:t> are available for </a:t>
            </a:r>
            <a:r>
              <a:rPr lang="en-US" b="1" dirty="0">
                <a:ea typeface="ＭＳ Ｐゴシック" pitchFamily="-105" charset="-128"/>
                <a:cs typeface="ＭＳ Ｐゴシック" pitchFamily="-105" charset="-128"/>
              </a:rPr>
              <a:t>refrigeration systems</a:t>
            </a:r>
            <a:r>
              <a:rPr lang="en-US" dirty="0">
                <a:ea typeface="ＭＳ Ｐゴシック" pitchFamily="-105" charset="-128"/>
                <a:cs typeface="ＭＳ Ｐゴシック" pitchFamily="-105" charset="-128"/>
              </a:rPr>
              <a:t>.</a:t>
            </a:r>
          </a:p>
          <a:p>
            <a:endParaRPr lang="en-US" dirty="0">
              <a:ea typeface="ＭＳ Ｐゴシック" pitchFamily="-105" charset="-128"/>
              <a:cs typeface="ＭＳ Ｐゴシック" pitchFamily="-105" charset="-128"/>
            </a:endParaRPr>
          </a:p>
          <a:p>
            <a:pPr marL="457200" indent="-457200">
              <a:buFont typeface="+mj-lt"/>
              <a:buAutoNum type="arabicPeriod"/>
            </a:pPr>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627481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a:t>
            </a:r>
          </a:p>
        </p:txBody>
      </p:sp>
      <p:pic>
        <p:nvPicPr>
          <p:cNvPr id="9" name="Content Placeholder 8" descr="A picture containing person, wall, indoor, appliance&#10;&#10;Description automatically generated">
            <a:extLst>
              <a:ext uri="{FF2B5EF4-FFF2-40B4-BE49-F238E27FC236}">
                <a16:creationId xmlns:a16="http://schemas.microsoft.com/office/drawing/2014/main" id="{D27A48C1-CFF1-4846-93D1-8FD8F433A516}"/>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tretch/>
        </p:blipFill>
        <p:spPr>
          <a:xfrm>
            <a:off x="5292080" y="2241071"/>
            <a:ext cx="3530704" cy="2375857"/>
          </a:xfrm>
        </p:spPr>
      </p:pic>
      <p:sp>
        <p:nvSpPr>
          <p:cNvPr id="3" name="TextBox 2"/>
          <p:cNvSpPr txBox="1"/>
          <p:nvPr/>
        </p:nvSpPr>
        <p:spPr>
          <a:xfrm>
            <a:off x="449238" y="1556792"/>
            <a:ext cx="4600090"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 fit copper tube</a:t>
            </a:r>
            <a:r>
              <a:rPr lang="en-GB" dirty="0"/>
              <a:t> has a rubber ‘O’ ring just inside the fitting opening which makes a watertight joint when it is compressed.</a:t>
            </a:r>
          </a:p>
          <a:p>
            <a:pPr marL="342900" indent="-342900">
              <a:spcBef>
                <a:spcPts val="400"/>
              </a:spcBef>
              <a:spcAft>
                <a:spcPts val="400"/>
              </a:spcAft>
              <a:buClr>
                <a:srgbClr val="0077E3"/>
              </a:buClr>
              <a:buFont typeface="Arial" panose="020B0604020202020204" pitchFamily="34" charset="0"/>
              <a:buChar char="•"/>
            </a:pPr>
            <a:r>
              <a:rPr lang="en-GB" dirty="0"/>
              <a:t>A specially designed power tool is used to compress the fitting.</a:t>
            </a:r>
          </a:p>
          <a:p>
            <a:pPr marL="342900" indent="-342900">
              <a:spcBef>
                <a:spcPts val="400"/>
              </a:spcBef>
              <a:spcAft>
                <a:spcPts val="400"/>
              </a:spcAft>
              <a:buClr>
                <a:srgbClr val="0077E3"/>
              </a:buClr>
              <a:buFont typeface="Arial" panose="020B0604020202020204" pitchFamily="34" charset="0"/>
              <a:buChar char="•"/>
            </a:pPr>
            <a:r>
              <a:rPr lang="en-GB" dirty="0"/>
              <a:t>The tool has interchangeable jaws for the different diameters of pipe.</a:t>
            </a:r>
          </a:p>
          <a:p>
            <a:pPr marL="342900" indent="-342900">
              <a:spcBef>
                <a:spcPts val="400"/>
              </a:spcBef>
              <a:spcAft>
                <a:spcPts val="400"/>
              </a:spcAft>
              <a:buClr>
                <a:srgbClr val="0077E3"/>
              </a:buClr>
              <a:buFont typeface="Arial" panose="020B0604020202020204" pitchFamily="34" charset="0"/>
              <a:buChar char="•"/>
            </a:pPr>
            <a:r>
              <a:rPr lang="en-GB" dirty="0"/>
              <a:t>Special attention is required when preparing to joint before pressing: the pipe end must be free from burrs and be fully in the fitting, or the joint may fail.</a:t>
            </a:r>
          </a:p>
        </p:txBody>
      </p:sp>
    </p:spTree>
    <p:extLst>
      <p:ext uri="{BB962C8B-B14F-4D97-AF65-F5344CB8AC3E}">
        <p14:creationId xmlns:p14="http://schemas.microsoft.com/office/powerpoint/2010/main" val="3743040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picture containing indoor, lock, metalware&#10;&#10;Description automatically generated">
            <a:extLst>
              <a:ext uri="{FF2B5EF4-FFF2-40B4-BE49-F238E27FC236}">
                <a16:creationId xmlns:a16="http://schemas.microsoft.com/office/drawing/2014/main" id="{6BE7B0DB-513E-4D23-ABBB-BC2BF499684F}"/>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5372080" y="2083755"/>
            <a:ext cx="3458071" cy="2690490"/>
          </a:xfrm>
        </p:spPr>
      </p:pic>
      <p:sp>
        <p:nvSpPr>
          <p:cNvPr id="3" name="TextBox 2"/>
          <p:cNvSpPr txBox="1"/>
          <p:nvPr/>
        </p:nvSpPr>
        <p:spPr>
          <a:xfrm>
            <a:off x="457200" y="1700808"/>
            <a:ext cx="4906888"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Copper tube is connected using ‘Tectite’</a:t>
            </a:r>
            <a:r>
              <a:rPr lang="en-GB" b="1" dirty="0"/>
              <a:t> push-fit connectors</a:t>
            </a:r>
            <a:r>
              <a:rPr lang="en-GB" dirty="0"/>
              <a:t>. On the inside of each connector is a rubber </a:t>
            </a:r>
            <a:r>
              <a:rPr lang="en-GB" b="1" dirty="0"/>
              <a:t>‘O’ ring</a:t>
            </a:r>
            <a:r>
              <a:rPr lang="en-GB" dirty="0"/>
              <a:t> which makes the seal, and a stainless steel </a:t>
            </a:r>
            <a:r>
              <a:rPr lang="en-GB" b="1" dirty="0"/>
              <a:t>grab ring</a:t>
            </a:r>
            <a:r>
              <a:rPr lang="en-GB" dirty="0"/>
              <a:t> which prevents the copper tube from being pushed out when pressurised.</a:t>
            </a:r>
          </a:p>
          <a:p>
            <a:pPr marL="342900" indent="-342900">
              <a:spcBef>
                <a:spcPts val="400"/>
              </a:spcBef>
              <a:spcAft>
                <a:spcPts val="400"/>
              </a:spcAft>
              <a:buClr>
                <a:srgbClr val="0077E3"/>
              </a:buClr>
              <a:buFont typeface="Arial" panose="020B0604020202020204" pitchFamily="34" charset="0"/>
              <a:buChar char="•"/>
            </a:pPr>
            <a:r>
              <a:rPr lang="en-GB" dirty="0"/>
              <a:t>With the exception of the smaller fitting shown on the right, these fittings can be </a:t>
            </a:r>
            <a:r>
              <a:rPr lang="en-GB" b="1" dirty="0"/>
              <a:t>dismounted</a:t>
            </a:r>
            <a:r>
              <a:rPr lang="en-GB" dirty="0"/>
              <a:t> using an extraction tool which opens the grab ring.</a:t>
            </a:r>
          </a:p>
        </p:txBody>
      </p:sp>
    </p:spTree>
    <p:extLst>
      <p:ext uri="{BB962C8B-B14F-4D97-AF65-F5344CB8AC3E}">
        <p14:creationId xmlns:p14="http://schemas.microsoft.com/office/powerpoint/2010/main" val="2211342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Rectangle 2">
            <a:extLst>
              <a:ext uri="{FF2B5EF4-FFF2-40B4-BE49-F238E27FC236}">
                <a16:creationId xmlns:a16="http://schemas.microsoft.com/office/drawing/2014/main" id="{A14FAD7A-9122-044D-8F0B-9AE16DE2C063}"/>
              </a:ext>
            </a:extLst>
          </p:cNvPr>
          <p:cNvSpPr/>
          <p:nvPr/>
        </p:nvSpPr>
        <p:spPr>
          <a:xfrm>
            <a:off x="179512" y="1556792"/>
            <a:ext cx="5427476" cy="400110"/>
          </a:xfrm>
          <a:prstGeom prst="rect">
            <a:avLst/>
          </a:prstGeom>
        </p:spPr>
        <p:txBody>
          <a:bodyPr wrap="square">
            <a:spAutoFit/>
          </a:bodyPr>
          <a:lstStyle/>
          <a:p>
            <a:pPr algn="ctr"/>
            <a:r>
              <a:rPr lang="en-US" b="1" dirty="0"/>
              <a:t>Capillary soldered jointing</a:t>
            </a:r>
            <a:r>
              <a:rPr lang="en-US" dirty="0"/>
              <a:t> of copper tube.</a:t>
            </a:r>
            <a:endParaRPr lang="en-GB" dirty="0"/>
          </a:p>
        </p:txBody>
      </p:sp>
      <p:pic>
        <p:nvPicPr>
          <p:cNvPr id="8" name="Picture 7">
            <a:extLst>
              <a:ext uri="{FF2B5EF4-FFF2-40B4-BE49-F238E27FC236}">
                <a16:creationId xmlns:a16="http://schemas.microsoft.com/office/drawing/2014/main" id="{A66AF2A8-D7AB-4FE4-B97B-782CE79527ED}"/>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336353" y="2123106"/>
            <a:ext cx="2881237" cy="1920825"/>
          </a:xfrm>
          <a:prstGeom prst="rect">
            <a:avLst/>
          </a:prstGeom>
        </p:spPr>
      </p:pic>
      <p:pic>
        <p:nvPicPr>
          <p:cNvPr id="10" name="Picture 9">
            <a:extLst>
              <a:ext uri="{FF2B5EF4-FFF2-40B4-BE49-F238E27FC236}">
                <a16:creationId xmlns:a16="http://schemas.microsoft.com/office/drawing/2014/main" id="{F2D3075B-16F6-48D8-9BAD-26B834C0B8B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928628" y="2124583"/>
            <a:ext cx="2879022" cy="1919348"/>
          </a:xfrm>
          <a:prstGeom prst="rect">
            <a:avLst/>
          </a:prstGeom>
        </p:spPr>
      </p:pic>
      <p:pic>
        <p:nvPicPr>
          <p:cNvPr id="12" name="Picture 11">
            <a:extLst>
              <a:ext uri="{FF2B5EF4-FFF2-40B4-BE49-F238E27FC236}">
                <a16:creationId xmlns:a16="http://schemas.microsoft.com/office/drawing/2014/main" id="{73FD91B4-A490-4F91-A405-9B61431AD85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2899999" y="4213501"/>
            <a:ext cx="3334366" cy="217541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picture containing gear&#10;&#10;Description automatically generated">
            <a:extLst>
              <a:ext uri="{FF2B5EF4-FFF2-40B4-BE49-F238E27FC236}">
                <a16:creationId xmlns:a16="http://schemas.microsoft.com/office/drawing/2014/main" id="{F1142252-FA28-4B04-AFB1-03FE0A364468}"/>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742258" y="1748075"/>
            <a:ext cx="7649924" cy="1323438"/>
          </a:xfrm>
        </p:spPr>
      </p:pic>
      <p:sp>
        <p:nvSpPr>
          <p:cNvPr id="3" name="TextBox 2"/>
          <p:cNvSpPr txBox="1"/>
          <p:nvPr/>
        </p:nvSpPr>
        <p:spPr>
          <a:xfrm>
            <a:off x="452420" y="3429000"/>
            <a:ext cx="8229600" cy="1323439"/>
          </a:xfrm>
          <a:prstGeom prst="rect">
            <a:avLst/>
          </a:prstGeom>
          <a:noFill/>
        </p:spPr>
        <p:txBody>
          <a:bodyPr wrap="square" rtlCol="0">
            <a:spAutoFit/>
          </a:bodyPr>
          <a:lstStyle/>
          <a:p>
            <a:r>
              <a:rPr lang="en-GB" dirty="0"/>
              <a:t>In a </a:t>
            </a:r>
            <a:r>
              <a:rPr lang="en-GB" b="1" dirty="0"/>
              <a:t>type A non-manipulating compression fitting</a:t>
            </a:r>
            <a:r>
              <a:rPr lang="en-GB" dirty="0"/>
              <a:t>, the compression ring is the seal itself when compressed by the back nut and the body of the fitting. Over-tightening can result in leakages and may cause the pipe to deform.</a:t>
            </a:r>
          </a:p>
        </p:txBody>
      </p:sp>
    </p:spTree>
    <p:extLst>
      <p:ext uri="{BB962C8B-B14F-4D97-AF65-F5344CB8AC3E}">
        <p14:creationId xmlns:p14="http://schemas.microsoft.com/office/powerpoint/2010/main" val="34265576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sp>
        <p:nvSpPr>
          <p:cNvPr id="3" name="Rectangle 2">
            <a:extLst>
              <a:ext uri="{FF2B5EF4-FFF2-40B4-BE49-F238E27FC236}">
                <a16:creationId xmlns:a16="http://schemas.microsoft.com/office/drawing/2014/main" id="{D5B27881-F836-F44B-8CE4-3FC49C344A69}"/>
              </a:ext>
            </a:extLst>
          </p:cNvPr>
          <p:cNvSpPr/>
          <p:nvPr/>
        </p:nvSpPr>
        <p:spPr>
          <a:xfrm>
            <a:off x="457200" y="3990593"/>
            <a:ext cx="8219612" cy="1938992"/>
          </a:xfrm>
          <a:prstGeom prst="rect">
            <a:avLst/>
          </a:prstGeom>
        </p:spPr>
        <p:txBody>
          <a:bodyPr wrap="square">
            <a:spAutoFit/>
          </a:bodyPr>
          <a:lstStyle/>
          <a:p>
            <a:r>
              <a:rPr lang="en-GB" b="1" dirty="0"/>
              <a:t>Type B compression fittings</a:t>
            </a:r>
            <a:r>
              <a:rPr lang="en-GB" dirty="0"/>
              <a:t> are generally used with soft copper tube.  The tube needs to be flared (attached through a clamp designed to work with copper tubing of various diameters) before it can be assembled. The underground joints of gas supply pipes must be made using compression type B fittings to guard against the possibility of ground movement.</a:t>
            </a:r>
          </a:p>
        </p:txBody>
      </p:sp>
      <p:pic>
        <p:nvPicPr>
          <p:cNvPr id="7" name="Picture 6">
            <a:extLst>
              <a:ext uri="{FF2B5EF4-FFF2-40B4-BE49-F238E27FC236}">
                <a16:creationId xmlns:a16="http://schemas.microsoft.com/office/drawing/2014/main" id="{ECB4D279-6AE4-48D0-AF5F-4C70A57AB2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9552" y="1926932"/>
            <a:ext cx="4515206" cy="1692563"/>
          </a:xfrm>
          <a:prstGeom prst="rect">
            <a:avLst/>
          </a:prstGeom>
        </p:spPr>
      </p:pic>
      <p:pic>
        <p:nvPicPr>
          <p:cNvPr id="9" name="Picture 8">
            <a:extLst>
              <a:ext uri="{FF2B5EF4-FFF2-40B4-BE49-F238E27FC236}">
                <a16:creationId xmlns:a16="http://schemas.microsoft.com/office/drawing/2014/main" id="{E6A0B732-0EE7-42F9-B31B-F714C877FB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80112" y="1816143"/>
            <a:ext cx="2744425" cy="198890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 bracketry for copper pipework</a:t>
            </a:r>
            <a:br>
              <a:rPr lang="en-GB" dirty="0"/>
            </a:br>
            <a:endParaRPr lang="en-US" dirty="0"/>
          </a:p>
        </p:txBody>
      </p:sp>
      <p:pic>
        <p:nvPicPr>
          <p:cNvPr id="7" name="Content Placeholder 6" descr="Text&#10;&#10;Description automatically generated">
            <a:extLst>
              <a:ext uri="{FF2B5EF4-FFF2-40B4-BE49-F238E27FC236}">
                <a16:creationId xmlns:a16="http://schemas.microsoft.com/office/drawing/2014/main" id="{75A155E0-E057-4EAE-885F-2E3C05C15602}"/>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rcRect/>
          <a:stretch/>
        </p:blipFill>
        <p:spPr>
          <a:xfrm>
            <a:off x="540222" y="1487982"/>
            <a:ext cx="4031778" cy="2016224"/>
          </a:xfrm>
        </p:spPr>
      </p:pic>
      <p:pic>
        <p:nvPicPr>
          <p:cNvPr id="9" name="Picture 8" descr="A picture containing text&#10;&#10;Description automatically generated">
            <a:extLst>
              <a:ext uri="{FF2B5EF4-FFF2-40B4-BE49-F238E27FC236}">
                <a16:creationId xmlns:a16="http://schemas.microsoft.com/office/drawing/2014/main" id="{86F92AD4-1BD9-4C37-AC93-CFE746A9BF3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148064" y="1390588"/>
            <a:ext cx="3354527" cy="2182428"/>
          </a:xfrm>
          <a:prstGeom prst="rect">
            <a:avLst/>
          </a:prstGeom>
        </p:spPr>
      </p:pic>
      <p:pic>
        <p:nvPicPr>
          <p:cNvPr id="11" name="Picture 10">
            <a:extLst>
              <a:ext uri="{FF2B5EF4-FFF2-40B4-BE49-F238E27FC236}">
                <a16:creationId xmlns:a16="http://schemas.microsoft.com/office/drawing/2014/main" id="{E7B39D09-A358-4F8A-A2E0-898E5B02745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7200" y="3885423"/>
            <a:ext cx="5791823" cy="1722626"/>
          </a:xfrm>
          <a:prstGeom prst="rect">
            <a:avLst/>
          </a:prstGeom>
        </p:spPr>
      </p:pic>
      <p:sp>
        <p:nvSpPr>
          <p:cNvPr id="3" name="TextBox 2">
            <a:extLst>
              <a:ext uri="{FF2B5EF4-FFF2-40B4-BE49-F238E27FC236}">
                <a16:creationId xmlns:a16="http://schemas.microsoft.com/office/drawing/2014/main" id="{91C8715F-82F2-4D82-8BF9-BD8855829D75}"/>
              </a:ext>
            </a:extLst>
          </p:cNvPr>
          <p:cNvSpPr txBox="1"/>
          <p:nvPr/>
        </p:nvSpPr>
        <p:spPr>
          <a:xfrm>
            <a:off x="623427" y="3536816"/>
            <a:ext cx="4146616" cy="307777"/>
          </a:xfrm>
          <a:prstGeom prst="rect">
            <a:avLst/>
          </a:prstGeom>
          <a:noFill/>
        </p:spPr>
        <p:txBody>
          <a:bodyPr wrap="square" rtlCol="0">
            <a:spAutoFit/>
          </a:bodyPr>
          <a:lstStyle/>
          <a:p>
            <a:r>
              <a:rPr lang="en-US" sz="1400" dirty="0"/>
              <a:t>Open-ended snap-on clip	Locking clip</a:t>
            </a:r>
            <a:endParaRPr lang="en-GB" sz="1400" dirty="0"/>
          </a:p>
        </p:txBody>
      </p:sp>
      <p:sp>
        <p:nvSpPr>
          <p:cNvPr id="4" name="TextBox 3">
            <a:extLst>
              <a:ext uri="{FF2B5EF4-FFF2-40B4-BE49-F238E27FC236}">
                <a16:creationId xmlns:a16="http://schemas.microsoft.com/office/drawing/2014/main" id="{E55303BC-763F-4C15-804B-1DEA384971C5}"/>
              </a:ext>
            </a:extLst>
          </p:cNvPr>
          <p:cNvSpPr txBox="1"/>
          <p:nvPr/>
        </p:nvSpPr>
        <p:spPr>
          <a:xfrm>
            <a:off x="5617296" y="3657118"/>
            <a:ext cx="2952328" cy="615553"/>
          </a:xfrm>
          <a:prstGeom prst="rect">
            <a:avLst/>
          </a:prstGeom>
          <a:noFill/>
        </p:spPr>
        <p:txBody>
          <a:bodyPr wrap="square" rtlCol="0">
            <a:spAutoFit/>
          </a:bodyPr>
          <a:lstStyle/>
          <a:p>
            <a:r>
              <a:rPr lang="en-US" sz="1400" dirty="0"/>
              <a:t>Yellow clips are an innovative way to identify a gas pipe</a:t>
            </a:r>
            <a:r>
              <a:rPr lang="en-US" dirty="0"/>
              <a:t>.</a:t>
            </a:r>
            <a:endParaRPr lang="en-GB" dirty="0"/>
          </a:p>
        </p:txBody>
      </p:sp>
      <p:sp>
        <p:nvSpPr>
          <p:cNvPr id="5" name="TextBox 4">
            <a:extLst>
              <a:ext uri="{FF2B5EF4-FFF2-40B4-BE49-F238E27FC236}">
                <a16:creationId xmlns:a16="http://schemas.microsoft.com/office/drawing/2014/main" id="{1F660D9E-7B4E-4FF0-A141-172D397FF663}"/>
              </a:ext>
            </a:extLst>
          </p:cNvPr>
          <p:cNvSpPr txBox="1"/>
          <p:nvPr/>
        </p:nvSpPr>
        <p:spPr>
          <a:xfrm>
            <a:off x="617091" y="5608248"/>
            <a:ext cx="5328592" cy="523220"/>
          </a:xfrm>
          <a:prstGeom prst="rect">
            <a:avLst/>
          </a:prstGeom>
          <a:noFill/>
        </p:spPr>
        <p:txBody>
          <a:bodyPr wrap="square" rtlCol="0">
            <a:spAutoFit/>
          </a:bodyPr>
          <a:lstStyle/>
          <a:p>
            <a:r>
              <a:rPr lang="en-US" sz="1400" dirty="0"/>
              <a:t>A munsen ring with its base is connected with 10mm threaded studding which is cut to size on site. </a:t>
            </a:r>
            <a:endParaRPr lang="en-GB" sz="1400" dirty="0"/>
          </a:p>
        </p:txBody>
      </p:sp>
      <p:sp>
        <p:nvSpPr>
          <p:cNvPr id="6" name="TextBox 5">
            <a:extLst>
              <a:ext uri="{FF2B5EF4-FFF2-40B4-BE49-F238E27FC236}">
                <a16:creationId xmlns:a16="http://schemas.microsoft.com/office/drawing/2014/main" id="{DA49E738-19F7-44A4-A80E-1B3C92B632B9}"/>
              </a:ext>
            </a:extLst>
          </p:cNvPr>
          <p:cNvSpPr txBox="1"/>
          <p:nvPr/>
        </p:nvSpPr>
        <p:spPr>
          <a:xfrm>
            <a:off x="6185614" y="4797152"/>
            <a:ext cx="2165812" cy="307777"/>
          </a:xfrm>
          <a:prstGeom prst="rect">
            <a:avLst/>
          </a:prstGeom>
          <a:noFill/>
        </p:spPr>
        <p:txBody>
          <a:bodyPr wrap="square" rtlCol="0">
            <a:spAutoFit/>
          </a:bodyPr>
          <a:lstStyle/>
          <a:p>
            <a:r>
              <a:rPr lang="en-US" sz="1400" dirty="0"/>
              <a:t>Munsen ring base</a:t>
            </a:r>
            <a:endParaRPr lang="en-GB" sz="1400" dirty="0"/>
          </a:p>
        </p:txBody>
      </p:sp>
    </p:spTree>
    <p:extLst>
      <p:ext uri="{BB962C8B-B14F-4D97-AF65-F5344CB8AC3E}">
        <p14:creationId xmlns:p14="http://schemas.microsoft.com/office/powerpoint/2010/main" val="1985109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TextBox 2"/>
          <p:cNvSpPr txBox="1"/>
          <p:nvPr/>
        </p:nvSpPr>
        <p:spPr>
          <a:xfrm>
            <a:off x="395536" y="1390588"/>
            <a:ext cx="7787208" cy="1200329"/>
          </a:xfrm>
          <a:prstGeom prst="rect">
            <a:avLst/>
          </a:prstGeom>
          <a:noFill/>
        </p:spPr>
        <p:txBody>
          <a:bodyPr wrap="square" rtlCol="0">
            <a:spAutoFit/>
          </a:bodyPr>
          <a:lstStyle/>
          <a:p>
            <a:r>
              <a:rPr lang="en-GB" sz="1800" dirty="0"/>
              <a:t>To prevent horizontally and vertically mounted pipework from </a:t>
            </a:r>
            <a:r>
              <a:rPr lang="en-GB" sz="1800" b="1" dirty="0"/>
              <a:t>sagging or deforming</a:t>
            </a:r>
            <a:r>
              <a:rPr lang="en-GB" sz="1800" dirty="0"/>
              <a:t> when pipes expand and contract, it is important that pipework is fully supported by bracketry set to the correct spacing. The table shows recommended </a:t>
            </a:r>
            <a:r>
              <a:rPr lang="en-GB" sz="1800" b="1" dirty="0"/>
              <a:t>maximum bracket distances</a:t>
            </a:r>
            <a:r>
              <a:rPr lang="en-GB" sz="1800" dirty="0"/>
              <a:t> under </a:t>
            </a:r>
            <a:r>
              <a:rPr lang="en-GB" sz="1800" b="1" dirty="0"/>
              <a:t>BS6700</a:t>
            </a:r>
            <a:r>
              <a:rPr lang="en-GB" sz="1800" dirty="0"/>
              <a:t>.</a:t>
            </a:r>
          </a:p>
        </p:txBody>
      </p:sp>
      <p:graphicFrame>
        <p:nvGraphicFramePr>
          <p:cNvPr id="6" name="Content Placeholder 5">
            <a:extLst>
              <a:ext uri="{FF2B5EF4-FFF2-40B4-BE49-F238E27FC236}">
                <a16:creationId xmlns:a16="http://schemas.microsoft.com/office/drawing/2014/main" id="{74345A3B-685C-4F0B-B75A-BC8C800D3BA3}"/>
              </a:ext>
            </a:extLst>
          </p:cNvPr>
          <p:cNvGraphicFramePr>
            <a:graphicFrameLocks noGrp="1"/>
          </p:cNvGraphicFramePr>
          <p:nvPr>
            <p:ph sz="quarter" idx="10"/>
            <p:extLst>
              <p:ext uri="{D42A27DB-BD31-4B8C-83A1-F6EECF244321}">
                <p14:modId xmlns:p14="http://schemas.microsoft.com/office/powerpoint/2010/main" val="1057080948"/>
              </p:ext>
            </p:extLst>
          </p:nvPr>
        </p:nvGraphicFramePr>
        <p:xfrm>
          <a:off x="750404" y="2749568"/>
          <a:ext cx="7643192" cy="2722207"/>
        </p:xfrm>
        <a:graphic>
          <a:graphicData uri="http://schemas.openxmlformats.org/drawingml/2006/table">
            <a:tbl>
              <a:tblPr firstRow="1" firstCol="1" bandRow="1">
                <a:tableStyleId>{69012ECD-51FC-41F1-AA8D-1B2483CD663E}</a:tableStyleId>
              </a:tblPr>
              <a:tblGrid>
                <a:gridCol w="955399">
                  <a:extLst>
                    <a:ext uri="{9D8B030D-6E8A-4147-A177-3AD203B41FA5}">
                      <a16:colId xmlns:a16="http://schemas.microsoft.com/office/drawing/2014/main" val="2188546216"/>
                    </a:ext>
                  </a:extLst>
                </a:gridCol>
                <a:gridCol w="955399">
                  <a:extLst>
                    <a:ext uri="{9D8B030D-6E8A-4147-A177-3AD203B41FA5}">
                      <a16:colId xmlns:a16="http://schemas.microsoft.com/office/drawing/2014/main" val="422013142"/>
                    </a:ext>
                  </a:extLst>
                </a:gridCol>
                <a:gridCol w="955399">
                  <a:extLst>
                    <a:ext uri="{9D8B030D-6E8A-4147-A177-3AD203B41FA5}">
                      <a16:colId xmlns:a16="http://schemas.microsoft.com/office/drawing/2014/main" val="3828604664"/>
                    </a:ext>
                  </a:extLst>
                </a:gridCol>
                <a:gridCol w="955399">
                  <a:extLst>
                    <a:ext uri="{9D8B030D-6E8A-4147-A177-3AD203B41FA5}">
                      <a16:colId xmlns:a16="http://schemas.microsoft.com/office/drawing/2014/main" val="773944024"/>
                    </a:ext>
                  </a:extLst>
                </a:gridCol>
                <a:gridCol w="955399">
                  <a:extLst>
                    <a:ext uri="{9D8B030D-6E8A-4147-A177-3AD203B41FA5}">
                      <a16:colId xmlns:a16="http://schemas.microsoft.com/office/drawing/2014/main" val="2369907806"/>
                    </a:ext>
                  </a:extLst>
                </a:gridCol>
                <a:gridCol w="955399">
                  <a:extLst>
                    <a:ext uri="{9D8B030D-6E8A-4147-A177-3AD203B41FA5}">
                      <a16:colId xmlns:a16="http://schemas.microsoft.com/office/drawing/2014/main" val="1343983746"/>
                    </a:ext>
                  </a:extLst>
                </a:gridCol>
                <a:gridCol w="955399">
                  <a:extLst>
                    <a:ext uri="{9D8B030D-6E8A-4147-A177-3AD203B41FA5}">
                      <a16:colId xmlns:a16="http://schemas.microsoft.com/office/drawing/2014/main" val="2071284357"/>
                    </a:ext>
                  </a:extLst>
                </a:gridCol>
                <a:gridCol w="955399">
                  <a:extLst>
                    <a:ext uri="{9D8B030D-6E8A-4147-A177-3AD203B41FA5}">
                      <a16:colId xmlns:a16="http://schemas.microsoft.com/office/drawing/2014/main" val="3614605127"/>
                    </a:ext>
                  </a:extLst>
                </a:gridCol>
              </a:tblGrid>
              <a:tr h="336893">
                <a:tc gridSpan="2">
                  <a:txBody>
                    <a:bodyPr/>
                    <a:lstStyle/>
                    <a:p>
                      <a:pPr>
                        <a:lnSpc>
                          <a:spcPct val="107000"/>
                        </a:lnSpc>
                        <a:spcAft>
                          <a:spcPts val="800"/>
                        </a:spcAft>
                      </a:pPr>
                      <a:r>
                        <a:rPr lang="en-GB" sz="1400">
                          <a:solidFill>
                            <a:sysClr val="windowText" lastClr="000000"/>
                          </a:solidFill>
                          <a:effectLst/>
                        </a:rPr>
                        <a:t>Pipe size</a:t>
                      </a:r>
                      <a:endParaRPr lang="en-GB" sz="14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dirty="0">
                          <a:solidFill>
                            <a:sysClr val="windowText" lastClr="000000"/>
                          </a:solidFill>
                          <a:effectLst/>
                        </a:rPr>
                        <a:t>Copper pipe</a:t>
                      </a:r>
                      <a:endParaRPr lang="en-GB" sz="14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a:solidFill>
                            <a:sysClr val="windowText" lastClr="000000"/>
                          </a:solidFill>
                          <a:effectLst/>
                        </a:rPr>
                        <a:t>Steel size</a:t>
                      </a:r>
                      <a:endParaRPr lang="en-GB" sz="14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gridSpan="2">
                  <a:txBody>
                    <a:bodyPr/>
                    <a:lstStyle/>
                    <a:p>
                      <a:pPr>
                        <a:lnSpc>
                          <a:spcPct val="107000"/>
                        </a:lnSpc>
                        <a:spcAft>
                          <a:spcPts val="800"/>
                        </a:spcAft>
                      </a:pPr>
                      <a:r>
                        <a:rPr lang="en-GB" sz="1400" dirty="0">
                          <a:solidFill>
                            <a:sysClr val="windowText" lastClr="000000"/>
                          </a:solidFill>
                          <a:effectLst/>
                        </a:rPr>
                        <a:t>Plastic pipe</a:t>
                      </a:r>
                      <a:endParaRPr lang="en-GB" sz="14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53608968"/>
                  </a:ext>
                </a:extLst>
              </a:tr>
              <a:tr h="363956">
                <a:tc>
                  <a:txBody>
                    <a:bodyPr/>
                    <a:lstStyle/>
                    <a:p>
                      <a:pPr>
                        <a:lnSpc>
                          <a:spcPct val="107000"/>
                        </a:lnSpc>
                        <a:spcAft>
                          <a:spcPts val="800"/>
                        </a:spcAft>
                      </a:pPr>
                      <a:r>
                        <a:rPr lang="en-GB" sz="1400" b="0" dirty="0">
                          <a:effectLst/>
                        </a:rPr>
                        <a:t>(mm)</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(in)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vertical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vertical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a:effectLst/>
                        </a:rPr>
                        <a:t>horizontal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nSpc>
                          <a:spcPct val="107000"/>
                        </a:lnSpc>
                        <a:spcAft>
                          <a:spcPts val="800"/>
                        </a:spcAft>
                      </a:pPr>
                      <a:r>
                        <a:rPr lang="en-GB" sz="1400" dirty="0">
                          <a:effectLst/>
                        </a:rPr>
                        <a:t>vertical</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165955778"/>
                  </a:ext>
                </a:extLst>
              </a:tr>
              <a:tr h="336893">
                <a:tc>
                  <a:txBody>
                    <a:bodyPr/>
                    <a:lstStyle/>
                    <a:p>
                      <a:pPr>
                        <a:lnSpc>
                          <a:spcPct val="107000"/>
                        </a:lnSpc>
                        <a:spcAft>
                          <a:spcPts val="800"/>
                        </a:spcAft>
                      </a:pPr>
                      <a:r>
                        <a:rPr lang="en-GB" sz="1400" b="0">
                          <a:effectLst/>
                        </a:rPr>
                        <a:t>15</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½</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8520274"/>
                  </a:ext>
                </a:extLst>
              </a:tr>
              <a:tr h="336893">
                <a:tc>
                  <a:txBody>
                    <a:bodyPr/>
                    <a:lstStyle/>
                    <a:p>
                      <a:pPr>
                        <a:lnSpc>
                          <a:spcPct val="107000"/>
                        </a:lnSpc>
                        <a:spcAft>
                          <a:spcPts val="800"/>
                        </a:spcAft>
                      </a:pPr>
                      <a:r>
                        <a:rPr lang="en-GB" sz="1400" b="0">
                          <a:effectLst/>
                        </a:rPr>
                        <a:t>22</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¾</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2.4</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2420663"/>
                  </a:ext>
                </a:extLst>
              </a:tr>
              <a:tr h="336893">
                <a:tc>
                  <a:txBody>
                    <a:bodyPr/>
                    <a:lstStyle/>
                    <a:p>
                      <a:pPr>
                        <a:lnSpc>
                          <a:spcPct val="107000"/>
                        </a:lnSpc>
                        <a:spcAft>
                          <a:spcPts val="800"/>
                        </a:spcAft>
                      </a:pPr>
                      <a:r>
                        <a:rPr lang="en-GB" sz="1400" b="0">
                          <a:effectLst/>
                        </a:rPr>
                        <a:t>28</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1.5</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4943324"/>
                  </a:ext>
                </a:extLst>
              </a:tr>
              <a:tr h="336893">
                <a:tc>
                  <a:txBody>
                    <a:bodyPr/>
                    <a:lstStyle/>
                    <a:p>
                      <a:pPr>
                        <a:lnSpc>
                          <a:spcPct val="107000"/>
                        </a:lnSpc>
                        <a:spcAft>
                          <a:spcPts val="800"/>
                        </a:spcAft>
                      </a:pPr>
                      <a:r>
                        <a:rPr lang="en-GB" sz="1400" b="0">
                          <a:effectLst/>
                        </a:rPr>
                        <a:t>35</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 ¼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179874"/>
                  </a:ext>
                </a:extLst>
              </a:tr>
              <a:tr h="336893">
                <a:tc>
                  <a:txBody>
                    <a:bodyPr/>
                    <a:lstStyle/>
                    <a:p>
                      <a:pPr>
                        <a:lnSpc>
                          <a:spcPct val="107000"/>
                        </a:lnSpc>
                        <a:spcAft>
                          <a:spcPts val="800"/>
                        </a:spcAft>
                      </a:pPr>
                      <a:r>
                        <a:rPr lang="en-GB" sz="1400" b="0">
                          <a:effectLst/>
                        </a:rPr>
                        <a:t>42</a:t>
                      </a:r>
                      <a:endParaRPr lang="en-GB" sz="14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 ½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2.4</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0.9</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1.8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5108961"/>
                  </a:ext>
                </a:extLst>
              </a:tr>
              <a:tr h="336893">
                <a:tc>
                  <a:txBody>
                    <a:bodyPr/>
                    <a:lstStyle/>
                    <a:p>
                      <a:pPr>
                        <a:lnSpc>
                          <a:spcPct val="107000"/>
                        </a:lnSpc>
                        <a:spcAft>
                          <a:spcPts val="800"/>
                        </a:spcAft>
                      </a:pPr>
                      <a:r>
                        <a:rPr lang="en-GB" sz="1400" b="0" dirty="0">
                          <a:effectLst/>
                        </a:rPr>
                        <a:t>54</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2.7</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3.6</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a:effectLst/>
                        </a:rPr>
                        <a:t>1.0</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pPr>
                      <a:r>
                        <a:rPr lang="en-GB" sz="1400" dirty="0">
                          <a:effectLst/>
                        </a:rPr>
                        <a:t>2.1</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7415304"/>
                  </a:ext>
                </a:extLst>
              </a:tr>
            </a:tbl>
          </a:graphicData>
        </a:graphic>
      </p:graphicFrame>
    </p:spTree>
    <p:extLst>
      <p:ext uri="{BB962C8B-B14F-4D97-AF65-F5344CB8AC3E}">
        <p14:creationId xmlns:p14="http://schemas.microsoft.com/office/powerpoint/2010/main" val="1415957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Ductwork </a:t>
            </a:r>
          </a:p>
        </p:txBody>
      </p:sp>
      <p:sp>
        <p:nvSpPr>
          <p:cNvPr id="512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defRPr/>
            </a:pPr>
            <a:r>
              <a:rPr lang="en-US" b="1" dirty="0"/>
              <a:t>Rigid ductwork </a:t>
            </a:r>
            <a:r>
              <a:rPr lang="en-US" dirty="0"/>
              <a:t>is manufactured offsite from galvanised low carbon steel (LCS) sheet and installed onsite by duct fitters.</a:t>
            </a:r>
          </a:p>
          <a:p>
            <a:pPr marL="457200" indent="-457200">
              <a:spcBef>
                <a:spcPts val="400"/>
              </a:spcBef>
              <a:spcAft>
                <a:spcPts val="400"/>
              </a:spcAft>
              <a:buClr>
                <a:srgbClr val="0077E3"/>
              </a:buClr>
              <a:buFont typeface="Arial" panose="020B0604020202020204" pitchFamily="34" charset="0"/>
              <a:buChar char="•"/>
              <a:defRPr/>
            </a:pPr>
            <a:r>
              <a:rPr lang="en-US" dirty="0"/>
              <a:t>The sections will either be square or rectangular. They are manufactured to meet the air flow rates from the design and also to suit the available space in the building structure.</a:t>
            </a:r>
          </a:p>
          <a:p>
            <a:pPr marL="457200" indent="-457200">
              <a:spcBef>
                <a:spcPts val="400"/>
              </a:spcBef>
              <a:spcAft>
                <a:spcPts val="400"/>
              </a:spcAft>
              <a:buClr>
                <a:srgbClr val="0077E3"/>
              </a:buClr>
              <a:buFont typeface="Arial" panose="020B0604020202020204" pitchFamily="34" charset="0"/>
              <a:buChar char="•"/>
              <a:defRPr/>
            </a:pPr>
            <a:r>
              <a:rPr lang="en-US" b="1" dirty="0"/>
              <a:t>Spiral wound ducting</a:t>
            </a:r>
            <a:r>
              <a:rPr lang="en-US" dirty="0"/>
              <a:t> is circular or flat oval in cross-section and manufactured from strips of galvanised LCS. The jointing method is welted.</a:t>
            </a:r>
          </a:p>
          <a:p>
            <a:pPr marL="457200" indent="-457200">
              <a:spcBef>
                <a:spcPts val="400"/>
              </a:spcBef>
              <a:spcAft>
                <a:spcPts val="400"/>
              </a:spcAft>
              <a:buClr>
                <a:srgbClr val="0077E3"/>
              </a:buClr>
              <a:buFont typeface="Arial" panose="020B0604020202020204" pitchFamily="34" charset="0"/>
              <a:buChar char="•"/>
              <a:defRPr/>
            </a:pPr>
            <a:r>
              <a:rPr lang="en-US" b="1" dirty="0"/>
              <a:t>Flexible ducting</a:t>
            </a:r>
            <a:r>
              <a:rPr lang="en-US" dirty="0"/>
              <a:t> is manufactured from aluminium or plastics and can be insulated or uninsulated.</a:t>
            </a:r>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pic>
        <p:nvPicPr>
          <p:cNvPr id="7" name="Content Placeholder 6" descr="A picture containing indoor, tripod&#10;&#10;Description automatically generated">
            <a:extLst>
              <a:ext uri="{FF2B5EF4-FFF2-40B4-BE49-F238E27FC236}">
                <a16:creationId xmlns:a16="http://schemas.microsoft.com/office/drawing/2014/main" id="{EE8A3048-8C82-482B-8112-98319E36D2B8}"/>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2415985" y="1640613"/>
            <a:ext cx="4312030" cy="2330450"/>
          </a:xfrm>
        </p:spPr>
      </p:pic>
      <p:sp>
        <p:nvSpPr>
          <p:cNvPr id="3" name="TextBox 2"/>
          <p:cNvSpPr txBox="1"/>
          <p:nvPr/>
        </p:nvSpPr>
        <p:spPr>
          <a:xfrm>
            <a:off x="457200" y="4221088"/>
            <a:ext cx="7564986" cy="142603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Press-fit installation</a:t>
            </a:r>
            <a:r>
              <a:rPr lang="en-GB" dirty="0"/>
              <a:t> is a favoured onsite technique because there is no flame associated with this type of pipe fitting.</a:t>
            </a:r>
          </a:p>
          <a:p>
            <a:pPr marL="342900" indent="-342900">
              <a:spcBef>
                <a:spcPts val="400"/>
              </a:spcBef>
              <a:spcAft>
                <a:spcPts val="400"/>
              </a:spcAft>
              <a:buClr>
                <a:srgbClr val="0077E3"/>
              </a:buClr>
              <a:buFont typeface="Arial" panose="020B0604020202020204" pitchFamily="34" charset="0"/>
              <a:buChar char="•"/>
            </a:pPr>
            <a:r>
              <a:rPr lang="en-GB" dirty="0"/>
              <a:t>There is also a stainless steel version of pipe and press-fit fittings for heating and chilled water systems.</a:t>
            </a:r>
          </a:p>
        </p:txBody>
      </p:sp>
    </p:spTree>
    <p:extLst>
      <p:ext uri="{BB962C8B-B14F-4D97-AF65-F5344CB8AC3E}">
        <p14:creationId xmlns:p14="http://schemas.microsoft.com/office/powerpoint/2010/main" val="27531525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sp>
        <p:nvSpPr>
          <p:cNvPr id="3" name="TextBox 2"/>
          <p:cNvSpPr txBox="1"/>
          <p:nvPr/>
        </p:nvSpPr>
        <p:spPr>
          <a:xfrm>
            <a:off x="457200" y="1484784"/>
            <a:ext cx="5626968"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Illustrated is a </a:t>
            </a:r>
            <a:r>
              <a:rPr lang="en-GB" b="1" dirty="0"/>
              <a:t>stainless steel press-fit joint</a:t>
            </a:r>
            <a:r>
              <a:rPr lang="en-GB" dirty="0"/>
              <a:t>. You can see the amount of distortion that takes place when the prepared joint has been pressed.</a:t>
            </a:r>
          </a:p>
          <a:p>
            <a:pPr marL="342900" indent="-342900">
              <a:spcBef>
                <a:spcPts val="400"/>
              </a:spcBef>
              <a:spcAft>
                <a:spcPts val="400"/>
              </a:spcAft>
              <a:buClr>
                <a:srgbClr val="0077E3"/>
              </a:buClr>
              <a:buFont typeface="Arial" panose="020B0604020202020204" pitchFamily="34" charset="0"/>
              <a:buChar char="•"/>
            </a:pPr>
            <a:r>
              <a:rPr lang="en-GB" dirty="0"/>
              <a:t>The sealing ring can be seen on the open part of the fitting.</a:t>
            </a:r>
          </a:p>
          <a:p>
            <a:pPr marL="342900" indent="-342900">
              <a:spcBef>
                <a:spcPts val="400"/>
              </a:spcBef>
              <a:spcAft>
                <a:spcPts val="400"/>
              </a:spcAft>
              <a:buClr>
                <a:srgbClr val="0077E3"/>
              </a:buClr>
              <a:buFont typeface="Arial" panose="020B0604020202020204" pitchFamily="34" charset="0"/>
              <a:buChar char="•"/>
            </a:pPr>
            <a:r>
              <a:rPr lang="en-GB" dirty="0"/>
              <a:t>Unpressed joints of this type can only hold approximately 1 bar pressure before leakage occurs. Therefore it is necessary to make sure all joints have been pressed. One method of ensuring this is for the fitter to place a cross against each pressed joint using a permanent marker.</a:t>
            </a:r>
          </a:p>
        </p:txBody>
      </p:sp>
      <p:pic>
        <p:nvPicPr>
          <p:cNvPr id="6" name="Picture 5">
            <a:extLst>
              <a:ext uri="{FF2B5EF4-FFF2-40B4-BE49-F238E27FC236}">
                <a16:creationId xmlns:a16="http://schemas.microsoft.com/office/drawing/2014/main" id="{CFFD5325-115A-4E41-B891-D4787D1000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40152" y="2132856"/>
            <a:ext cx="2862940" cy="2257318"/>
          </a:xfrm>
          <a:prstGeom prst="rect">
            <a:avLst/>
          </a:prstGeom>
        </p:spPr>
      </p:pic>
    </p:spTree>
    <p:extLst>
      <p:ext uri="{BB962C8B-B14F-4D97-AF65-F5344CB8AC3E}">
        <p14:creationId xmlns:p14="http://schemas.microsoft.com/office/powerpoint/2010/main" val="42396369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components</a:t>
            </a:r>
          </a:p>
        </p:txBody>
      </p:sp>
      <p:pic>
        <p:nvPicPr>
          <p:cNvPr id="7" name="Content Placeholder 6" descr="A close-up of a camera&#10;&#10;Description automatically generated with low confidence">
            <a:extLst>
              <a:ext uri="{FF2B5EF4-FFF2-40B4-BE49-F238E27FC236}">
                <a16:creationId xmlns:a16="http://schemas.microsoft.com/office/drawing/2014/main" id="{E236EE00-170A-4644-B7BB-4B134ED8EA84}"/>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3875442" y="1648650"/>
            <a:ext cx="4571999" cy="3886668"/>
          </a:xfrm>
        </p:spPr>
      </p:pic>
      <p:sp>
        <p:nvSpPr>
          <p:cNvPr id="3" name="Rectangle 2">
            <a:extLst>
              <a:ext uri="{FF2B5EF4-FFF2-40B4-BE49-F238E27FC236}">
                <a16:creationId xmlns:a16="http://schemas.microsoft.com/office/drawing/2014/main" id="{7F6FE203-1720-1745-8F62-8C542CDBA889}"/>
              </a:ext>
            </a:extLst>
          </p:cNvPr>
          <p:cNvSpPr/>
          <p:nvPr/>
        </p:nvSpPr>
        <p:spPr>
          <a:xfrm>
            <a:off x="457200" y="1556792"/>
            <a:ext cx="4572000" cy="1631216"/>
          </a:xfrm>
          <a:prstGeom prst="rect">
            <a:avLst/>
          </a:prstGeom>
        </p:spPr>
        <p:txBody>
          <a:bodyPr>
            <a:spAutoFit/>
          </a:bodyPr>
          <a:lstStyle/>
          <a:p>
            <a:r>
              <a:rPr lang="en-GB" b="1" dirty="0"/>
              <a:t>Push-fit plastic fittings</a:t>
            </a:r>
            <a:r>
              <a:rPr lang="en-GB" dirty="0"/>
              <a:t> are being used increasingly as an alternative to traditional fittings, because no specialist tools are necessary and in general they are much quicker to fit.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 p</a:t>
            </a:r>
            <a:r>
              <a:rPr lang="en-US" sz="2400" dirty="0"/>
              <a:t>reparing and making joints on plastic push-fit pipe</a:t>
            </a:r>
            <a:br>
              <a:rPr lang="en-GB" sz="2400" dirty="0"/>
            </a:br>
            <a:endParaRPr lang="en-US" dirty="0"/>
          </a:p>
        </p:txBody>
      </p:sp>
      <p:pic>
        <p:nvPicPr>
          <p:cNvPr id="7" name="Picture 6">
            <a:extLst>
              <a:ext uri="{FF2B5EF4-FFF2-40B4-BE49-F238E27FC236}">
                <a16:creationId xmlns:a16="http://schemas.microsoft.com/office/drawing/2014/main" id="{7A815CB2-C30E-4C1A-B785-58A3F31BE96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9632" y="1772816"/>
            <a:ext cx="5746181" cy="451285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Pipework skills</a:t>
            </a:r>
          </a:p>
        </p:txBody>
      </p:sp>
      <p:sp>
        <p:nvSpPr>
          <p:cNvPr id="3" name="Rectangle 2">
            <a:extLst>
              <a:ext uri="{FF2B5EF4-FFF2-40B4-BE49-F238E27FC236}">
                <a16:creationId xmlns:a16="http://schemas.microsoft.com/office/drawing/2014/main" id="{E948C31C-F4DF-8F40-BF78-196C505CDDCE}"/>
              </a:ext>
            </a:extLst>
          </p:cNvPr>
          <p:cNvSpPr/>
          <p:nvPr/>
        </p:nvSpPr>
        <p:spPr>
          <a:xfrm>
            <a:off x="2897189" y="5229200"/>
            <a:ext cx="3435556" cy="400110"/>
          </a:xfrm>
          <a:prstGeom prst="rect">
            <a:avLst/>
          </a:prstGeom>
        </p:spPr>
        <p:txBody>
          <a:bodyPr wrap="none">
            <a:spAutoFit/>
          </a:bodyPr>
          <a:lstStyle/>
          <a:p>
            <a:r>
              <a:rPr lang="en-US" dirty="0"/>
              <a:t>Plastic pipe jointing methods</a:t>
            </a:r>
            <a:endParaRPr lang="en-GB" dirty="0"/>
          </a:p>
        </p:txBody>
      </p:sp>
      <p:graphicFrame>
        <p:nvGraphicFramePr>
          <p:cNvPr id="6" name="Content Placeholder 5">
            <a:extLst>
              <a:ext uri="{FF2B5EF4-FFF2-40B4-BE49-F238E27FC236}">
                <a16:creationId xmlns:a16="http://schemas.microsoft.com/office/drawing/2014/main" id="{2B0B224E-97C8-4869-A72F-8DED00042893}"/>
              </a:ext>
            </a:extLst>
          </p:cNvPr>
          <p:cNvGraphicFramePr>
            <a:graphicFrameLocks noGrp="1"/>
          </p:cNvGraphicFramePr>
          <p:nvPr>
            <p:ph sz="quarter" idx="10"/>
            <p:extLst>
              <p:ext uri="{D42A27DB-BD31-4B8C-83A1-F6EECF244321}">
                <p14:modId xmlns:p14="http://schemas.microsoft.com/office/powerpoint/2010/main" val="3218972479"/>
              </p:ext>
            </p:extLst>
          </p:nvPr>
        </p:nvGraphicFramePr>
        <p:xfrm>
          <a:off x="517469" y="1628800"/>
          <a:ext cx="8194997" cy="2975610"/>
        </p:xfrm>
        <a:graphic>
          <a:graphicData uri="http://schemas.openxmlformats.org/drawingml/2006/table">
            <a:tbl>
              <a:tblPr firstRow="1" firstCol="1" bandRow="1">
                <a:tableStyleId>{5C22544A-7EE6-4342-B048-85BDC9FD1C3A}</a:tableStyleId>
              </a:tblPr>
              <a:tblGrid>
                <a:gridCol w="1621578">
                  <a:extLst>
                    <a:ext uri="{9D8B030D-6E8A-4147-A177-3AD203B41FA5}">
                      <a16:colId xmlns:a16="http://schemas.microsoft.com/office/drawing/2014/main" val="53357958"/>
                    </a:ext>
                  </a:extLst>
                </a:gridCol>
                <a:gridCol w="1656058">
                  <a:extLst>
                    <a:ext uri="{9D8B030D-6E8A-4147-A177-3AD203B41FA5}">
                      <a16:colId xmlns:a16="http://schemas.microsoft.com/office/drawing/2014/main" val="2499057809"/>
                    </a:ext>
                  </a:extLst>
                </a:gridCol>
                <a:gridCol w="1638818">
                  <a:extLst>
                    <a:ext uri="{9D8B030D-6E8A-4147-A177-3AD203B41FA5}">
                      <a16:colId xmlns:a16="http://schemas.microsoft.com/office/drawing/2014/main" val="3145352762"/>
                    </a:ext>
                  </a:extLst>
                </a:gridCol>
                <a:gridCol w="1537015">
                  <a:extLst>
                    <a:ext uri="{9D8B030D-6E8A-4147-A177-3AD203B41FA5}">
                      <a16:colId xmlns:a16="http://schemas.microsoft.com/office/drawing/2014/main" val="4193941008"/>
                    </a:ext>
                  </a:extLst>
                </a:gridCol>
                <a:gridCol w="1741528">
                  <a:extLst>
                    <a:ext uri="{9D8B030D-6E8A-4147-A177-3AD203B41FA5}">
                      <a16:colId xmlns:a16="http://schemas.microsoft.com/office/drawing/2014/main" val="3600550441"/>
                    </a:ext>
                  </a:extLst>
                </a:gridCol>
              </a:tblGrid>
              <a:tr h="1597385">
                <a:tc>
                  <a:txBody>
                    <a:bodyPr/>
                    <a:lstStyle/>
                    <a:p>
                      <a:pPr>
                        <a:lnSpc>
                          <a:spcPct val="107000"/>
                        </a:lnSpc>
                        <a:spcAft>
                          <a:spcPts val="800"/>
                        </a:spcAft>
                      </a:pPr>
                      <a:r>
                        <a:rPr lang="en-GB" sz="1600" dirty="0">
                          <a:ln>
                            <a:noFill/>
                          </a:ln>
                          <a:solidFill>
                            <a:sysClr val="windowText" lastClr="000000"/>
                          </a:solidFill>
                          <a:effectLst/>
                        </a:rPr>
                        <a:t>Types of plastic</a:t>
                      </a:r>
                      <a:endParaRPr lang="en-GB" sz="1600" dirty="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Mechanical joints</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Solvent welding</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a:ln>
                            <a:noFill/>
                          </a:ln>
                          <a:solidFill>
                            <a:sysClr val="windowText" lastClr="000000"/>
                          </a:solidFill>
                          <a:effectLst/>
                        </a:rPr>
                        <a:t>Fusion welding</a:t>
                      </a:r>
                      <a:endParaRPr lang="en-GB" sz="160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1600" dirty="0">
                          <a:ln>
                            <a:noFill/>
                          </a:ln>
                          <a:solidFill>
                            <a:sysClr val="windowText" lastClr="000000"/>
                          </a:solidFill>
                          <a:effectLst/>
                        </a:rPr>
                        <a:t>Push fit ‘O’ ring</a:t>
                      </a:r>
                    </a:p>
                    <a:p>
                      <a:pPr>
                        <a:lnSpc>
                          <a:spcPct val="107000"/>
                        </a:lnSpc>
                        <a:spcAft>
                          <a:spcPts val="800"/>
                        </a:spcAft>
                      </a:pPr>
                      <a:r>
                        <a:rPr lang="en-GB" sz="1600" dirty="0">
                          <a:ln>
                            <a:noFill/>
                          </a:ln>
                          <a:solidFill>
                            <a:sysClr val="windowText" lastClr="000000"/>
                          </a:solidFill>
                          <a:effectLst/>
                        </a:rPr>
                        <a:t>Discharge pipes/overflows only</a:t>
                      </a:r>
                      <a:endParaRPr lang="en-GB" sz="1600" dirty="0">
                        <a:ln>
                          <a:noFill/>
                        </a:ln>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2262932"/>
                  </a:ext>
                </a:extLst>
              </a:tr>
              <a:tr h="275645">
                <a:tc>
                  <a:txBody>
                    <a:bodyPr/>
                    <a:lstStyle/>
                    <a:p>
                      <a:pPr>
                        <a:lnSpc>
                          <a:spcPct val="107000"/>
                        </a:lnSpc>
                        <a:spcAft>
                          <a:spcPts val="800"/>
                        </a:spcAft>
                      </a:pPr>
                      <a:r>
                        <a:rPr lang="en-GB" sz="1600">
                          <a:solidFill>
                            <a:sysClr val="windowText" lastClr="000000"/>
                          </a:solidFill>
                          <a:effectLst/>
                        </a:rPr>
                        <a:t>Polythene</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extLst>
                  <a:ext uri="{0D108BD9-81ED-4DB2-BD59-A6C34878D82A}">
                    <a16:rowId xmlns:a16="http://schemas.microsoft.com/office/drawing/2014/main" val="513124588"/>
                  </a:ext>
                </a:extLst>
              </a:tr>
              <a:tr h="275645">
                <a:tc>
                  <a:txBody>
                    <a:bodyPr/>
                    <a:lstStyle/>
                    <a:p>
                      <a:pPr>
                        <a:lnSpc>
                          <a:spcPct val="107000"/>
                        </a:lnSpc>
                        <a:spcAft>
                          <a:spcPts val="800"/>
                        </a:spcAft>
                      </a:pPr>
                      <a:r>
                        <a:rPr lang="en-GB" sz="1600">
                          <a:solidFill>
                            <a:sysClr val="windowText" lastClr="000000"/>
                          </a:solidFill>
                          <a:effectLst/>
                        </a:rPr>
                        <a:t>Polyethylene</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extLst>
                  <a:ext uri="{0D108BD9-81ED-4DB2-BD59-A6C34878D82A}">
                    <a16:rowId xmlns:a16="http://schemas.microsoft.com/office/drawing/2014/main" val="2999768765"/>
                  </a:ext>
                </a:extLst>
              </a:tr>
              <a:tr h="275645">
                <a:tc>
                  <a:txBody>
                    <a:bodyPr/>
                    <a:lstStyle/>
                    <a:p>
                      <a:pPr>
                        <a:lnSpc>
                          <a:spcPct val="107000"/>
                        </a:lnSpc>
                        <a:spcAft>
                          <a:spcPts val="800"/>
                        </a:spcAft>
                      </a:pPr>
                      <a:r>
                        <a:rPr lang="en-GB" sz="1600" dirty="0">
                          <a:solidFill>
                            <a:sysClr val="windowText" lastClr="000000"/>
                          </a:solidFill>
                          <a:effectLst/>
                        </a:rPr>
                        <a:t>Polypropylene</a:t>
                      </a:r>
                      <a:endParaRPr lang="en-GB" sz="16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648964545"/>
                  </a:ext>
                </a:extLst>
              </a:tr>
              <a:tr h="275645">
                <a:tc>
                  <a:txBody>
                    <a:bodyPr/>
                    <a:lstStyle/>
                    <a:p>
                      <a:pPr>
                        <a:lnSpc>
                          <a:spcPct val="107000"/>
                        </a:lnSpc>
                        <a:spcAft>
                          <a:spcPts val="800"/>
                        </a:spcAft>
                      </a:pPr>
                      <a:r>
                        <a:rPr lang="en-GB" sz="1600">
                          <a:solidFill>
                            <a:sysClr val="windowText" lastClr="000000"/>
                          </a:solidFill>
                          <a:effectLst/>
                        </a:rPr>
                        <a:t>PVC-U</a:t>
                      </a:r>
                      <a:endParaRPr lang="en-GB" sz="160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a:effectLst/>
                        </a:rPr>
                        <a:t>X</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a:effectLst/>
                          <a:sym typeface="Wingdings 2" panose="05020102010507070707" pitchFamily="18" charset="2"/>
                        </a:rPr>
                        <a:t></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704267697"/>
                  </a:ext>
                </a:extLst>
              </a:tr>
              <a:tr h="275645">
                <a:tc>
                  <a:txBody>
                    <a:bodyPr/>
                    <a:lstStyle/>
                    <a:p>
                      <a:pPr>
                        <a:lnSpc>
                          <a:spcPct val="107000"/>
                        </a:lnSpc>
                        <a:spcAft>
                          <a:spcPts val="800"/>
                        </a:spcAft>
                      </a:pPr>
                      <a:r>
                        <a:rPr lang="en-GB" sz="1600" dirty="0">
                          <a:solidFill>
                            <a:sysClr val="windowText" lastClr="000000"/>
                          </a:solidFill>
                          <a:effectLst/>
                        </a:rPr>
                        <a:t>ABS</a:t>
                      </a:r>
                      <a:endParaRPr lang="en-GB" sz="16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600" dirty="0">
                          <a:effectLst/>
                        </a:rPr>
                        <a:t>X</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0000"/>
                    </a:solidFill>
                  </a:tcPr>
                </a:tc>
                <a:tc>
                  <a:txBody>
                    <a:bodyPr/>
                    <a:lstStyle/>
                    <a:p>
                      <a:pPr algn="ctr">
                        <a:lnSpc>
                          <a:spcPct val="107000"/>
                        </a:lnSpc>
                        <a:spcAft>
                          <a:spcPts val="800"/>
                        </a:spcAft>
                      </a:pPr>
                      <a:r>
                        <a:rPr lang="en-GB" sz="1600" dirty="0">
                          <a:effectLst/>
                          <a:sym typeface="Wingdings 2" panose="05020102010507070707" pitchFamily="18" charset="2"/>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4139907165"/>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287523" y="3429000"/>
            <a:ext cx="8399277" cy="2246769"/>
          </a:xfrm>
          <a:prstGeom prst="rect">
            <a:avLst/>
          </a:prstGeom>
          <a:noFill/>
        </p:spPr>
        <p:txBody>
          <a:bodyPr wrap="square" rtlCol="0">
            <a:spAutoFit/>
          </a:bodyPr>
          <a:lstStyle/>
          <a:p>
            <a:r>
              <a:rPr lang="en-GB" b="1" dirty="0"/>
              <a:t>Float operated valves (BS1212)</a:t>
            </a:r>
            <a:r>
              <a:rPr lang="en-GB" dirty="0"/>
              <a:t> are automatic discharge valves that open and close when the water level within a cistern falls. The float attached to the lever arm will rise as the water is replenished through the valve. It closes the flow when the water level reaches a preset level. The lever arm moves the piston washer onto the orifice, overcoming the water pressure. Shown is a</a:t>
            </a:r>
            <a:r>
              <a:rPr lang="en-GB" b="1" dirty="0"/>
              <a:t> type 1 valve</a:t>
            </a:r>
            <a:r>
              <a:rPr lang="en-GB" dirty="0"/>
              <a:t> of an older design, which can only be fitted on a like-for-like basis (replacement).</a:t>
            </a:r>
          </a:p>
        </p:txBody>
      </p:sp>
      <p:pic>
        <p:nvPicPr>
          <p:cNvPr id="6" name="Picture 5">
            <a:extLst>
              <a:ext uri="{FF2B5EF4-FFF2-40B4-BE49-F238E27FC236}">
                <a16:creationId xmlns:a16="http://schemas.microsoft.com/office/drawing/2014/main" id="{AEDBFB1A-9E55-4FDD-B13A-37386771D5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592" y="1427158"/>
            <a:ext cx="3438665" cy="1889289"/>
          </a:xfrm>
          <a:prstGeom prst="rect">
            <a:avLst/>
          </a:prstGeom>
        </p:spPr>
      </p:pic>
      <p:pic>
        <p:nvPicPr>
          <p:cNvPr id="8" name="Content Placeholder 7">
            <a:extLst>
              <a:ext uri="{FF2B5EF4-FFF2-40B4-BE49-F238E27FC236}">
                <a16:creationId xmlns:a16="http://schemas.microsoft.com/office/drawing/2014/main" id="{ED92B328-1666-4DD5-AB33-7F6B038DA046}"/>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4338257" y="1084337"/>
            <a:ext cx="4295534" cy="2363623"/>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459920" y="3811938"/>
            <a:ext cx="8226880" cy="1323439"/>
          </a:xfrm>
          <a:prstGeom prst="rect">
            <a:avLst/>
          </a:prstGeom>
          <a:noFill/>
        </p:spPr>
        <p:txBody>
          <a:bodyPr wrap="square" rtlCol="0">
            <a:spAutoFit/>
          </a:bodyPr>
          <a:lstStyle/>
          <a:p>
            <a:r>
              <a:rPr lang="en-GB" dirty="0"/>
              <a:t>A </a:t>
            </a:r>
            <a:r>
              <a:rPr lang="en-GB" b="1" dirty="0"/>
              <a:t>type 2 valve </a:t>
            </a:r>
            <a:r>
              <a:rPr lang="en-GB" dirty="0"/>
              <a:t>is shown here. It operates on the same principles as a type 1, however the piston has been replaced with a diaphragm washer and the water outlet spout is on the top. The air gap means there is less chance of back siphonage of contaminated water.</a:t>
            </a:r>
          </a:p>
        </p:txBody>
      </p:sp>
      <p:pic>
        <p:nvPicPr>
          <p:cNvPr id="6" name="Picture 5">
            <a:extLst>
              <a:ext uri="{FF2B5EF4-FFF2-40B4-BE49-F238E27FC236}">
                <a16:creationId xmlns:a16="http://schemas.microsoft.com/office/drawing/2014/main" id="{C1F281FC-5C9F-4EF4-9A72-396613CB8C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1911" y="1853194"/>
            <a:ext cx="3005993" cy="1958744"/>
          </a:xfrm>
          <a:prstGeom prst="rect">
            <a:avLst/>
          </a:prstGeom>
        </p:spPr>
      </p:pic>
      <p:pic>
        <p:nvPicPr>
          <p:cNvPr id="9" name="Content Placeholder 8">
            <a:extLst>
              <a:ext uri="{FF2B5EF4-FFF2-40B4-BE49-F238E27FC236}">
                <a16:creationId xmlns:a16="http://schemas.microsoft.com/office/drawing/2014/main" id="{3D700AED-AAE9-4EE9-89CC-A5A4ED993F28}"/>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3961767" y="1187803"/>
            <a:ext cx="4534464" cy="2624135"/>
          </a:xfrm>
        </p:spPr>
      </p:pic>
    </p:spTree>
    <p:extLst>
      <p:ext uri="{BB962C8B-B14F-4D97-AF65-F5344CB8AC3E}">
        <p14:creationId xmlns:p14="http://schemas.microsoft.com/office/powerpoint/2010/main" val="4268760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Rectangle 2">
            <a:extLst>
              <a:ext uri="{FF2B5EF4-FFF2-40B4-BE49-F238E27FC236}">
                <a16:creationId xmlns:a16="http://schemas.microsoft.com/office/drawing/2014/main" id="{A6EC50A1-66E9-4B46-B4F9-56A9A657E63E}"/>
              </a:ext>
            </a:extLst>
          </p:cNvPr>
          <p:cNvSpPr/>
          <p:nvPr/>
        </p:nvSpPr>
        <p:spPr>
          <a:xfrm>
            <a:off x="457200" y="4668659"/>
            <a:ext cx="8229600" cy="1015663"/>
          </a:xfrm>
          <a:prstGeom prst="rect">
            <a:avLst/>
          </a:prstGeom>
        </p:spPr>
        <p:txBody>
          <a:bodyPr wrap="square">
            <a:spAutoFit/>
          </a:bodyPr>
          <a:lstStyle/>
          <a:p>
            <a:r>
              <a:rPr lang="en-GB" dirty="0"/>
              <a:t>This is a </a:t>
            </a:r>
            <a:r>
              <a:rPr lang="en-GB" b="1" dirty="0"/>
              <a:t>brass stop valve (BS1010)</a:t>
            </a:r>
            <a:r>
              <a:rPr lang="en-GB" dirty="0"/>
              <a:t>, used for supplying and controlling domestic mains water, because it is easily shut off when required.</a:t>
            </a:r>
          </a:p>
        </p:txBody>
      </p:sp>
      <p:pic>
        <p:nvPicPr>
          <p:cNvPr id="6" name="Picture 5" descr="A close-up of a faucet&#10;&#10;Description automatically generated with medium confidence">
            <a:extLst>
              <a:ext uri="{FF2B5EF4-FFF2-40B4-BE49-F238E27FC236}">
                <a16:creationId xmlns:a16="http://schemas.microsoft.com/office/drawing/2014/main" id="{35860A92-F076-4784-A430-82EC8ACAA28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1640" y="1556792"/>
            <a:ext cx="2678047" cy="2875878"/>
          </a:xfrm>
          <a:prstGeom prst="rect">
            <a:avLst/>
          </a:prstGeom>
        </p:spPr>
      </p:pic>
      <p:pic>
        <p:nvPicPr>
          <p:cNvPr id="15" name="Content Placeholder 14">
            <a:extLst>
              <a:ext uri="{FF2B5EF4-FFF2-40B4-BE49-F238E27FC236}">
                <a16:creationId xmlns:a16="http://schemas.microsoft.com/office/drawing/2014/main" id="{626B29DF-86DC-4ADB-B6D1-FA2311A19694}"/>
              </a:ext>
            </a:extLst>
          </p:cNvPr>
          <p:cNvPicPr>
            <a:picLocks noGrp="1" noChangeAspect="1"/>
          </p:cNvPicPr>
          <p:nvPr>
            <p:ph sz="quarter" idx="10"/>
          </p:nvPr>
        </p:nvPicPr>
        <p:blipFill>
          <a:blip r:embed="rId4" cstate="email">
            <a:extLst>
              <a:ext uri="{28A0092B-C50C-407E-A947-70E740481C1C}">
                <a14:useLocalDpi xmlns:a14="http://schemas.microsoft.com/office/drawing/2010/main"/>
              </a:ext>
            </a:extLst>
          </a:blip>
          <a:stretch>
            <a:fillRect/>
          </a:stretch>
        </p:blipFill>
        <p:spPr>
          <a:xfrm>
            <a:off x="4588197" y="1361454"/>
            <a:ext cx="3451350" cy="3266554"/>
          </a:xfrm>
        </p:spPr>
      </p:pic>
    </p:spTree>
    <p:extLst>
      <p:ext uri="{BB962C8B-B14F-4D97-AF65-F5344CB8AC3E}">
        <p14:creationId xmlns:p14="http://schemas.microsoft.com/office/powerpoint/2010/main" val="3576257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sp>
        <p:nvSpPr>
          <p:cNvPr id="3" name="TextBox 2"/>
          <p:cNvSpPr txBox="1"/>
          <p:nvPr/>
        </p:nvSpPr>
        <p:spPr>
          <a:xfrm>
            <a:off x="4283968" y="1775088"/>
            <a:ext cx="4402832" cy="1631216"/>
          </a:xfrm>
          <a:prstGeom prst="rect">
            <a:avLst/>
          </a:prstGeom>
          <a:noFill/>
        </p:spPr>
        <p:txBody>
          <a:bodyPr wrap="square" rtlCol="0">
            <a:spAutoFit/>
          </a:bodyPr>
          <a:lstStyle/>
          <a:p>
            <a:r>
              <a:rPr lang="en-GB" b="1" dirty="0"/>
              <a:t>Isolation service valves</a:t>
            </a:r>
            <a:r>
              <a:rPr lang="en-GB" dirty="0"/>
              <a:t> are fitted before float-operated valves. The valve itself is drilled out to suit the pipe diameter and turned using a screwdriver.</a:t>
            </a:r>
          </a:p>
        </p:txBody>
      </p:sp>
      <p:pic>
        <p:nvPicPr>
          <p:cNvPr id="6" name="Picture 5" descr="A picture containing blender, tableware, silver, gear&#10;&#10;Description automatically generated">
            <a:extLst>
              <a:ext uri="{FF2B5EF4-FFF2-40B4-BE49-F238E27FC236}">
                <a16:creationId xmlns:a16="http://schemas.microsoft.com/office/drawing/2014/main" id="{8967ADDA-2198-4D75-BDDB-DBC300077B1E}"/>
              </a:ext>
            </a:extLst>
          </p:cNvPr>
          <p:cNvPicPr>
            <a:picLocks noChangeAspect="1"/>
          </p:cNvPicPr>
          <p:nvPr/>
        </p:nvPicPr>
        <p:blipFill>
          <a:blip r:embed="rId3"/>
          <a:stretch>
            <a:fillRect/>
          </a:stretch>
        </p:blipFill>
        <p:spPr>
          <a:xfrm>
            <a:off x="683568" y="1988840"/>
            <a:ext cx="3229426" cy="3658111"/>
          </a:xfrm>
          <a:prstGeom prst="rect">
            <a:avLst/>
          </a:prstGeom>
        </p:spPr>
      </p:pic>
    </p:spTree>
    <p:extLst>
      <p:ext uri="{BB962C8B-B14F-4D97-AF65-F5344CB8AC3E}">
        <p14:creationId xmlns:p14="http://schemas.microsoft.com/office/powerpoint/2010/main" val="2534870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a:extLst>
              <a:ext uri="{FF2B5EF4-FFF2-40B4-BE49-F238E27FC236}">
                <a16:creationId xmlns:a16="http://schemas.microsoft.com/office/drawing/2014/main" id="{F2850CAB-6D91-42EB-9AE4-7E7663DD2612}"/>
              </a:ext>
            </a:extLst>
          </p:cNvPr>
          <p:cNvPicPr>
            <a:picLocks noGrp="1" noChangeAspect="1"/>
          </p:cNvPicPr>
          <p:nvPr>
            <p:ph sz="quarter" idx="10"/>
          </p:nvPr>
        </p:nvPicPr>
        <p:blipFill rotWithShape="1">
          <a:blip r:embed="rId2" cstate="email">
            <a:extLst>
              <a:ext uri="{28A0092B-C50C-407E-A947-70E740481C1C}">
                <a14:useLocalDpi xmlns:a14="http://schemas.microsoft.com/office/drawing/2010/main"/>
              </a:ext>
            </a:extLst>
          </a:blip>
          <a:srcRect/>
          <a:stretch/>
        </p:blipFill>
        <p:spPr>
          <a:xfrm>
            <a:off x="4743170" y="1700808"/>
            <a:ext cx="3674787" cy="3329160"/>
          </a:xfrm>
        </p:spPr>
      </p:pic>
      <p:sp>
        <p:nvSpPr>
          <p:cNvPr id="4" name="TextBox 3"/>
          <p:cNvSpPr txBox="1"/>
          <p:nvPr/>
        </p:nvSpPr>
        <p:spPr>
          <a:xfrm>
            <a:off x="457200" y="1628800"/>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Ball valves</a:t>
            </a:r>
            <a:r>
              <a:rPr lang="en-GB" dirty="0"/>
              <a:t> are rapid-closing control valves operated with a lever that moves through 90</a:t>
            </a:r>
            <a:r>
              <a:rPr lang="en-US" dirty="0"/>
              <a:t>º</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The illustration shows a </a:t>
            </a:r>
            <a:r>
              <a:rPr lang="en-GB" b="1" dirty="0"/>
              <a:t>gas valve</a:t>
            </a:r>
            <a:r>
              <a:rPr lang="en-GB" dirty="0"/>
              <a:t> (indicated by the yellow coloured handle). It must be mounted so that the handle, when turned at 90</a:t>
            </a:r>
            <a:r>
              <a:rPr lang="en-US" dirty="0"/>
              <a:t>º (</a:t>
            </a:r>
            <a:r>
              <a:rPr lang="en-US" b="1" dirty="0"/>
              <a:t>valve closed</a:t>
            </a:r>
            <a:r>
              <a:rPr lang="en-US" dirty="0"/>
              <a:t>),</a:t>
            </a:r>
            <a:r>
              <a:rPr lang="en-GB" dirty="0"/>
              <a:t> will not be impeded (eg by other pipework).</a:t>
            </a:r>
          </a:p>
          <a:p>
            <a:pPr marL="342900" indent="-342900">
              <a:spcBef>
                <a:spcPts val="400"/>
              </a:spcBef>
              <a:spcAft>
                <a:spcPts val="400"/>
              </a:spcAft>
              <a:buClr>
                <a:srgbClr val="0077E3"/>
              </a:buClr>
              <a:buFont typeface="Arial" panose="020B0604020202020204" pitchFamily="34" charset="0"/>
              <a:buChar char="•"/>
            </a:pPr>
            <a:r>
              <a:rPr lang="en-GB" dirty="0"/>
              <a:t>When the handle is in line with the pipe, the </a:t>
            </a:r>
            <a:r>
              <a:rPr lang="en-GB" b="1" dirty="0"/>
              <a:t>valve is</a:t>
            </a:r>
            <a:r>
              <a:rPr lang="en-GB" dirty="0"/>
              <a:t> </a:t>
            </a:r>
            <a:r>
              <a:rPr lang="en-GB" b="1" dirty="0"/>
              <a:t>open</a:t>
            </a:r>
            <a:r>
              <a:rPr lang="en-GB" dirty="0"/>
              <a:t>. </a:t>
            </a:r>
          </a:p>
        </p:txBody>
      </p:sp>
    </p:spTree>
    <p:extLst>
      <p:ext uri="{BB962C8B-B14F-4D97-AF65-F5344CB8AC3E}">
        <p14:creationId xmlns:p14="http://schemas.microsoft.com/office/powerpoint/2010/main" val="1352482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FE555-214F-6B4A-85FE-CFA3595E3D0E}"/>
              </a:ext>
            </a:extLst>
          </p:cNvPr>
          <p:cNvSpPr>
            <a:spLocks noGrp="1"/>
          </p:cNvSpPr>
          <p:nvPr>
            <p:ph type="title"/>
          </p:nvPr>
        </p:nvSpPr>
        <p:spPr/>
        <p:txBody>
          <a:bodyPr/>
          <a:lstStyle/>
          <a:p>
            <a:r>
              <a:rPr lang="en-GB" dirty="0"/>
              <a:t>Ductwork</a:t>
            </a:r>
          </a:p>
        </p:txBody>
      </p:sp>
      <p:sp>
        <p:nvSpPr>
          <p:cNvPr id="3" name="Content Placeholder 2">
            <a:extLst>
              <a:ext uri="{FF2B5EF4-FFF2-40B4-BE49-F238E27FC236}">
                <a16:creationId xmlns:a16="http://schemas.microsoft.com/office/drawing/2014/main" id="{8748D39A-C91B-9242-9187-E81A86F742E0}"/>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Rigid or metal </a:t>
            </a:r>
            <a:r>
              <a:rPr lang="en-GB" dirty="0"/>
              <a:t>ductwork is useful for permanent heating, ventilation and air conditioning (HVAC) systems.</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fibreboard</a:t>
            </a:r>
            <a:r>
              <a:rPr lang="en-GB" dirty="0"/>
              <a:t> (fibreglass) air duct is mostly preferred for heating and cooling (refrigeration) systems because it is insulated.</a:t>
            </a:r>
          </a:p>
          <a:p>
            <a:pPr marL="342900" indent="-342900">
              <a:spcBef>
                <a:spcPts val="400"/>
              </a:spcBef>
              <a:spcAft>
                <a:spcPts val="400"/>
              </a:spcAft>
              <a:buClr>
                <a:srgbClr val="0077E3"/>
              </a:buClr>
              <a:buFont typeface="Arial" panose="020B0604020202020204" pitchFamily="34" charset="0"/>
              <a:buChar char="•"/>
            </a:pPr>
            <a:r>
              <a:rPr lang="en-GB" b="1" dirty="0"/>
              <a:t>Flue gas ducts</a:t>
            </a:r>
            <a:r>
              <a:rPr lang="en-GB" dirty="0"/>
              <a:t> are made from durable </a:t>
            </a:r>
            <a:r>
              <a:rPr lang="en-GB" b="1" dirty="0"/>
              <a:t>polyethylene</a:t>
            </a:r>
            <a:r>
              <a:rPr lang="en-GB" dirty="0"/>
              <a:t> material which provides strength, is lightweight and offers excellent flexibility. </a:t>
            </a:r>
          </a:p>
          <a:p>
            <a:pPr marL="342900" lvl="0" indent="-342900">
              <a:lnSpc>
                <a:spcPct val="100000"/>
              </a:lnSpc>
              <a:spcBef>
                <a:spcPts val="400"/>
              </a:spcBef>
              <a:spcAft>
                <a:spcPts val="400"/>
              </a:spcAft>
              <a:buClr>
                <a:srgbClr val="0077E3"/>
              </a:buClr>
              <a:buFont typeface="Arial" panose="020B0604020202020204" pitchFamily="34" charset="0"/>
              <a:buChar char="•"/>
              <a:defRPr/>
            </a:pPr>
            <a:r>
              <a:rPr lang="en-GB" b="1" kern="1200" dirty="0">
                <a:latin typeface="Arial" charset="0"/>
              </a:rPr>
              <a:t>Aluminium</a:t>
            </a:r>
            <a:r>
              <a:rPr lang="en-GB" kern="1200" dirty="0">
                <a:latin typeface="Arial" charset="0"/>
              </a:rPr>
              <a:t> ductwork is very light, easy to install and can be customised as required.</a:t>
            </a:r>
          </a:p>
          <a:p>
            <a:endParaRPr lang="en-GB" dirty="0"/>
          </a:p>
        </p:txBody>
      </p:sp>
    </p:spTree>
    <p:extLst>
      <p:ext uri="{BB962C8B-B14F-4D97-AF65-F5344CB8AC3E}">
        <p14:creationId xmlns:p14="http://schemas.microsoft.com/office/powerpoint/2010/main" val="2620637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descr="A picture containing yellow, metalware&#10;&#10;Description automatically generated">
            <a:extLst>
              <a:ext uri="{FF2B5EF4-FFF2-40B4-BE49-F238E27FC236}">
                <a16:creationId xmlns:a16="http://schemas.microsoft.com/office/drawing/2014/main" id="{D8E155F6-2076-49B4-9D33-183DCA7E1C9D}"/>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5076056" y="1997626"/>
            <a:ext cx="3048000" cy="3048000"/>
          </a:xfrm>
        </p:spPr>
      </p:pic>
      <p:sp>
        <p:nvSpPr>
          <p:cNvPr id="5" name="TextBox 4"/>
          <p:cNvSpPr txBox="1"/>
          <p:nvPr/>
        </p:nvSpPr>
        <p:spPr>
          <a:xfrm>
            <a:off x="457200" y="1628800"/>
            <a:ext cx="411480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Brass or gunmetal gate valves</a:t>
            </a:r>
            <a:r>
              <a:rPr lang="en-GB" dirty="0"/>
              <a:t> are in-line control valves for low pressure systems.</a:t>
            </a:r>
          </a:p>
          <a:p>
            <a:pPr marL="342900" indent="-342900">
              <a:spcBef>
                <a:spcPts val="400"/>
              </a:spcBef>
              <a:spcAft>
                <a:spcPts val="400"/>
              </a:spcAft>
              <a:buClr>
                <a:srgbClr val="0077E3"/>
              </a:buClr>
              <a:buFont typeface="Arial" panose="020B0604020202020204" pitchFamily="34" charset="0"/>
              <a:buChar char="•"/>
            </a:pPr>
            <a:r>
              <a:rPr lang="en-GB" dirty="0"/>
              <a:t>They have low frictional resistances to fluid flow.</a:t>
            </a:r>
          </a:p>
          <a:p>
            <a:pPr marL="342900" indent="-342900">
              <a:spcBef>
                <a:spcPts val="400"/>
              </a:spcBef>
              <a:spcAft>
                <a:spcPts val="400"/>
              </a:spcAft>
              <a:buClr>
                <a:srgbClr val="0077E3"/>
              </a:buClr>
              <a:buFont typeface="Arial" panose="020B0604020202020204" pitchFamily="34" charset="0"/>
              <a:buChar char="•"/>
            </a:pPr>
            <a:r>
              <a:rPr lang="en-GB" dirty="0"/>
              <a:t>Gunmetal valves are used when the liquid in the system is likely to cause ‘de-zincification’ corrosion to brass fittings.</a:t>
            </a:r>
          </a:p>
          <a:p>
            <a:pPr marL="342900" indent="-342900">
              <a:spcBef>
                <a:spcPts val="400"/>
              </a:spcBef>
              <a:spcAft>
                <a:spcPts val="400"/>
              </a:spcAft>
              <a:buClr>
                <a:srgbClr val="0077E3"/>
              </a:buClr>
              <a:buFont typeface="Arial" panose="020B0604020202020204" pitchFamily="34" charset="0"/>
              <a:buChar char="•"/>
            </a:pPr>
            <a:r>
              <a:rPr lang="en-GB" dirty="0"/>
              <a:t>These valves </a:t>
            </a:r>
            <a:r>
              <a:rPr lang="en-GB" b="1" dirty="0"/>
              <a:t>should not be used in gas systems</a:t>
            </a:r>
            <a:r>
              <a:rPr lang="en-GB" dirty="0"/>
              <a:t>.</a:t>
            </a:r>
          </a:p>
        </p:txBody>
      </p:sp>
    </p:spTree>
    <p:extLst>
      <p:ext uri="{BB962C8B-B14F-4D97-AF65-F5344CB8AC3E}">
        <p14:creationId xmlns:p14="http://schemas.microsoft.com/office/powerpoint/2010/main" val="5112571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Valves for pipework</a:t>
            </a:r>
          </a:p>
        </p:txBody>
      </p:sp>
      <p:pic>
        <p:nvPicPr>
          <p:cNvPr id="6" name="Content Placeholder 5">
            <a:extLst>
              <a:ext uri="{FF2B5EF4-FFF2-40B4-BE49-F238E27FC236}">
                <a16:creationId xmlns:a16="http://schemas.microsoft.com/office/drawing/2014/main" id="{61C37E8B-F161-4666-98E7-0184DE09766C}"/>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6003158" y="1988840"/>
            <a:ext cx="3015395" cy="3592811"/>
          </a:xfrm>
          <a:prstGeom prst="rect">
            <a:avLst/>
          </a:prstGeom>
        </p:spPr>
      </p:pic>
      <p:sp>
        <p:nvSpPr>
          <p:cNvPr id="5" name="TextBox 4"/>
          <p:cNvSpPr txBox="1"/>
          <p:nvPr/>
        </p:nvSpPr>
        <p:spPr>
          <a:xfrm>
            <a:off x="251520" y="1471183"/>
            <a:ext cx="6059016"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US" b="1" dirty="0"/>
              <a:t>Three-port mid-positional valves (diverter valves)</a:t>
            </a:r>
            <a:r>
              <a:rPr lang="en-US" dirty="0"/>
              <a:t> are motorised valves used in fully pumped domestic heating systems and are designed to comply with </a:t>
            </a:r>
            <a:r>
              <a:rPr lang="en-US" b="1" dirty="0"/>
              <a:t>building regulations Part L</a:t>
            </a:r>
            <a:r>
              <a:rPr lang="en-US" dirty="0"/>
              <a:t>, which relates to conservation of fuel and power.</a:t>
            </a: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valve will allow water to flow to the heating system or the hot water storage cylinder.</a:t>
            </a:r>
          </a:p>
          <a:p>
            <a:pPr marL="342900" indent="-342900">
              <a:spcBef>
                <a:spcPts val="400"/>
              </a:spcBef>
              <a:spcAft>
                <a:spcPts val="400"/>
              </a:spcAft>
              <a:buClr>
                <a:srgbClr val="0077E3"/>
              </a:buClr>
              <a:buFont typeface="Arial" panose="020B0604020202020204" pitchFamily="34" charset="0"/>
              <a:buChar char="•"/>
            </a:pPr>
            <a:r>
              <a:rPr lang="en-GB" dirty="0"/>
              <a:t>When the thermostats call for heat, the valve moves the control plug which switches the boiler and pump on.</a:t>
            </a:r>
          </a:p>
          <a:p>
            <a:pPr marL="342900" indent="-342900">
              <a:spcBef>
                <a:spcPts val="400"/>
              </a:spcBef>
              <a:spcAft>
                <a:spcPts val="400"/>
              </a:spcAft>
              <a:buClr>
                <a:srgbClr val="0077E3"/>
              </a:buClr>
              <a:buFont typeface="Arial" panose="020B0604020202020204" pitchFamily="34" charset="0"/>
              <a:buChar char="•"/>
            </a:pPr>
            <a:r>
              <a:rPr lang="en-GB" dirty="0"/>
              <a:t>When there is no call for heat, the valve closes and shuts down the boiler and pump.</a:t>
            </a:r>
          </a:p>
        </p:txBody>
      </p:sp>
    </p:spTree>
    <p:extLst>
      <p:ext uri="{BB962C8B-B14F-4D97-AF65-F5344CB8AC3E}">
        <p14:creationId xmlns:p14="http://schemas.microsoft.com/office/powerpoint/2010/main" val="3526308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Galvanised steel rectangular ducting </a:t>
            </a:r>
          </a:p>
        </p:txBody>
      </p:sp>
      <p:pic>
        <p:nvPicPr>
          <p:cNvPr id="6" name="Content Placeholder 5" descr="A large kitchen with stainless steel appliances&#10;&#10;Description automatically generated with medium confidence">
            <a:extLst>
              <a:ext uri="{FF2B5EF4-FFF2-40B4-BE49-F238E27FC236}">
                <a16:creationId xmlns:a16="http://schemas.microsoft.com/office/drawing/2014/main" id="{0379A130-E46A-4722-B4D0-40AD0760907C}"/>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483768" y="1630251"/>
            <a:ext cx="4404320" cy="3523456"/>
          </a:xfrm>
        </p:spPr>
      </p:pic>
      <p:sp>
        <p:nvSpPr>
          <p:cNvPr id="4" name="TextBox 3"/>
          <p:cNvSpPr txBox="1"/>
          <p:nvPr/>
        </p:nvSpPr>
        <p:spPr>
          <a:xfrm>
            <a:off x="1512404" y="5449890"/>
            <a:ext cx="6347048" cy="400110"/>
          </a:xfrm>
          <a:prstGeom prst="rect">
            <a:avLst/>
          </a:prstGeom>
          <a:noFill/>
        </p:spPr>
        <p:txBody>
          <a:bodyPr wrap="square" rtlCol="0">
            <a:spAutoFit/>
          </a:bodyPr>
          <a:lstStyle/>
          <a:p>
            <a:pPr algn="ctr"/>
            <a:r>
              <a:rPr lang="en-GB" dirty="0"/>
              <a:t>This type of ducting is used in many HVAC systems.</a:t>
            </a:r>
          </a:p>
        </p:txBody>
      </p:sp>
    </p:spTree>
    <p:extLst>
      <p:ext uri="{BB962C8B-B14F-4D97-AF65-F5344CB8AC3E}">
        <p14:creationId xmlns:p14="http://schemas.microsoft.com/office/powerpoint/2010/main" val="505303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Spiral wound galvanised steel circular ducting </a:t>
            </a:r>
          </a:p>
        </p:txBody>
      </p:sp>
      <p:pic>
        <p:nvPicPr>
          <p:cNvPr id="6" name="Content Placeholder 5" descr="A picture containing indoor&#10;&#10;Description automatically generated">
            <a:extLst>
              <a:ext uri="{FF2B5EF4-FFF2-40B4-BE49-F238E27FC236}">
                <a16:creationId xmlns:a16="http://schemas.microsoft.com/office/drawing/2014/main" id="{D266AFF9-8C09-417F-8D63-5B3082BB7A70}"/>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195736" y="1556792"/>
            <a:ext cx="4424400" cy="2951075"/>
          </a:xfrm>
        </p:spPr>
      </p:pic>
      <p:sp>
        <p:nvSpPr>
          <p:cNvPr id="4" name="TextBox 3"/>
          <p:cNvSpPr txBox="1"/>
          <p:nvPr/>
        </p:nvSpPr>
        <p:spPr>
          <a:xfrm>
            <a:off x="323528" y="4747357"/>
            <a:ext cx="8064896" cy="707886"/>
          </a:xfrm>
          <a:prstGeom prst="rect">
            <a:avLst/>
          </a:prstGeom>
          <a:noFill/>
        </p:spPr>
        <p:txBody>
          <a:bodyPr wrap="square" rtlCol="0">
            <a:spAutoFit/>
          </a:bodyPr>
          <a:lstStyle/>
          <a:p>
            <a:pPr algn="ctr"/>
            <a:r>
              <a:rPr lang="en-GB" dirty="0"/>
              <a:t>Manufactured offsite, this type of ducting is easy to install and support. It is used for HVAC systems.</a:t>
            </a:r>
          </a:p>
        </p:txBody>
      </p:sp>
    </p:spTree>
    <p:extLst>
      <p:ext uri="{BB962C8B-B14F-4D97-AF65-F5344CB8AC3E}">
        <p14:creationId xmlns:p14="http://schemas.microsoft.com/office/powerpoint/2010/main" val="1048372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Uninsulated flexible aluminium ducting</a:t>
            </a:r>
          </a:p>
        </p:txBody>
      </p:sp>
      <p:pic>
        <p:nvPicPr>
          <p:cNvPr id="6" name="Content Placeholder 5">
            <a:extLst>
              <a:ext uri="{FF2B5EF4-FFF2-40B4-BE49-F238E27FC236}">
                <a16:creationId xmlns:a16="http://schemas.microsoft.com/office/drawing/2014/main" id="{2EE38E59-6B99-4E44-A02B-588BD9487874}"/>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288434" y="1473690"/>
            <a:ext cx="4567132" cy="3046277"/>
          </a:xfrm>
        </p:spPr>
      </p:pic>
      <p:sp>
        <p:nvSpPr>
          <p:cNvPr id="4" name="TextBox 3"/>
          <p:cNvSpPr txBox="1"/>
          <p:nvPr/>
        </p:nvSpPr>
        <p:spPr>
          <a:xfrm>
            <a:off x="457200" y="4603069"/>
            <a:ext cx="7920880" cy="1015663"/>
          </a:xfrm>
          <a:prstGeom prst="rect">
            <a:avLst/>
          </a:prstGeom>
          <a:noFill/>
        </p:spPr>
        <p:txBody>
          <a:bodyPr wrap="square" rtlCol="0">
            <a:spAutoFit/>
          </a:bodyPr>
          <a:lstStyle/>
          <a:p>
            <a:pPr algn="ctr"/>
            <a:r>
              <a:rPr lang="en-GB" dirty="0"/>
              <a:t>Due to its inherent flexibility, this type of ducting is a convenient method of connecting rigid ductwork to appliances and overcoming obstacles in the building structure.</a:t>
            </a:r>
          </a:p>
        </p:txBody>
      </p:sp>
    </p:spTree>
    <p:extLst>
      <p:ext uri="{BB962C8B-B14F-4D97-AF65-F5344CB8AC3E}">
        <p14:creationId xmlns:p14="http://schemas.microsoft.com/office/powerpoint/2010/main" val="535261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Insulated flexible ducting</a:t>
            </a:r>
          </a:p>
        </p:txBody>
      </p:sp>
      <p:pic>
        <p:nvPicPr>
          <p:cNvPr id="6" name="Content Placeholder 5">
            <a:extLst>
              <a:ext uri="{FF2B5EF4-FFF2-40B4-BE49-F238E27FC236}">
                <a16:creationId xmlns:a16="http://schemas.microsoft.com/office/drawing/2014/main" id="{6936219E-E480-4DEC-9A32-F58F9986F509}"/>
              </a:ext>
            </a:extLst>
          </p:cNvPr>
          <p:cNvPicPr>
            <a:picLocks noGrp="1" noChangeAspect="1"/>
          </p:cNvPicPr>
          <p:nvPr>
            <p:ph sz="quarter" idx="10"/>
          </p:nvPr>
        </p:nvPicPr>
        <p:blipFill>
          <a:blip r:embed="rId3" cstate="email">
            <a:extLst>
              <a:ext uri="{28A0092B-C50C-407E-A947-70E740481C1C}">
                <a14:useLocalDpi xmlns:a14="http://schemas.microsoft.com/office/drawing/2010/main"/>
              </a:ext>
            </a:extLst>
          </a:blip>
          <a:stretch>
            <a:fillRect/>
          </a:stretch>
        </p:blipFill>
        <p:spPr>
          <a:xfrm>
            <a:off x="1990107" y="1461134"/>
            <a:ext cx="4711049" cy="2886048"/>
          </a:xfrm>
        </p:spPr>
      </p:pic>
      <p:sp>
        <p:nvSpPr>
          <p:cNvPr id="4" name="TextBox 3"/>
          <p:cNvSpPr txBox="1"/>
          <p:nvPr/>
        </p:nvSpPr>
        <p:spPr>
          <a:xfrm>
            <a:off x="457200" y="4417729"/>
            <a:ext cx="7776864" cy="1015663"/>
          </a:xfrm>
          <a:prstGeom prst="rect">
            <a:avLst/>
          </a:prstGeom>
          <a:noFill/>
        </p:spPr>
        <p:txBody>
          <a:bodyPr wrap="square" rtlCol="0">
            <a:spAutoFit/>
          </a:bodyPr>
          <a:lstStyle/>
          <a:p>
            <a:pPr algn="ctr"/>
            <a:r>
              <a:rPr lang="en-GB" dirty="0"/>
              <a:t>Insulated ducting is particularly useful in situations where heat loss or heat gain may influence the integrity of an air conditioning (AC) or ventilation system.</a:t>
            </a:r>
          </a:p>
        </p:txBody>
      </p:sp>
    </p:spTree>
    <p:extLst>
      <p:ext uri="{BB962C8B-B14F-4D97-AF65-F5344CB8AC3E}">
        <p14:creationId xmlns:p14="http://schemas.microsoft.com/office/powerpoint/2010/main" val="2105963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Cardboard ductwork</a:t>
            </a:r>
          </a:p>
        </p:txBody>
      </p:sp>
      <p:pic>
        <p:nvPicPr>
          <p:cNvPr id="5" name="Content Placeholder 4" descr="A picture containing indoor, ceiling, wall&#10;&#10;Description automatically generated">
            <a:extLst>
              <a:ext uri="{FF2B5EF4-FFF2-40B4-BE49-F238E27FC236}">
                <a16:creationId xmlns:a16="http://schemas.microsoft.com/office/drawing/2014/main" id="{F7DE53CF-21DD-44B3-BD18-FBED2A8E844A}"/>
              </a:ext>
            </a:extLst>
          </p:cNvPr>
          <p:cNvPicPr>
            <a:picLocks noGrp="1" noChangeAspect="1"/>
          </p:cNvPicPr>
          <p:nvPr>
            <p:ph sz="quarter" idx="10"/>
          </p:nvPr>
        </p:nvPicPr>
        <p:blipFill rotWithShape="1">
          <a:blip r:embed="rId3" cstate="email">
            <a:extLst>
              <a:ext uri="{28A0092B-C50C-407E-A947-70E740481C1C}">
                <a14:useLocalDpi xmlns:a14="http://schemas.microsoft.com/office/drawing/2010/main"/>
              </a:ext>
            </a:extLst>
          </a:blip>
          <a:srcRect/>
          <a:stretch/>
        </p:blipFill>
        <p:spPr>
          <a:xfrm>
            <a:off x="5238348" y="2257575"/>
            <a:ext cx="3672408" cy="2342850"/>
          </a:xfrm>
        </p:spPr>
      </p:pic>
      <p:sp>
        <p:nvSpPr>
          <p:cNvPr id="6" name="TextBox 5"/>
          <p:cNvSpPr txBox="1"/>
          <p:nvPr/>
        </p:nvSpPr>
        <p:spPr>
          <a:xfrm>
            <a:off x="251519" y="1484784"/>
            <a:ext cx="4968553" cy="419602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Cardboard ducting</a:t>
            </a:r>
            <a:r>
              <a:rPr lang="en-GB" dirty="0"/>
              <a:t> is scored before delivery, making assembly very easy.</a:t>
            </a:r>
          </a:p>
          <a:p>
            <a:pPr marL="342900" indent="-342900">
              <a:spcBef>
                <a:spcPts val="400"/>
              </a:spcBef>
              <a:spcAft>
                <a:spcPts val="400"/>
              </a:spcAft>
              <a:buClr>
                <a:srgbClr val="0077E3"/>
              </a:buClr>
              <a:buFont typeface="Arial" panose="020B0604020202020204" pitchFamily="34" charset="0"/>
              <a:buChar char="•"/>
            </a:pPr>
            <a:r>
              <a:rPr lang="en-GB" dirty="0"/>
              <a:t>Installation is also easy and site assembly and modifications are straightforward.</a:t>
            </a:r>
          </a:p>
          <a:p>
            <a:pPr marL="342900" indent="-342900">
              <a:spcBef>
                <a:spcPts val="400"/>
              </a:spcBef>
              <a:spcAft>
                <a:spcPts val="400"/>
              </a:spcAft>
              <a:buClr>
                <a:srgbClr val="0077E3"/>
              </a:buClr>
              <a:buFont typeface="Arial" panose="020B0604020202020204" pitchFamily="34" charset="0"/>
              <a:buChar char="•"/>
            </a:pPr>
            <a:r>
              <a:rPr lang="en-GB" dirty="0"/>
              <a:t>Cardboard ducting is strong and durable and will not damage easily.</a:t>
            </a:r>
          </a:p>
          <a:p>
            <a:pPr marL="342900" indent="-342900">
              <a:spcBef>
                <a:spcPts val="400"/>
              </a:spcBef>
              <a:spcAft>
                <a:spcPts val="400"/>
              </a:spcAft>
              <a:buClr>
                <a:srgbClr val="0077E3"/>
              </a:buClr>
              <a:buFont typeface="Arial" panose="020B0604020202020204" pitchFamily="34" charset="0"/>
              <a:buChar char="•"/>
            </a:pPr>
            <a:r>
              <a:rPr lang="en-GB" dirty="0"/>
              <a:t>It is lightweight, so it is easy to move around the site.</a:t>
            </a:r>
          </a:p>
          <a:p>
            <a:pPr marL="342900" indent="-342900">
              <a:spcBef>
                <a:spcPts val="400"/>
              </a:spcBef>
              <a:spcAft>
                <a:spcPts val="400"/>
              </a:spcAft>
              <a:buClr>
                <a:srgbClr val="0077E3"/>
              </a:buClr>
              <a:buFont typeface="Arial" panose="020B0604020202020204" pitchFamily="34" charset="0"/>
              <a:buChar char="•"/>
            </a:pPr>
            <a:r>
              <a:rPr lang="en-GB" dirty="0"/>
              <a:t>It is is </a:t>
            </a:r>
            <a:r>
              <a:rPr lang="en-GB" b="1" dirty="0"/>
              <a:t>sustainable</a:t>
            </a:r>
            <a:r>
              <a:rPr lang="en-GB" dirty="0"/>
              <a:t>, has a long life (the life of the building) and will </a:t>
            </a:r>
            <a:r>
              <a:rPr lang="en-GB" b="1" dirty="0"/>
              <a:t>not corrode</a:t>
            </a:r>
            <a:r>
              <a:rPr lang="en-GB" dirty="0"/>
              <a:t>. </a:t>
            </a:r>
          </a:p>
        </p:txBody>
      </p:sp>
    </p:spTree>
    <p:extLst>
      <p:ext uri="{BB962C8B-B14F-4D97-AF65-F5344CB8AC3E}">
        <p14:creationId xmlns:p14="http://schemas.microsoft.com/office/powerpoint/2010/main" val="24788734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TotalTime>
  <Words>2401</Words>
  <Application>Microsoft Office PowerPoint</Application>
  <PresentationFormat>On-screen Show (4:3)</PresentationFormat>
  <Paragraphs>282</Paragraphs>
  <Slides>42</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ＭＳ Ｐゴシック</vt:lpstr>
      <vt:lpstr>Arial</vt:lpstr>
      <vt:lpstr>Calibri</vt:lpstr>
      <vt:lpstr>Lucida Grande</vt:lpstr>
      <vt:lpstr>Times New Roman</vt:lpstr>
      <vt:lpstr>Wingdings 2</vt:lpstr>
      <vt:lpstr>1_Default Design</vt:lpstr>
      <vt:lpstr>PowerPoint 11: Pipework and ductwork</vt:lpstr>
      <vt:lpstr>Objectives</vt:lpstr>
      <vt:lpstr>Ductwork </vt:lpstr>
      <vt:lpstr>Ductwork</vt:lpstr>
      <vt:lpstr>Galvanised steel rectangular ducting </vt:lpstr>
      <vt:lpstr>Spiral wound galvanised steel circular ducting </vt:lpstr>
      <vt:lpstr>Uninsulated flexible aluminium ducting</vt:lpstr>
      <vt:lpstr>Insulated flexible ducting</vt:lpstr>
      <vt:lpstr>Cardboard ductwork</vt:lpstr>
      <vt:lpstr>Fabric ductwork: air positive pressure supply</vt:lpstr>
      <vt:lpstr>Ductwork components</vt:lpstr>
      <vt:lpstr>Ductwork components</vt:lpstr>
      <vt:lpstr>Ductwork components </vt:lpstr>
      <vt:lpstr>Ductwork components</vt:lpstr>
      <vt:lpstr>Pipework and pipework skills</vt:lpstr>
      <vt:lpstr>Pipework</vt:lpstr>
      <vt:lpstr>Pipework components</vt:lpstr>
      <vt:lpstr>Pipework skills</vt:lpstr>
      <vt:lpstr>Pipework components</vt:lpstr>
      <vt:lpstr>Pipework skills</vt:lpstr>
      <vt:lpstr>Pipework components</vt:lpstr>
      <vt:lpstr>Pipework</vt:lpstr>
      <vt:lpstr>Pipework</vt:lpstr>
      <vt:lpstr>Pipework components</vt:lpstr>
      <vt:lpstr>Pipework skills</vt:lpstr>
      <vt:lpstr>Pipework components</vt:lpstr>
      <vt:lpstr>Pipework components</vt:lpstr>
      <vt:lpstr>Pipework components: bracketry for copper pipework </vt:lpstr>
      <vt:lpstr>Pipework skills</vt:lpstr>
      <vt:lpstr>Pipework skills</vt:lpstr>
      <vt:lpstr>Pipework components</vt:lpstr>
      <vt:lpstr>Pipework components</vt:lpstr>
      <vt:lpstr>Pipework skills: preparing and making joints on plastic push-fit pipe </vt:lpstr>
      <vt:lpstr>Pipework skills</vt:lpstr>
      <vt:lpstr>Valves for pipework</vt:lpstr>
      <vt:lpstr>Valves for pipework</vt:lpstr>
      <vt:lpstr>Valves for pipework</vt:lpstr>
      <vt:lpstr>Valves for pipework</vt:lpstr>
      <vt:lpstr>Valves for pipework</vt:lpstr>
      <vt:lpstr>Valves for pipework</vt:lpstr>
      <vt:lpstr>Valves for pipework</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228</cp:revision>
  <dcterms:created xsi:type="dcterms:W3CDTF">2013-05-28T00:38:54Z</dcterms:created>
  <dcterms:modified xsi:type="dcterms:W3CDTF">2025-11-17T22:25:20Z</dcterms:modified>
  <cp:category/>
</cp:coreProperties>
</file>