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7"/>
  </p:notesMasterIdLst>
  <p:handoutMasterIdLst>
    <p:handoutMasterId r:id="rId18"/>
  </p:handoutMasterIdLst>
  <p:sldIdLst>
    <p:sldId id="256" r:id="rId5"/>
    <p:sldId id="331" r:id="rId6"/>
    <p:sldId id="414" r:id="rId7"/>
    <p:sldId id="351" r:id="rId8"/>
    <p:sldId id="341" r:id="rId9"/>
    <p:sldId id="415" r:id="rId10"/>
    <p:sldId id="419" r:id="rId11"/>
    <p:sldId id="413" r:id="rId12"/>
    <p:sldId id="416" r:id="rId13"/>
    <p:sldId id="417" r:id="rId14"/>
    <p:sldId id="418" r:id="rId15"/>
    <p:sldId id="267" r:id="rId16"/>
  </p:sldIdLst>
  <p:sldSz cx="9144000" cy="6858000" type="screen4x3"/>
  <p:notesSz cx="6858000" cy="9144000"/>
  <p:custDataLst>
    <p:tags r:id="rId1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9" clrIdx="0">
    <p:extLst>
      <p:ext uri="{19B8F6BF-5375-455C-9EA6-DF929625EA0E}">
        <p15:presenceInfo xmlns:p15="http://schemas.microsoft.com/office/powerpoint/2012/main" userId="Caroline Prodger" providerId="None"/>
      </p:ext>
    </p:extLst>
  </p:cmAuthor>
  <p:cmAuthor id="2" name="Anwen Roberts" initials="AR" lastIdx="9" clrIdx="1">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30431EB-C581-4916-A87C-7C64C9D8DEE7}" v="5" dt="2021-06-25T13:38:41.82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68"/>
    <p:restoredTop sz="86395"/>
  </p:normalViewPr>
  <p:slideViewPr>
    <p:cSldViewPr showGuides="1">
      <p:cViewPr varScale="1">
        <p:scale>
          <a:sx n="60" d="100"/>
          <a:sy n="60" d="100"/>
        </p:scale>
        <p:origin x="1038" y="4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41092338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12</a:t>
            </a:r>
          </a:p>
          <a:p>
            <a:pPr algn="r">
              <a:spcBef>
                <a:spcPts val="600"/>
              </a:spcBef>
            </a:pPr>
            <a:endParaRPr lang="en-US" sz="900" baseline="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005870415"/>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913201"/>
            <a:ext cx="8153400" cy="2514600"/>
          </a:xfrm>
        </p:spPr>
        <p:txBody>
          <a:bodyPr anchor="t"/>
          <a:lstStyle/>
          <a:p>
            <a:pPr eaLnBrk="1" hangingPunct="1"/>
            <a:r>
              <a:rPr lang="en-GB" dirty="0">
                <a:ea typeface="ＭＳ Ｐゴシック" pitchFamily="-105" charset="-128"/>
                <a:cs typeface="ＭＳ Ｐゴシック" pitchFamily="-105" charset="-128"/>
              </a:rPr>
              <a:t>PowerPoint 1:</a:t>
            </a:r>
            <a:r>
              <a:rPr lang="en-GB" sz="2400" b="1" dirty="0"/>
              <a:t> International system of units (SI) and derived units</a:t>
            </a:r>
            <a:endParaRPr lang="en-GB" dirty="0">
              <a:ea typeface="ＭＳ Ｐゴシック" pitchFamily="-105" charset="-128"/>
              <a:cs typeface="ＭＳ Ｐゴシック" pitchFamily="-105" charset="-128"/>
            </a:endParaRPr>
          </a:p>
        </p:txBody>
      </p:sp>
      <p:sp>
        <p:nvSpPr>
          <p:cNvPr id="2050" name="Rectangle 14"/>
          <p:cNvSpPr>
            <a:spLocks noGrp="1" noChangeArrowheads="1"/>
          </p:cNvSpPr>
          <p:nvPr>
            <p:ph sz="quarter" idx="10"/>
          </p:nvPr>
        </p:nvSpPr>
        <p:spPr>
          <a:xfrm>
            <a:off x="561449" y="4581128"/>
            <a:ext cx="6059016"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628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2. Construction science principles</a:t>
            </a:r>
          </a:p>
          <a:p>
            <a:endParaRPr lang="en-GB" sz="2400" b="1" dirty="0"/>
          </a:p>
          <a:p>
            <a:r>
              <a:rPr lang="en-GB" sz="2400" b="1" dirty="0"/>
              <a:t>2.1 International System of Units (SI)</a:t>
            </a:r>
          </a:p>
          <a:p>
            <a:endParaRPr lang="en-GB" sz="2400" b="1" dirty="0"/>
          </a:p>
          <a:p>
            <a:r>
              <a:rPr lang="en-GB" sz="2400" b="1" dirty="0"/>
              <a:t>2.2</a:t>
            </a:r>
            <a:r>
              <a:rPr lang="en-GB" sz="2400" dirty="0"/>
              <a:t> </a:t>
            </a:r>
            <a:r>
              <a:rPr lang="en-GB" sz="2400" b="1" dirty="0"/>
              <a:t>Derived SI units</a:t>
            </a:r>
            <a:endParaRPr lang="en-GB" sz="2400" dirty="0"/>
          </a:p>
          <a:p>
            <a:r>
              <a:rPr lang="en-GB" sz="2400" dirty="0">
                <a:effectLst/>
              </a:rPr>
              <a:t> </a:t>
            </a:r>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E1AC21-FFCF-4B1D-9D4A-1D8C126E5B4F}"/>
              </a:ext>
            </a:extLst>
          </p:cNvPr>
          <p:cNvSpPr>
            <a:spLocks noGrp="1"/>
          </p:cNvSpPr>
          <p:nvPr>
            <p:ph type="title"/>
          </p:nvPr>
        </p:nvSpPr>
        <p:spPr/>
        <p:txBody>
          <a:bodyPr/>
          <a:lstStyle/>
          <a:p>
            <a:r>
              <a:rPr lang="en-GB" dirty="0"/>
              <a:t>Worked example</a:t>
            </a:r>
          </a:p>
        </p:txBody>
      </p:sp>
      <p:sp>
        <p:nvSpPr>
          <p:cNvPr id="3" name="Content Placeholder 2">
            <a:extLst>
              <a:ext uri="{FF2B5EF4-FFF2-40B4-BE49-F238E27FC236}">
                <a16:creationId xmlns:a16="http://schemas.microsoft.com/office/drawing/2014/main" id="{A625F152-7DAC-40CC-A4D1-E964483CEDCA}"/>
              </a:ext>
            </a:extLst>
          </p:cNvPr>
          <p:cNvSpPr>
            <a:spLocks noGrp="1"/>
          </p:cNvSpPr>
          <p:nvPr>
            <p:ph sz="quarter" idx="10"/>
          </p:nvPr>
        </p:nvSpPr>
        <p:spPr>
          <a:xfrm>
            <a:off x="457200" y="1512000"/>
            <a:ext cx="8147248" cy="4248000"/>
          </a:xfrm>
        </p:spPr>
        <p:txBody>
          <a:bodyPr/>
          <a:lstStyle/>
          <a:p>
            <a:r>
              <a:rPr lang="en-GB" b="0" i="0" dirty="0">
                <a:solidFill>
                  <a:srgbClr val="231F20"/>
                </a:solidFill>
                <a:effectLst/>
              </a:rPr>
              <a:t>The distance from the Sun to Pluto is </a:t>
            </a:r>
            <a:r>
              <a:rPr lang="en-GB" b="1" i="0" dirty="0">
                <a:solidFill>
                  <a:srgbClr val="231F20"/>
                </a:solidFill>
                <a:effectLst/>
              </a:rPr>
              <a:t>4,400,000,000,000m</a:t>
            </a:r>
          </a:p>
          <a:p>
            <a:r>
              <a:rPr lang="en-GB" dirty="0">
                <a:solidFill>
                  <a:srgbClr val="231F20"/>
                </a:solidFill>
              </a:rPr>
              <a:t>This can also be written as:</a:t>
            </a:r>
          </a:p>
          <a:p>
            <a:r>
              <a:rPr lang="en-GB" b="0" i="0" dirty="0">
                <a:solidFill>
                  <a:srgbClr val="231F20"/>
                </a:solidFill>
                <a:effectLst/>
              </a:rPr>
              <a:t> </a:t>
            </a:r>
            <a:r>
              <a:rPr lang="en-GB" b="1" i="0" dirty="0">
                <a:solidFill>
                  <a:srgbClr val="231F20"/>
                </a:solidFill>
                <a:effectLst/>
              </a:rPr>
              <a:t>4.4 × 10</a:t>
            </a:r>
            <a:r>
              <a:rPr lang="en-GB" b="1" i="0" baseline="30000" dirty="0">
                <a:solidFill>
                  <a:srgbClr val="231F20"/>
                </a:solidFill>
                <a:effectLst/>
              </a:rPr>
              <a:t>12</a:t>
            </a:r>
            <a:r>
              <a:rPr lang="en-GB" b="1" i="0" dirty="0">
                <a:solidFill>
                  <a:srgbClr val="231F20"/>
                </a:solidFill>
                <a:effectLst/>
              </a:rPr>
              <a:t>m</a:t>
            </a:r>
          </a:p>
          <a:p>
            <a:r>
              <a:rPr lang="en-GB" dirty="0">
                <a:solidFill>
                  <a:srgbClr val="231F20"/>
                </a:solidFill>
              </a:rPr>
              <a:t>It can be shortened again with the prefix </a:t>
            </a:r>
            <a:r>
              <a:rPr lang="en-GB" b="1" dirty="0">
                <a:solidFill>
                  <a:srgbClr val="231F20"/>
                </a:solidFill>
              </a:rPr>
              <a:t>tera </a:t>
            </a:r>
            <a:r>
              <a:rPr lang="en-GB" dirty="0">
                <a:solidFill>
                  <a:srgbClr val="231F20"/>
                </a:solidFill>
              </a:rPr>
              <a:t>to:</a:t>
            </a:r>
          </a:p>
          <a:p>
            <a:r>
              <a:rPr lang="en-GB" b="1" i="0" dirty="0">
                <a:solidFill>
                  <a:srgbClr val="231F20"/>
                </a:solidFill>
                <a:effectLst/>
              </a:rPr>
              <a:t>4.4 terametres</a:t>
            </a:r>
          </a:p>
          <a:p>
            <a:r>
              <a:rPr lang="en-GB" dirty="0">
                <a:solidFill>
                  <a:srgbClr val="231F20"/>
                </a:solidFill>
              </a:rPr>
              <a:t>Or abbreviated to:</a:t>
            </a:r>
          </a:p>
          <a:p>
            <a:r>
              <a:rPr lang="en-GB" b="1" i="0" dirty="0">
                <a:solidFill>
                  <a:srgbClr val="231F20"/>
                </a:solidFill>
                <a:effectLst/>
              </a:rPr>
              <a:t>4.4 Tm</a:t>
            </a:r>
          </a:p>
          <a:p>
            <a:endParaRPr lang="en-GB" dirty="0"/>
          </a:p>
        </p:txBody>
      </p:sp>
    </p:spTree>
    <p:extLst>
      <p:ext uri="{BB962C8B-B14F-4D97-AF65-F5344CB8AC3E}">
        <p14:creationId xmlns:p14="http://schemas.microsoft.com/office/powerpoint/2010/main" val="35096562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F1E2E4-F598-43F6-8F3E-D5281472E57A}"/>
              </a:ext>
            </a:extLst>
          </p:cNvPr>
          <p:cNvSpPr>
            <a:spLocks noGrp="1"/>
          </p:cNvSpPr>
          <p:nvPr>
            <p:ph type="title"/>
          </p:nvPr>
        </p:nvSpPr>
        <p:spPr/>
        <p:txBody>
          <a:bodyPr/>
          <a:lstStyle/>
          <a:p>
            <a:r>
              <a:rPr lang="en-GB" dirty="0"/>
              <a:t>Which is greater?</a:t>
            </a:r>
          </a:p>
        </p:txBody>
      </p:sp>
      <p:sp>
        <p:nvSpPr>
          <p:cNvPr id="3" name="Content Placeholder 2">
            <a:extLst>
              <a:ext uri="{FF2B5EF4-FFF2-40B4-BE49-F238E27FC236}">
                <a16:creationId xmlns:a16="http://schemas.microsoft.com/office/drawing/2014/main" id="{6995E9F7-5B08-475E-B5FA-2963A3B8EF06}"/>
              </a:ext>
            </a:extLst>
          </p:cNvPr>
          <p:cNvSpPr>
            <a:spLocks noGrp="1"/>
          </p:cNvSpPr>
          <p:nvPr>
            <p:ph sz="quarter" idx="10"/>
          </p:nvPr>
        </p:nvSpPr>
        <p:spPr>
          <a:xfrm>
            <a:off x="457200" y="2276872"/>
            <a:ext cx="8229600" cy="4248000"/>
          </a:xfrm>
        </p:spPr>
        <p:txBody>
          <a:bodyPr/>
          <a:lstStyle/>
          <a:p>
            <a:r>
              <a:rPr lang="en-US" b="1" i="0" dirty="0">
                <a:solidFill>
                  <a:srgbClr val="231F20"/>
                </a:solidFill>
                <a:effectLst/>
              </a:rPr>
              <a:t>Which is greater: 230kV or 2.3MV?</a:t>
            </a:r>
          </a:p>
          <a:p>
            <a:pPr algn="l"/>
            <a:r>
              <a:rPr lang="en-US" b="0" i="0" dirty="0">
                <a:solidFill>
                  <a:srgbClr val="231F20"/>
                </a:solidFill>
                <a:effectLst/>
              </a:rPr>
              <a:t>230kV is equivalent to 230kV = 230 x 1,000= 230,000V</a:t>
            </a:r>
          </a:p>
          <a:p>
            <a:pPr algn="l"/>
            <a:r>
              <a:rPr lang="en-US" dirty="0">
                <a:solidFill>
                  <a:srgbClr val="231F20"/>
                </a:solidFill>
              </a:rPr>
              <a:t>2</a:t>
            </a:r>
            <a:r>
              <a:rPr lang="en-US" b="0" i="0" dirty="0">
                <a:solidFill>
                  <a:srgbClr val="231F20"/>
                </a:solidFill>
                <a:effectLst/>
              </a:rPr>
              <a:t>.3MV is equivalent to 2.3MV = 2.3 x 1,000,000 = 2,300,000V</a:t>
            </a:r>
          </a:p>
          <a:p>
            <a:pPr algn="l"/>
            <a:endParaRPr lang="en-US" b="0" i="0" dirty="0">
              <a:solidFill>
                <a:srgbClr val="231F20"/>
              </a:solidFill>
              <a:effectLst/>
            </a:endParaRPr>
          </a:p>
          <a:p>
            <a:pPr algn="l"/>
            <a:r>
              <a:rPr lang="en-US" b="1" i="0" dirty="0">
                <a:solidFill>
                  <a:srgbClr val="231F20"/>
                </a:solidFill>
                <a:effectLst/>
              </a:rPr>
              <a:t>So, 2.3 MV is the greater amount.</a:t>
            </a:r>
          </a:p>
          <a:p>
            <a:endParaRPr lang="en-GB" dirty="0"/>
          </a:p>
        </p:txBody>
      </p:sp>
    </p:spTree>
    <p:extLst>
      <p:ext uri="{BB962C8B-B14F-4D97-AF65-F5344CB8AC3E}">
        <p14:creationId xmlns:p14="http://schemas.microsoft.com/office/powerpoint/2010/main" val="26782710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are SI units?</a:t>
            </a:r>
          </a:p>
        </p:txBody>
      </p:sp>
      <p:sp>
        <p:nvSpPr>
          <p:cNvPr id="3" name="Content Placeholder 2"/>
          <p:cNvSpPr>
            <a:spLocks noGrp="1"/>
          </p:cNvSpPr>
          <p:nvPr>
            <p:ph sz="quarter" idx="10"/>
          </p:nvPr>
        </p:nvSpPr>
        <p:spPr/>
        <p:txBody>
          <a:bodyPr/>
          <a:lstStyle/>
          <a:p>
            <a:r>
              <a:rPr lang="en-US" b="0" i="0" dirty="0">
                <a:solidFill>
                  <a:srgbClr val="231F20"/>
                </a:solidFill>
                <a:effectLst/>
                <a:latin typeface="Arial" panose="020B0604020202020204" pitchFamily="34" charset="0"/>
                <a:cs typeface="Arial" panose="020B0604020202020204" pitchFamily="34" charset="0"/>
              </a:rPr>
              <a:t>The units that scientists use all over the world are </a:t>
            </a:r>
            <a:r>
              <a:rPr lang="en-GB" b="0" i="0" dirty="0">
                <a:solidFill>
                  <a:srgbClr val="231F20"/>
                </a:solidFill>
                <a:effectLst/>
                <a:latin typeface="Arial" panose="020B0604020202020204" pitchFamily="34" charset="0"/>
                <a:cs typeface="Arial" panose="020B0604020202020204" pitchFamily="34" charset="0"/>
              </a:rPr>
              <a:t>standardised</a:t>
            </a:r>
            <a:r>
              <a:rPr lang="en-US" b="0" i="0" dirty="0">
                <a:solidFill>
                  <a:srgbClr val="231F20"/>
                </a:solidFill>
                <a:effectLst/>
                <a:latin typeface="Arial" panose="020B0604020202020204" pitchFamily="34" charset="0"/>
                <a:cs typeface="Arial" panose="020B0604020202020204" pitchFamily="34" charset="0"/>
              </a:rPr>
              <a:t> in the Système Internationale d’Unités: </a:t>
            </a:r>
            <a:r>
              <a:rPr lang="en-US" b="1" i="0" dirty="0">
                <a:solidFill>
                  <a:srgbClr val="231F20"/>
                </a:solidFill>
                <a:effectLst/>
                <a:latin typeface="Arial" panose="020B0604020202020204" pitchFamily="34" charset="0"/>
                <a:cs typeface="Arial" panose="020B0604020202020204" pitchFamily="34" charset="0"/>
              </a:rPr>
              <a:t>SI units</a:t>
            </a:r>
            <a:r>
              <a:rPr lang="en-US" b="0" i="0" dirty="0">
                <a:solidFill>
                  <a:srgbClr val="231F20"/>
                </a:solidFill>
                <a:effectLst/>
                <a:latin typeface="Arial" panose="020B0604020202020204" pitchFamily="34" charset="0"/>
                <a:cs typeface="Arial" panose="020B0604020202020204" pitchFamily="34" charset="0"/>
              </a:rPr>
              <a:t>. (T</a:t>
            </a:r>
            <a:r>
              <a:rPr lang="en-US" dirty="0">
                <a:solidFill>
                  <a:srgbClr val="231F20"/>
                </a:solidFill>
                <a:latin typeface="Arial" panose="020B0604020202020204" pitchFamily="34" charset="0"/>
                <a:cs typeface="Arial" panose="020B0604020202020204" pitchFamily="34" charset="0"/>
              </a:rPr>
              <a:t>here is one exception – North America uses imperial units.) Working </a:t>
            </a:r>
            <a:r>
              <a:rPr lang="en-US" b="0" i="0" dirty="0">
                <a:solidFill>
                  <a:srgbClr val="231F20"/>
                </a:solidFill>
                <a:effectLst/>
                <a:latin typeface="Arial" panose="020B0604020202020204" pitchFamily="34" charset="0"/>
                <a:cs typeface="Arial" panose="020B0604020202020204" pitchFamily="34" charset="0"/>
              </a:rPr>
              <a:t>in SI units in construction means measurements are consistent and recognised globally. </a:t>
            </a:r>
            <a:endParaRPr lang="en-US" dirty="0"/>
          </a:p>
        </p:txBody>
      </p:sp>
      <p:pic>
        <p:nvPicPr>
          <p:cNvPr id="5" name="Picture 4">
            <a:extLst>
              <a:ext uri="{FF2B5EF4-FFF2-40B4-BE49-F238E27FC236}">
                <a16:creationId xmlns:a16="http://schemas.microsoft.com/office/drawing/2014/main" id="{ACC61E7D-6C43-46F9-A387-878D314E06C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71600" y="2780928"/>
            <a:ext cx="3384376" cy="3384376"/>
          </a:xfrm>
          <a:prstGeom prst="rect">
            <a:avLst/>
          </a:prstGeom>
        </p:spPr>
      </p:pic>
      <p:sp>
        <p:nvSpPr>
          <p:cNvPr id="7" name="TextBox 6">
            <a:extLst>
              <a:ext uri="{FF2B5EF4-FFF2-40B4-BE49-F238E27FC236}">
                <a16:creationId xmlns:a16="http://schemas.microsoft.com/office/drawing/2014/main" id="{3C75BE41-1213-4BF5-8982-B36C58F681E3}"/>
              </a:ext>
            </a:extLst>
          </p:cNvPr>
          <p:cNvSpPr txBox="1"/>
          <p:nvPr/>
        </p:nvSpPr>
        <p:spPr>
          <a:xfrm>
            <a:off x="4905939" y="3033727"/>
            <a:ext cx="3789040" cy="2862322"/>
          </a:xfrm>
          <a:prstGeom prst="rect">
            <a:avLst/>
          </a:prstGeom>
          <a:noFill/>
        </p:spPr>
        <p:txBody>
          <a:bodyPr wrap="square" rtlCol="0">
            <a:spAutoFit/>
          </a:bodyPr>
          <a:lstStyle/>
          <a:p>
            <a:r>
              <a:rPr lang="en-GB" dirty="0"/>
              <a:t>There are seven base units:</a:t>
            </a:r>
          </a:p>
          <a:p>
            <a:pPr marL="342900" indent="-342900">
              <a:buClr>
                <a:srgbClr val="0077E3"/>
              </a:buClr>
              <a:buFont typeface="Arial" panose="020B0604020202020204" pitchFamily="34" charset="0"/>
              <a:buChar char="•"/>
            </a:pPr>
            <a:r>
              <a:rPr lang="en-GB" dirty="0"/>
              <a:t>kilogram (kg)</a:t>
            </a:r>
          </a:p>
          <a:p>
            <a:pPr marL="342900" indent="-342900">
              <a:buClr>
                <a:srgbClr val="0077E3"/>
              </a:buClr>
              <a:buFont typeface="Arial" panose="020B0604020202020204" pitchFamily="34" charset="0"/>
              <a:buChar char="•"/>
            </a:pPr>
            <a:r>
              <a:rPr lang="en-GB" dirty="0"/>
              <a:t>metre (m)</a:t>
            </a:r>
          </a:p>
          <a:p>
            <a:pPr marL="342900" indent="-342900">
              <a:buClr>
                <a:srgbClr val="0077E3"/>
              </a:buClr>
              <a:buFont typeface="Arial" panose="020B0604020202020204" pitchFamily="34" charset="0"/>
              <a:buChar char="•"/>
            </a:pPr>
            <a:r>
              <a:rPr lang="en-GB" dirty="0"/>
              <a:t>second (s)</a:t>
            </a:r>
          </a:p>
          <a:p>
            <a:pPr marL="342900" indent="-342900">
              <a:buClr>
                <a:srgbClr val="0077E3"/>
              </a:buClr>
              <a:buFont typeface="Arial" panose="020B0604020202020204" pitchFamily="34" charset="0"/>
              <a:buChar char="•"/>
            </a:pPr>
            <a:r>
              <a:rPr lang="en-GB" dirty="0"/>
              <a:t>ampere (A)</a:t>
            </a:r>
          </a:p>
          <a:p>
            <a:pPr marL="342900" indent="-342900">
              <a:buClr>
                <a:srgbClr val="0077E3"/>
              </a:buClr>
              <a:buFont typeface="Arial" panose="020B0604020202020204" pitchFamily="34" charset="0"/>
              <a:buChar char="•"/>
            </a:pPr>
            <a:r>
              <a:rPr lang="en-GB" dirty="0"/>
              <a:t>kelvin (K)</a:t>
            </a:r>
          </a:p>
          <a:p>
            <a:pPr marL="342900" indent="-342900">
              <a:buClr>
                <a:srgbClr val="0077E3"/>
              </a:buClr>
              <a:buFont typeface="Arial" panose="020B0604020202020204" pitchFamily="34" charset="0"/>
              <a:buChar char="•"/>
            </a:pPr>
            <a:r>
              <a:rPr lang="en-GB" dirty="0"/>
              <a:t>mole (mol)</a:t>
            </a:r>
          </a:p>
          <a:p>
            <a:pPr marL="342900" indent="-342900">
              <a:buClr>
                <a:srgbClr val="0077E3"/>
              </a:buClr>
              <a:buFont typeface="Arial" panose="020B0604020202020204" pitchFamily="34" charset="0"/>
              <a:buChar char="•"/>
            </a:pPr>
            <a:r>
              <a:rPr lang="en-GB" dirty="0"/>
              <a:t>candela (cd).</a:t>
            </a:r>
          </a:p>
          <a:p>
            <a:endParaRPr lang="en-GB"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 units in building services engineering</a:t>
            </a:r>
          </a:p>
        </p:txBody>
      </p:sp>
      <p:graphicFrame>
        <p:nvGraphicFramePr>
          <p:cNvPr id="4" name="Table 4">
            <a:extLst>
              <a:ext uri="{FF2B5EF4-FFF2-40B4-BE49-F238E27FC236}">
                <a16:creationId xmlns:a16="http://schemas.microsoft.com/office/drawing/2014/main" id="{9FAF633A-3DC7-49A0-A8A3-FB5497AFCA2B}"/>
              </a:ext>
            </a:extLst>
          </p:cNvPr>
          <p:cNvGraphicFramePr>
            <a:graphicFrameLocks noGrp="1"/>
          </p:cNvGraphicFramePr>
          <p:nvPr>
            <p:ph sz="quarter" idx="10"/>
            <p:extLst>
              <p:ext uri="{D42A27DB-BD31-4B8C-83A1-F6EECF244321}">
                <p14:modId xmlns:p14="http://schemas.microsoft.com/office/powerpoint/2010/main" val="273894986"/>
              </p:ext>
            </p:extLst>
          </p:nvPr>
        </p:nvGraphicFramePr>
        <p:xfrm>
          <a:off x="611559" y="2420888"/>
          <a:ext cx="7704858" cy="3200400"/>
        </p:xfrm>
        <a:graphic>
          <a:graphicData uri="http://schemas.openxmlformats.org/drawingml/2006/table">
            <a:tbl>
              <a:tblPr firstRow="1" bandRow="1">
                <a:tableStyleId>{5C22544A-7EE6-4342-B048-85BDC9FD1C3A}</a:tableStyleId>
              </a:tblPr>
              <a:tblGrid>
                <a:gridCol w="2568286">
                  <a:extLst>
                    <a:ext uri="{9D8B030D-6E8A-4147-A177-3AD203B41FA5}">
                      <a16:colId xmlns:a16="http://schemas.microsoft.com/office/drawing/2014/main" val="361914672"/>
                    </a:ext>
                  </a:extLst>
                </a:gridCol>
                <a:gridCol w="2568286">
                  <a:extLst>
                    <a:ext uri="{9D8B030D-6E8A-4147-A177-3AD203B41FA5}">
                      <a16:colId xmlns:a16="http://schemas.microsoft.com/office/drawing/2014/main" val="1795048645"/>
                    </a:ext>
                  </a:extLst>
                </a:gridCol>
                <a:gridCol w="2568286">
                  <a:extLst>
                    <a:ext uri="{9D8B030D-6E8A-4147-A177-3AD203B41FA5}">
                      <a16:colId xmlns:a16="http://schemas.microsoft.com/office/drawing/2014/main" val="1595505753"/>
                    </a:ext>
                  </a:extLst>
                </a:gridCol>
              </a:tblGrid>
              <a:tr h="189798">
                <a:tc>
                  <a:txBody>
                    <a:bodyPr/>
                    <a:lstStyle/>
                    <a:p>
                      <a:r>
                        <a:rPr lang="en-GB" dirty="0">
                          <a:solidFill>
                            <a:sysClr val="windowText" lastClr="000000"/>
                          </a:solidFill>
                        </a:rPr>
                        <a:t>SI unit</a:t>
                      </a:r>
                    </a:p>
                  </a:txBody>
                  <a:tcPr/>
                </a:tc>
                <a:tc>
                  <a:txBody>
                    <a:bodyPr/>
                    <a:lstStyle/>
                    <a:p>
                      <a:r>
                        <a:rPr lang="en-GB" dirty="0">
                          <a:solidFill>
                            <a:sysClr val="windowText" lastClr="000000"/>
                          </a:solidFill>
                        </a:rPr>
                        <a:t>Abbreviation</a:t>
                      </a:r>
                    </a:p>
                  </a:txBody>
                  <a:tcPr/>
                </a:tc>
                <a:tc>
                  <a:txBody>
                    <a:bodyPr/>
                    <a:lstStyle/>
                    <a:p>
                      <a:r>
                        <a:rPr lang="en-GB" dirty="0">
                          <a:solidFill>
                            <a:sysClr val="windowText" lastClr="000000"/>
                          </a:solidFill>
                        </a:rPr>
                        <a:t>Measures</a:t>
                      </a:r>
                    </a:p>
                  </a:txBody>
                  <a:tcPr/>
                </a:tc>
                <a:extLst>
                  <a:ext uri="{0D108BD9-81ED-4DB2-BD59-A6C34878D82A}">
                    <a16:rowId xmlns:a16="http://schemas.microsoft.com/office/drawing/2014/main" val="428518895"/>
                  </a:ext>
                </a:extLst>
              </a:tr>
              <a:tr h="189798">
                <a:tc>
                  <a:txBody>
                    <a:bodyPr/>
                    <a:lstStyle/>
                    <a:p>
                      <a:r>
                        <a:rPr lang="en-US" sz="1800" dirty="0">
                          <a:solidFill>
                            <a:srgbClr val="231F20"/>
                          </a:solidFill>
                          <a:latin typeface="Arial" panose="020B0604020202020204" pitchFamily="34" charset="0"/>
                          <a:cs typeface="Arial" panose="020B0604020202020204" pitchFamily="34" charset="0"/>
                        </a:rPr>
                        <a:t>Kilogram</a:t>
                      </a:r>
                      <a:endParaRPr lang="en-GB" dirty="0"/>
                    </a:p>
                  </a:txBody>
                  <a:tcPr/>
                </a:tc>
                <a:tc>
                  <a:txBody>
                    <a:bodyPr/>
                    <a:lstStyle/>
                    <a:p>
                      <a:r>
                        <a:rPr lang="en-US" sz="1800" dirty="0">
                          <a:solidFill>
                            <a:srgbClr val="231F20"/>
                          </a:solidFill>
                          <a:latin typeface="Arial" panose="020B0604020202020204" pitchFamily="34" charset="0"/>
                          <a:cs typeface="Arial" panose="020B0604020202020204" pitchFamily="34" charset="0"/>
                        </a:rPr>
                        <a:t>kg </a:t>
                      </a:r>
                      <a:endParaRPr lang="en-GB" dirty="0"/>
                    </a:p>
                  </a:txBody>
                  <a:tcPr/>
                </a:tc>
                <a:tc>
                  <a:txBody>
                    <a:bodyPr/>
                    <a:lstStyle/>
                    <a:p>
                      <a:r>
                        <a:rPr lang="en-US" sz="1800" dirty="0">
                          <a:solidFill>
                            <a:srgbClr val="231F20"/>
                          </a:solidFill>
                          <a:latin typeface="Arial" panose="020B0604020202020204" pitchFamily="34" charset="0"/>
                          <a:cs typeface="Arial" panose="020B0604020202020204" pitchFamily="34" charset="0"/>
                        </a:rPr>
                        <a:t>Mass</a:t>
                      </a:r>
                      <a:endParaRPr lang="en-GB" dirty="0"/>
                    </a:p>
                  </a:txBody>
                  <a:tcPr/>
                </a:tc>
                <a:extLst>
                  <a:ext uri="{0D108BD9-81ED-4DB2-BD59-A6C34878D82A}">
                    <a16:rowId xmlns:a16="http://schemas.microsoft.com/office/drawing/2014/main" val="3499092829"/>
                  </a:ext>
                </a:extLst>
              </a:tr>
              <a:tr h="189798">
                <a:tc>
                  <a:txBody>
                    <a:bodyPr/>
                    <a:lstStyle/>
                    <a:p>
                      <a:r>
                        <a:rPr lang="en-US" sz="1800" dirty="0">
                          <a:solidFill>
                            <a:srgbClr val="231F20"/>
                          </a:solidFill>
                          <a:latin typeface="Arial" panose="020B0604020202020204" pitchFamily="34" charset="0"/>
                          <a:cs typeface="Arial" panose="020B0604020202020204" pitchFamily="34" charset="0"/>
                        </a:rPr>
                        <a:t>Second</a:t>
                      </a:r>
                      <a:endParaRPr lang="en-GB" dirty="0"/>
                    </a:p>
                  </a:txBody>
                  <a:tcPr/>
                </a:tc>
                <a:tc>
                  <a:txBody>
                    <a:bodyPr/>
                    <a:lstStyle/>
                    <a:p>
                      <a:r>
                        <a:rPr lang="en-US" sz="1800" dirty="0">
                          <a:solidFill>
                            <a:srgbClr val="231F20"/>
                          </a:solidFill>
                          <a:latin typeface="Arial" panose="020B0604020202020204" pitchFamily="34" charset="0"/>
                          <a:cs typeface="Arial" panose="020B0604020202020204" pitchFamily="34" charset="0"/>
                        </a:rPr>
                        <a:t>s </a:t>
                      </a:r>
                      <a:endParaRPr lang="en-GB" dirty="0"/>
                    </a:p>
                  </a:txBody>
                  <a:tcPr/>
                </a:tc>
                <a:tc>
                  <a:txBody>
                    <a:bodyPr/>
                    <a:lstStyle/>
                    <a:p>
                      <a:r>
                        <a:rPr lang="en-US" sz="1800" dirty="0">
                          <a:solidFill>
                            <a:srgbClr val="231F20"/>
                          </a:solidFill>
                          <a:latin typeface="Arial" panose="020B0604020202020204" pitchFamily="34" charset="0"/>
                          <a:cs typeface="Arial" panose="020B0604020202020204" pitchFamily="34" charset="0"/>
                        </a:rPr>
                        <a:t>Time</a:t>
                      </a:r>
                      <a:endParaRPr lang="en-GB" dirty="0"/>
                    </a:p>
                  </a:txBody>
                  <a:tcPr/>
                </a:tc>
                <a:extLst>
                  <a:ext uri="{0D108BD9-81ED-4DB2-BD59-A6C34878D82A}">
                    <a16:rowId xmlns:a16="http://schemas.microsoft.com/office/drawing/2014/main" val="2820589625"/>
                  </a:ext>
                </a:extLst>
              </a:tr>
              <a:tr h="189798">
                <a:tc>
                  <a:txBody>
                    <a:bodyPr/>
                    <a:lstStyle/>
                    <a:p>
                      <a:r>
                        <a:rPr lang="en-US" sz="1800" dirty="0">
                          <a:solidFill>
                            <a:srgbClr val="231F20"/>
                          </a:solidFill>
                          <a:latin typeface="Arial" panose="020B0604020202020204" pitchFamily="34" charset="0"/>
                          <a:cs typeface="Arial" panose="020B0604020202020204" pitchFamily="34" charset="0"/>
                        </a:rPr>
                        <a:t>Hour</a:t>
                      </a:r>
                      <a:endParaRPr lang="en-GB" dirty="0"/>
                    </a:p>
                  </a:txBody>
                  <a:tcPr/>
                </a:tc>
                <a:tc>
                  <a:txBody>
                    <a:bodyPr/>
                    <a:lstStyle/>
                    <a:p>
                      <a:r>
                        <a:rPr lang="en-GB" dirty="0"/>
                        <a:t>h</a:t>
                      </a:r>
                    </a:p>
                  </a:txBody>
                  <a:tcPr/>
                </a:tc>
                <a:tc>
                  <a:txBody>
                    <a:bodyPr/>
                    <a:lstStyle/>
                    <a:p>
                      <a:r>
                        <a:rPr lang="en-US" sz="1800" dirty="0">
                          <a:solidFill>
                            <a:srgbClr val="231F20"/>
                          </a:solidFill>
                          <a:latin typeface="Arial" panose="020B0604020202020204" pitchFamily="34" charset="0"/>
                          <a:cs typeface="Arial" panose="020B0604020202020204" pitchFamily="34" charset="0"/>
                        </a:rPr>
                        <a:t>Time</a:t>
                      </a:r>
                      <a:endParaRPr lang="en-GB" dirty="0"/>
                    </a:p>
                  </a:txBody>
                  <a:tcPr/>
                </a:tc>
                <a:extLst>
                  <a:ext uri="{0D108BD9-81ED-4DB2-BD59-A6C34878D82A}">
                    <a16:rowId xmlns:a16="http://schemas.microsoft.com/office/drawing/2014/main" val="402020765"/>
                  </a:ext>
                </a:extLst>
              </a:tr>
              <a:tr h="189798">
                <a:tc>
                  <a:txBody>
                    <a:bodyPr/>
                    <a:lstStyle/>
                    <a:p>
                      <a:r>
                        <a:rPr lang="en-GB" dirty="0"/>
                        <a:t>Kelvin</a:t>
                      </a:r>
                    </a:p>
                  </a:txBody>
                  <a:tcPr/>
                </a:tc>
                <a:tc>
                  <a:txBody>
                    <a:bodyPr/>
                    <a:lstStyle/>
                    <a:p>
                      <a:r>
                        <a:rPr lang="en-GB" dirty="0"/>
                        <a:t>k</a:t>
                      </a:r>
                    </a:p>
                  </a:txBody>
                  <a:tcPr/>
                </a:tc>
                <a:tc>
                  <a:txBody>
                    <a:bodyPr/>
                    <a:lstStyle/>
                    <a:p>
                      <a:r>
                        <a:rPr lang="en-GB" dirty="0"/>
                        <a:t>Temperature</a:t>
                      </a:r>
                    </a:p>
                  </a:txBody>
                  <a:tcPr/>
                </a:tc>
                <a:extLst>
                  <a:ext uri="{0D108BD9-81ED-4DB2-BD59-A6C34878D82A}">
                    <a16:rowId xmlns:a16="http://schemas.microsoft.com/office/drawing/2014/main" val="2043285538"/>
                  </a:ext>
                </a:extLst>
              </a:tr>
              <a:tr h="327597">
                <a:tc>
                  <a:txBody>
                    <a:bodyPr/>
                    <a:lstStyle/>
                    <a:p>
                      <a:r>
                        <a:rPr lang="en-GB" dirty="0"/>
                        <a:t>Pascal</a:t>
                      </a:r>
                    </a:p>
                  </a:txBody>
                  <a:tcPr/>
                </a:tc>
                <a:tc>
                  <a:txBody>
                    <a:bodyPr/>
                    <a:lstStyle/>
                    <a:p>
                      <a:r>
                        <a:rPr lang="en-GB" dirty="0"/>
                        <a:t>Pa</a:t>
                      </a:r>
                    </a:p>
                  </a:txBody>
                  <a:tcPr/>
                </a:tc>
                <a:tc>
                  <a:txBody>
                    <a:bodyPr/>
                    <a:lstStyle/>
                    <a:p>
                      <a:r>
                        <a:rPr lang="en-GB" dirty="0"/>
                        <a:t>Pressure, quantity internal pressure</a:t>
                      </a:r>
                    </a:p>
                  </a:txBody>
                  <a:tcPr/>
                </a:tc>
                <a:extLst>
                  <a:ext uri="{0D108BD9-81ED-4DB2-BD59-A6C34878D82A}">
                    <a16:rowId xmlns:a16="http://schemas.microsoft.com/office/drawing/2014/main" val="1584740910"/>
                  </a:ext>
                </a:extLst>
              </a:tr>
              <a:tr h="189798">
                <a:tc>
                  <a:txBody>
                    <a:bodyPr/>
                    <a:lstStyle/>
                    <a:p>
                      <a:r>
                        <a:rPr lang="en-GB" dirty="0"/>
                        <a:t>Bar</a:t>
                      </a:r>
                    </a:p>
                  </a:txBody>
                  <a:tcPr/>
                </a:tc>
                <a:tc>
                  <a:txBody>
                    <a:bodyPr/>
                    <a:lstStyle/>
                    <a:p>
                      <a:r>
                        <a:rPr lang="en-GB" dirty="0"/>
                        <a:t>bar</a:t>
                      </a:r>
                    </a:p>
                  </a:txBody>
                  <a:tcPr/>
                </a:tc>
                <a:tc>
                  <a:txBody>
                    <a:bodyPr/>
                    <a:lstStyle/>
                    <a:p>
                      <a:r>
                        <a:rPr lang="en-GB" dirty="0"/>
                        <a:t>Pressure</a:t>
                      </a:r>
                    </a:p>
                  </a:txBody>
                  <a:tcPr/>
                </a:tc>
                <a:extLst>
                  <a:ext uri="{0D108BD9-81ED-4DB2-BD59-A6C34878D82A}">
                    <a16:rowId xmlns:a16="http://schemas.microsoft.com/office/drawing/2014/main" val="2974476150"/>
                  </a:ext>
                </a:extLst>
              </a:tr>
              <a:tr h="189798">
                <a:tc>
                  <a:txBody>
                    <a:bodyPr/>
                    <a:lstStyle/>
                    <a:p>
                      <a:r>
                        <a:rPr lang="en-GB" dirty="0"/>
                        <a:t>Joule</a:t>
                      </a:r>
                    </a:p>
                  </a:txBody>
                  <a:tcPr/>
                </a:tc>
                <a:tc>
                  <a:txBody>
                    <a:bodyPr/>
                    <a:lstStyle/>
                    <a:p>
                      <a:r>
                        <a:rPr lang="en-GB" dirty="0"/>
                        <a:t>J</a:t>
                      </a:r>
                    </a:p>
                  </a:txBody>
                  <a:tcPr/>
                </a:tc>
                <a:tc>
                  <a:txBody>
                    <a:bodyPr/>
                    <a:lstStyle/>
                    <a:p>
                      <a:r>
                        <a:rPr lang="en-GB" dirty="0"/>
                        <a:t>Energy</a:t>
                      </a:r>
                    </a:p>
                  </a:txBody>
                  <a:tcPr/>
                </a:tc>
                <a:extLst>
                  <a:ext uri="{0D108BD9-81ED-4DB2-BD59-A6C34878D82A}">
                    <a16:rowId xmlns:a16="http://schemas.microsoft.com/office/drawing/2014/main" val="179520420"/>
                  </a:ext>
                </a:extLst>
              </a:tr>
            </a:tbl>
          </a:graphicData>
        </a:graphic>
      </p:graphicFrame>
      <p:sp>
        <p:nvSpPr>
          <p:cNvPr id="7" name="TextBox 6">
            <a:extLst>
              <a:ext uri="{FF2B5EF4-FFF2-40B4-BE49-F238E27FC236}">
                <a16:creationId xmlns:a16="http://schemas.microsoft.com/office/drawing/2014/main" id="{CB73D012-5CB4-45CE-A814-BC9B3F5B87C4}"/>
              </a:ext>
            </a:extLst>
          </p:cNvPr>
          <p:cNvSpPr txBox="1"/>
          <p:nvPr/>
        </p:nvSpPr>
        <p:spPr>
          <a:xfrm>
            <a:off x="611559" y="1574819"/>
            <a:ext cx="7920880" cy="707886"/>
          </a:xfrm>
          <a:prstGeom prst="rect">
            <a:avLst/>
          </a:prstGeom>
          <a:noFill/>
        </p:spPr>
        <p:txBody>
          <a:bodyPr wrap="square" rtlCol="0">
            <a:spAutoFit/>
          </a:bodyPr>
          <a:lstStyle/>
          <a:p>
            <a:r>
              <a:rPr lang="en-GB" dirty="0"/>
              <a:t>Here are the units you are mostly likely to encounter in building services engineering.</a:t>
            </a:r>
          </a:p>
        </p:txBody>
      </p:sp>
    </p:spTree>
    <p:extLst>
      <p:ext uri="{BB962C8B-B14F-4D97-AF65-F5344CB8AC3E}">
        <p14:creationId xmlns:p14="http://schemas.microsoft.com/office/powerpoint/2010/main" val="33017246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 units</a:t>
            </a:r>
          </a:p>
        </p:txBody>
      </p:sp>
      <p:graphicFrame>
        <p:nvGraphicFramePr>
          <p:cNvPr id="8" name="Table 8">
            <a:extLst>
              <a:ext uri="{FF2B5EF4-FFF2-40B4-BE49-F238E27FC236}">
                <a16:creationId xmlns:a16="http://schemas.microsoft.com/office/drawing/2014/main" id="{F31A89FC-5BA8-4464-B97F-2DA5EC46062F}"/>
              </a:ext>
            </a:extLst>
          </p:cNvPr>
          <p:cNvGraphicFramePr>
            <a:graphicFrameLocks noGrp="1"/>
          </p:cNvGraphicFramePr>
          <p:nvPr>
            <p:ph sz="quarter" idx="10"/>
            <p:extLst>
              <p:ext uri="{D42A27DB-BD31-4B8C-83A1-F6EECF244321}">
                <p14:modId xmlns:p14="http://schemas.microsoft.com/office/powerpoint/2010/main" val="1808260311"/>
              </p:ext>
            </p:extLst>
          </p:nvPr>
        </p:nvGraphicFramePr>
        <p:xfrm>
          <a:off x="488165" y="1628800"/>
          <a:ext cx="7992888" cy="2595880"/>
        </p:xfrm>
        <a:graphic>
          <a:graphicData uri="http://schemas.openxmlformats.org/drawingml/2006/table">
            <a:tbl>
              <a:tblPr firstRow="1" bandRow="1">
                <a:tableStyleId>{5C22544A-7EE6-4342-B048-85BDC9FD1C3A}</a:tableStyleId>
              </a:tblPr>
              <a:tblGrid>
                <a:gridCol w="2664296">
                  <a:extLst>
                    <a:ext uri="{9D8B030D-6E8A-4147-A177-3AD203B41FA5}">
                      <a16:colId xmlns:a16="http://schemas.microsoft.com/office/drawing/2014/main" val="1313024406"/>
                    </a:ext>
                  </a:extLst>
                </a:gridCol>
                <a:gridCol w="2664296">
                  <a:extLst>
                    <a:ext uri="{9D8B030D-6E8A-4147-A177-3AD203B41FA5}">
                      <a16:colId xmlns:a16="http://schemas.microsoft.com/office/drawing/2014/main" val="2454397311"/>
                    </a:ext>
                  </a:extLst>
                </a:gridCol>
                <a:gridCol w="2664296">
                  <a:extLst>
                    <a:ext uri="{9D8B030D-6E8A-4147-A177-3AD203B41FA5}">
                      <a16:colId xmlns:a16="http://schemas.microsoft.com/office/drawing/2014/main" val="1790621535"/>
                    </a:ext>
                  </a:extLst>
                </a:gridCol>
              </a:tblGrid>
              <a:tr h="370840">
                <a:tc>
                  <a:txBody>
                    <a:bodyPr/>
                    <a:lstStyle/>
                    <a:p>
                      <a:r>
                        <a:rPr lang="en-GB" dirty="0">
                          <a:solidFill>
                            <a:sysClr val="windowText" lastClr="000000"/>
                          </a:solidFill>
                        </a:rPr>
                        <a:t>SI unit</a:t>
                      </a:r>
                    </a:p>
                  </a:txBody>
                  <a:tcPr/>
                </a:tc>
                <a:tc>
                  <a:txBody>
                    <a:bodyPr/>
                    <a:lstStyle/>
                    <a:p>
                      <a:r>
                        <a:rPr lang="en-GB" dirty="0">
                          <a:solidFill>
                            <a:sysClr val="windowText" lastClr="000000"/>
                          </a:solidFill>
                        </a:rPr>
                        <a:t>Abbreviation</a:t>
                      </a:r>
                    </a:p>
                  </a:txBody>
                  <a:tcPr/>
                </a:tc>
                <a:tc>
                  <a:txBody>
                    <a:bodyPr/>
                    <a:lstStyle/>
                    <a:p>
                      <a:r>
                        <a:rPr lang="en-GB" dirty="0">
                          <a:solidFill>
                            <a:sysClr val="windowText" lastClr="000000"/>
                          </a:solidFill>
                        </a:rPr>
                        <a:t>Measures</a:t>
                      </a:r>
                    </a:p>
                  </a:txBody>
                  <a:tcPr/>
                </a:tc>
                <a:extLst>
                  <a:ext uri="{0D108BD9-81ED-4DB2-BD59-A6C34878D82A}">
                    <a16:rowId xmlns:a16="http://schemas.microsoft.com/office/drawing/2014/main" val="3968585082"/>
                  </a:ext>
                </a:extLst>
              </a:tr>
              <a:tr h="370840">
                <a:tc>
                  <a:txBody>
                    <a:bodyPr/>
                    <a:lstStyle/>
                    <a:p>
                      <a:r>
                        <a:rPr lang="en-GB" dirty="0"/>
                        <a:t>Watt</a:t>
                      </a:r>
                    </a:p>
                  </a:txBody>
                  <a:tcPr/>
                </a:tc>
                <a:tc>
                  <a:txBody>
                    <a:bodyPr/>
                    <a:lstStyle/>
                    <a:p>
                      <a:r>
                        <a:rPr lang="en-GB" dirty="0"/>
                        <a:t>W</a:t>
                      </a:r>
                    </a:p>
                  </a:txBody>
                  <a:tcPr/>
                </a:tc>
                <a:tc>
                  <a:txBody>
                    <a:bodyPr/>
                    <a:lstStyle/>
                    <a:p>
                      <a:r>
                        <a:rPr lang="en-GB" dirty="0"/>
                        <a:t>Power</a:t>
                      </a:r>
                    </a:p>
                  </a:txBody>
                  <a:tcPr/>
                </a:tc>
                <a:extLst>
                  <a:ext uri="{0D108BD9-81ED-4DB2-BD59-A6C34878D82A}">
                    <a16:rowId xmlns:a16="http://schemas.microsoft.com/office/drawing/2014/main" val="4190955808"/>
                  </a:ext>
                </a:extLst>
              </a:tr>
              <a:tr h="370840">
                <a:tc>
                  <a:txBody>
                    <a:bodyPr/>
                    <a:lstStyle/>
                    <a:p>
                      <a:r>
                        <a:rPr lang="en-GB" dirty="0"/>
                        <a:t>Newton</a:t>
                      </a:r>
                    </a:p>
                  </a:txBody>
                  <a:tcPr/>
                </a:tc>
                <a:tc>
                  <a:txBody>
                    <a:bodyPr/>
                    <a:lstStyle/>
                    <a:p>
                      <a:r>
                        <a:rPr lang="en-GB" dirty="0"/>
                        <a:t>N</a:t>
                      </a:r>
                    </a:p>
                  </a:txBody>
                  <a:tcPr/>
                </a:tc>
                <a:tc>
                  <a:txBody>
                    <a:bodyPr/>
                    <a:lstStyle/>
                    <a:p>
                      <a:r>
                        <a:rPr lang="en-GB" dirty="0"/>
                        <a:t>Force</a:t>
                      </a:r>
                    </a:p>
                  </a:txBody>
                  <a:tcPr/>
                </a:tc>
                <a:extLst>
                  <a:ext uri="{0D108BD9-81ED-4DB2-BD59-A6C34878D82A}">
                    <a16:rowId xmlns:a16="http://schemas.microsoft.com/office/drawing/2014/main" val="4081615389"/>
                  </a:ext>
                </a:extLst>
              </a:tr>
              <a:tr h="370840">
                <a:tc>
                  <a:txBody>
                    <a:bodyPr/>
                    <a:lstStyle/>
                    <a:p>
                      <a:r>
                        <a:rPr lang="en-GB" dirty="0"/>
                        <a:t>Litre</a:t>
                      </a:r>
                    </a:p>
                  </a:txBody>
                  <a:tcPr/>
                </a:tc>
                <a:tc>
                  <a:txBody>
                    <a:bodyPr/>
                    <a:lstStyle/>
                    <a:p>
                      <a:r>
                        <a:rPr lang="en-GB" dirty="0"/>
                        <a:t>l</a:t>
                      </a:r>
                    </a:p>
                  </a:txBody>
                  <a:tcPr/>
                </a:tc>
                <a:tc>
                  <a:txBody>
                    <a:bodyPr/>
                    <a:lstStyle/>
                    <a:p>
                      <a:r>
                        <a:rPr lang="en-GB" dirty="0"/>
                        <a:t>Volume</a:t>
                      </a:r>
                    </a:p>
                  </a:txBody>
                  <a:tcPr/>
                </a:tc>
                <a:extLst>
                  <a:ext uri="{0D108BD9-81ED-4DB2-BD59-A6C34878D82A}">
                    <a16:rowId xmlns:a16="http://schemas.microsoft.com/office/drawing/2014/main" val="3462332793"/>
                  </a:ext>
                </a:extLst>
              </a:tr>
              <a:tr h="370840">
                <a:tc>
                  <a:txBody>
                    <a:bodyPr/>
                    <a:lstStyle/>
                    <a:p>
                      <a:r>
                        <a:rPr lang="en-GB" dirty="0"/>
                        <a:t>Candela</a:t>
                      </a:r>
                    </a:p>
                  </a:txBody>
                  <a:tcPr/>
                </a:tc>
                <a:tc>
                  <a:txBody>
                    <a:bodyPr/>
                    <a:lstStyle/>
                    <a:p>
                      <a:r>
                        <a:rPr lang="en-GB" dirty="0"/>
                        <a:t>cd</a:t>
                      </a:r>
                    </a:p>
                  </a:txBody>
                  <a:tcPr/>
                </a:tc>
                <a:tc>
                  <a:txBody>
                    <a:bodyPr/>
                    <a:lstStyle/>
                    <a:p>
                      <a:r>
                        <a:rPr lang="en-GB" dirty="0"/>
                        <a:t>Luminous intensity</a:t>
                      </a:r>
                    </a:p>
                  </a:txBody>
                  <a:tcPr/>
                </a:tc>
                <a:extLst>
                  <a:ext uri="{0D108BD9-81ED-4DB2-BD59-A6C34878D82A}">
                    <a16:rowId xmlns:a16="http://schemas.microsoft.com/office/drawing/2014/main" val="643069357"/>
                  </a:ext>
                </a:extLst>
              </a:tr>
              <a:tr h="370840">
                <a:tc>
                  <a:txBody>
                    <a:bodyPr/>
                    <a:lstStyle/>
                    <a:p>
                      <a:r>
                        <a:rPr lang="en-GB" dirty="0"/>
                        <a:t>Illuminance</a:t>
                      </a:r>
                    </a:p>
                  </a:txBody>
                  <a:tcPr/>
                </a:tc>
                <a:tc>
                  <a:txBody>
                    <a:bodyPr/>
                    <a:lstStyle/>
                    <a:p>
                      <a:r>
                        <a:rPr lang="en-GB" dirty="0"/>
                        <a:t>Lux</a:t>
                      </a:r>
                    </a:p>
                  </a:txBody>
                  <a:tcPr/>
                </a:tc>
                <a:tc>
                  <a:txBody>
                    <a:bodyPr/>
                    <a:lstStyle/>
                    <a:p>
                      <a:r>
                        <a:rPr lang="en-GB" dirty="0"/>
                        <a:t>Illumination</a:t>
                      </a:r>
                    </a:p>
                  </a:txBody>
                  <a:tcPr/>
                </a:tc>
                <a:extLst>
                  <a:ext uri="{0D108BD9-81ED-4DB2-BD59-A6C34878D82A}">
                    <a16:rowId xmlns:a16="http://schemas.microsoft.com/office/drawing/2014/main" val="1183237475"/>
                  </a:ext>
                </a:extLst>
              </a:tr>
              <a:tr h="370840">
                <a:tc>
                  <a:txBody>
                    <a:bodyPr/>
                    <a:lstStyle/>
                    <a:p>
                      <a:r>
                        <a:rPr lang="en-GB" dirty="0"/>
                        <a:t>Metre</a:t>
                      </a:r>
                    </a:p>
                  </a:txBody>
                  <a:tcPr/>
                </a:tc>
                <a:tc>
                  <a:txBody>
                    <a:bodyPr/>
                    <a:lstStyle/>
                    <a:p>
                      <a:r>
                        <a:rPr lang="en-GB" dirty="0"/>
                        <a:t>m</a:t>
                      </a:r>
                    </a:p>
                  </a:txBody>
                  <a:tcPr/>
                </a:tc>
                <a:tc>
                  <a:txBody>
                    <a:bodyPr/>
                    <a:lstStyle/>
                    <a:p>
                      <a:r>
                        <a:rPr lang="en-GB" dirty="0"/>
                        <a:t>Length</a:t>
                      </a:r>
                    </a:p>
                  </a:txBody>
                  <a:tcPr/>
                </a:tc>
                <a:extLst>
                  <a:ext uri="{0D108BD9-81ED-4DB2-BD59-A6C34878D82A}">
                    <a16:rowId xmlns:a16="http://schemas.microsoft.com/office/drawing/2014/main" val="1282231896"/>
                  </a:ext>
                </a:extLst>
              </a:tr>
            </a:tbl>
          </a:graphicData>
        </a:graphic>
      </p:graphicFrame>
    </p:spTree>
    <p:extLst>
      <p:ext uri="{BB962C8B-B14F-4D97-AF65-F5344CB8AC3E}">
        <p14:creationId xmlns:p14="http://schemas.microsoft.com/office/powerpoint/2010/main" val="3587794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Derived SI units</a:t>
            </a:r>
          </a:p>
        </p:txBody>
      </p:sp>
      <p:sp>
        <p:nvSpPr>
          <p:cNvPr id="3" name="Content Placeholder 2"/>
          <p:cNvSpPr>
            <a:spLocks noGrp="1"/>
          </p:cNvSpPr>
          <p:nvPr>
            <p:ph sz="quarter" idx="10"/>
          </p:nvPr>
        </p:nvSpPr>
        <p:spPr>
          <a:xfrm>
            <a:off x="485450" y="1602000"/>
            <a:ext cx="8229600" cy="4248000"/>
          </a:xfrm>
        </p:spPr>
        <p:txBody>
          <a:bodyPr/>
          <a:lstStyle/>
          <a:p>
            <a:r>
              <a:rPr lang="en-GB" b="1" dirty="0">
                <a:latin typeface="Arial" panose="020B0604020202020204" pitchFamily="34" charset="0"/>
                <a:cs typeface="Arial" panose="020B0604020202020204" pitchFamily="34" charset="0"/>
              </a:rPr>
              <a:t>Derived units</a:t>
            </a:r>
            <a:r>
              <a:rPr lang="en-US" b="0" i="0" dirty="0">
                <a:solidFill>
                  <a:srgbClr val="231F20"/>
                </a:solidFill>
                <a:effectLst/>
                <a:latin typeface="Arial" panose="020B0604020202020204" pitchFamily="34" charset="0"/>
                <a:cs typeface="Arial" panose="020B0604020202020204" pitchFamily="34" charset="0"/>
              </a:rPr>
              <a:t> come from the seven base units. For example, a watt is a derived unit.</a:t>
            </a:r>
            <a:endParaRPr lang="en-GB" dirty="0">
              <a:latin typeface="Arial" panose="020B0604020202020204" pitchFamily="34" charset="0"/>
              <a:cs typeface="Arial" panose="020B0604020202020204" pitchFamily="34" charset="0"/>
            </a:endParaRPr>
          </a:p>
          <a:p>
            <a:r>
              <a:rPr lang="en-US" dirty="0"/>
              <a:t>It is important to be familiar with some common derived SI units:</a:t>
            </a:r>
          </a:p>
          <a:p>
            <a:pPr marL="342900" indent="-342900">
              <a:buClr>
                <a:srgbClr val="0077E3"/>
              </a:buClr>
              <a:buFont typeface="Arial" panose="020B0604020202020204" pitchFamily="34" charset="0"/>
              <a:buChar char="•"/>
            </a:pPr>
            <a:r>
              <a:rPr lang="en-US" sz="1800" dirty="0"/>
              <a:t>Area is measured in m</a:t>
            </a:r>
            <a:r>
              <a:rPr lang="en-US" sz="1800" baseline="30000" dirty="0"/>
              <a:t>2</a:t>
            </a:r>
            <a:r>
              <a:rPr lang="en-US" sz="1800" dirty="0"/>
              <a:t> (eg, a room 10m long x 10m wide = 100m</a:t>
            </a:r>
            <a:r>
              <a:rPr lang="en-US" sz="1800" baseline="30000" dirty="0"/>
              <a:t>2</a:t>
            </a:r>
            <a:r>
              <a:rPr lang="en-US" sz="1800" dirty="0"/>
              <a:t>).</a:t>
            </a:r>
          </a:p>
          <a:p>
            <a:pPr marL="342900" indent="-342900">
              <a:buClr>
                <a:srgbClr val="0077E3"/>
              </a:buClr>
              <a:buFont typeface="Arial" panose="020B0604020202020204" pitchFamily="34" charset="0"/>
              <a:buChar char="•"/>
            </a:pPr>
            <a:r>
              <a:rPr lang="en-US" sz="1800" dirty="0"/>
              <a:t>Volume is measured in m</a:t>
            </a:r>
            <a:r>
              <a:rPr lang="en-US" sz="1800" baseline="30000" dirty="0"/>
              <a:t>3 </a:t>
            </a:r>
            <a:r>
              <a:rPr lang="en-US" sz="1800" dirty="0"/>
              <a:t>(eg, a room 10m long x 10m wide x 10m high = 1000m</a:t>
            </a:r>
            <a:r>
              <a:rPr lang="en-US" sz="1800" baseline="30000" dirty="0"/>
              <a:t>3</a:t>
            </a:r>
            <a:r>
              <a:rPr lang="en-US" sz="1800" dirty="0"/>
              <a:t>). </a:t>
            </a:r>
          </a:p>
          <a:p>
            <a:pPr marL="342900" indent="-342900">
              <a:buClr>
                <a:srgbClr val="0077E3"/>
              </a:buClr>
              <a:buFont typeface="Arial" panose="020B0604020202020204" pitchFamily="34" charset="0"/>
              <a:buChar char="•"/>
            </a:pPr>
            <a:r>
              <a:rPr lang="en-US" sz="1800" dirty="0"/>
              <a:t>When measuring the rate of flow of a liquid, the units used are litres per second (l/s) and metres cubed per hour (m</a:t>
            </a:r>
            <a:r>
              <a:rPr lang="en-US" sz="1800" baseline="30000" dirty="0"/>
              <a:t>3/</a:t>
            </a:r>
            <a:r>
              <a:rPr lang="en-US" sz="1800" dirty="0"/>
              <a:t>h).</a:t>
            </a:r>
            <a:r>
              <a:rPr lang="en-US" sz="1800" dirty="0">
                <a:effectLst/>
              </a:rPr>
              <a:t> </a:t>
            </a:r>
          </a:p>
          <a:p>
            <a:pPr marL="342900" indent="-342900">
              <a:buClr>
                <a:srgbClr val="0077E3"/>
              </a:buClr>
              <a:buFont typeface="Arial" panose="020B0604020202020204" pitchFamily="34" charset="0"/>
              <a:buChar char="•"/>
            </a:pPr>
            <a:r>
              <a:rPr lang="en-US" sz="1800" dirty="0">
                <a:effectLst/>
                <a:cs typeface="Arial" panose="020B0604020202020204" pitchFamily="34" charset="0"/>
              </a:rPr>
              <a:t>While volume is a measure of 3-D space, when dealing with liquids it is more commonplace to use the term </a:t>
            </a:r>
            <a:r>
              <a:rPr lang="en-US" sz="1800" b="1" dirty="0">
                <a:effectLst/>
                <a:cs typeface="Arial" panose="020B0604020202020204" pitchFamily="34" charset="0"/>
              </a:rPr>
              <a:t>capacity</a:t>
            </a:r>
            <a:r>
              <a:rPr lang="en-US" sz="1800" dirty="0">
                <a:effectLst/>
                <a:cs typeface="Arial" panose="020B0604020202020204" pitchFamily="34" charset="0"/>
              </a:rPr>
              <a:t>.</a:t>
            </a:r>
          </a:p>
          <a:p>
            <a:pPr marL="342900" indent="-342900">
              <a:buFont typeface="Arial" panose="020B0604020202020204" pitchFamily="34" charset="0"/>
              <a:buChar char="•"/>
            </a:pPr>
            <a:endParaRPr lang="en-US" dirty="0"/>
          </a:p>
          <a:p>
            <a:endParaRPr lang="en-US" dirty="0"/>
          </a:p>
          <a:p>
            <a:endParaRPr lang="en-US" dirty="0"/>
          </a:p>
        </p:txBody>
      </p:sp>
    </p:spTree>
    <p:extLst>
      <p:ext uri="{BB962C8B-B14F-4D97-AF65-F5344CB8AC3E}">
        <p14:creationId xmlns:p14="http://schemas.microsoft.com/office/powerpoint/2010/main" val="2405817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Derived SI units</a:t>
            </a:r>
          </a:p>
        </p:txBody>
      </p:sp>
      <p:sp>
        <p:nvSpPr>
          <p:cNvPr id="3" name="Content Placeholder 2"/>
          <p:cNvSpPr>
            <a:spLocks noGrp="1"/>
          </p:cNvSpPr>
          <p:nvPr>
            <p:ph sz="quarter" idx="10"/>
          </p:nvPr>
        </p:nvSpPr>
        <p:spPr>
          <a:xfrm>
            <a:off x="457200" y="1916832"/>
            <a:ext cx="8229600" cy="4248000"/>
          </a:xfrm>
        </p:spPr>
        <p:txBody>
          <a:bodyPr/>
          <a:lstStyle/>
          <a:p>
            <a:endParaRPr lang="en-US" dirty="0"/>
          </a:p>
          <a:p>
            <a:endParaRPr lang="en-US" dirty="0"/>
          </a:p>
        </p:txBody>
      </p:sp>
      <p:sp>
        <p:nvSpPr>
          <p:cNvPr id="5" name="TextBox 4">
            <a:extLst>
              <a:ext uri="{FF2B5EF4-FFF2-40B4-BE49-F238E27FC236}">
                <a16:creationId xmlns:a16="http://schemas.microsoft.com/office/drawing/2014/main" id="{D95E30F8-695E-41CC-89A9-AA526400458A}"/>
              </a:ext>
            </a:extLst>
          </p:cNvPr>
          <p:cNvSpPr txBox="1"/>
          <p:nvPr/>
        </p:nvSpPr>
        <p:spPr>
          <a:xfrm>
            <a:off x="395536" y="1541809"/>
            <a:ext cx="8003232" cy="5324535"/>
          </a:xfrm>
          <a:prstGeom prst="rect">
            <a:avLst/>
          </a:prstGeom>
          <a:noFill/>
        </p:spPr>
        <p:txBody>
          <a:bodyPr wrap="square">
            <a:spAutoFit/>
          </a:bodyPr>
          <a:lstStyle/>
          <a:p>
            <a:pPr marL="342900" indent="-342900">
              <a:buClr>
                <a:srgbClr val="0077E3"/>
              </a:buClr>
              <a:buFont typeface="Arial" panose="020B0604020202020204" pitchFamily="34" charset="0"/>
              <a:buChar char="•"/>
            </a:pPr>
            <a:r>
              <a:rPr lang="en-US" dirty="0"/>
              <a:t>Density is measured in kilograms per metre cubed (kg/m</a:t>
            </a:r>
            <a:r>
              <a:rPr lang="en-US" baseline="30000" dirty="0"/>
              <a:t>3</a:t>
            </a:r>
            <a:r>
              <a:rPr lang="en-US" dirty="0"/>
              <a:t>).</a:t>
            </a:r>
          </a:p>
          <a:p>
            <a:pPr marL="342900" indent="-342900">
              <a:buClr>
                <a:srgbClr val="0077E3"/>
              </a:buClr>
              <a:buFont typeface="Arial" panose="020B0604020202020204" pitchFamily="34" charset="0"/>
              <a:buChar char="•"/>
            </a:pPr>
            <a:r>
              <a:rPr lang="en-US" dirty="0"/>
              <a:t>Specific heat capacity is measured in kJ/kg/ºC.</a:t>
            </a:r>
          </a:p>
          <a:p>
            <a:pPr marL="342900" indent="-342900">
              <a:buClr>
                <a:srgbClr val="0077E3"/>
              </a:buClr>
              <a:buFont typeface="Arial" panose="020B0604020202020204" pitchFamily="34" charset="0"/>
              <a:buChar char="•"/>
            </a:pPr>
            <a:r>
              <a:rPr lang="en-US" dirty="0"/>
              <a:t>Velocity is measured in metres per second (m/s).</a:t>
            </a:r>
          </a:p>
          <a:p>
            <a:pPr marL="342900" indent="-342900">
              <a:buClr>
                <a:srgbClr val="0077E3"/>
              </a:buClr>
              <a:buFont typeface="Arial" panose="020B0604020202020204" pitchFamily="34" charset="0"/>
              <a:buChar char="•"/>
            </a:pPr>
            <a:r>
              <a:rPr lang="en-US" dirty="0"/>
              <a:t>Acceleration is measured in metres per second squared (m/s</a:t>
            </a:r>
            <a:r>
              <a:rPr lang="en-US" baseline="30000" dirty="0"/>
              <a:t>2</a:t>
            </a:r>
            <a:r>
              <a:rPr lang="en-US" dirty="0"/>
              <a:t>).</a:t>
            </a:r>
          </a:p>
          <a:p>
            <a:endParaRPr lang="en-US" dirty="0"/>
          </a:p>
          <a:p>
            <a:r>
              <a:rPr lang="en-US" dirty="0"/>
              <a:t>When working with electricity, in addition to the base SI unit of amperes (A):</a:t>
            </a:r>
          </a:p>
          <a:p>
            <a:endParaRPr lang="en-US" dirty="0"/>
          </a:p>
          <a:p>
            <a:pPr marL="342900" indent="-342900">
              <a:buClr>
                <a:srgbClr val="0077E3"/>
              </a:buClr>
              <a:buFont typeface="Arial" panose="020B0604020202020204" pitchFamily="34" charset="0"/>
              <a:buChar char="•"/>
            </a:pPr>
            <a:r>
              <a:rPr lang="en-US" dirty="0"/>
              <a:t>volt (V)</a:t>
            </a:r>
            <a:r>
              <a:rPr lang="en-US" b="0" i="0" dirty="0">
                <a:solidFill>
                  <a:srgbClr val="666666"/>
                </a:solidFill>
                <a:effectLst/>
                <a:latin typeface="Roboto"/>
              </a:rPr>
              <a:t> </a:t>
            </a:r>
            <a:r>
              <a:rPr lang="en-US" b="0" i="0" dirty="0">
                <a:effectLst/>
                <a:latin typeface="Arial" panose="020B0604020202020204" pitchFamily="34" charset="0"/>
                <a:cs typeface="Arial" panose="020B0604020202020204" pitchFamily="34" charset="0"/>
              </a:rPr>
              <a:t>is the derived unit for electric potential, electric potential difference (voltage) and electromotive force</a:t>
            </a:r>
            <a:endParaRPr lang="en-US" dirty="0">
              <a:latin typeface="Arial" panose="020B0604020202020204" pitchFamily="34" charset="0"/>
              <a:cs typeface="Arial" panose="020B0604020202020204" pitchFamily="34" charset="0"/>
            </a:endParaRPr>
          </a:p>
          <a:p>
            <a:pPr marL="342900" indent="-342900">
              <a:buClr>
                <a:srgbClr val="0077E3"/>
              </a:buClr>
              <a:buFont typeface="Arial" panose="020B0604020202020204" pitchFamily="34" charset="0"/>
              <a:buChar char="•"/>
            </a:pPr>
            <a:r>
              <a:rPr lang="en-US" dirty="0"/>
              <a:t>ohm (</a:t>
            </a:r>
            <a:r>
              <a:rPr lang="el-GR" dirty="0"/>
              <a:t>Ω</a:t>
            </a:r>
            <a:r>
              <a:rPr lang="en-GB" dirty="0"/>
              <a:t>) </a:t>
            </a:r>
            <a:r>
              <a:rPr lang="en-US" dirty="0"/>
              <a:t>is the derived unit of electrical resistance</a:t>
            </a:r>
            <a:endParaRPr lang="en-GB" dirty="0"/>
          </a:p>
          <a:p>
            <a:pPr marL="342900" indent="-342900">
              <a:buClr>
                <a:srgbClr val="0077E3"/>
              </a:buClr>
              <a:buFont typeface="Arial" panose="020B0604020202020204" pitchFamily="34" charset="0"/>
              <a:buChar char="•"/>
            </a:pPr>
            <a:r>
              <a:rPr lang="en-GB" dirty="0"/>
              <a:t>coulomb (C) is the derived unit of electric charge</a:t>
            </a:r>
          </a:p>
          <a:p>
            <a:pPr marL="342900" indent="-342900">
              <a:buClr>
                <a:srgbClr val="0077E3"/>
              </a:buClr>
              <a:buFont typeface="Arial" panose="020B0604020202020204" pitchFamily="34" charset="0"/>
              <a:buChar char="•"/>
            </a:pPr>
            <a:r>
              <a:rPr lang="en-GB" dirty="0"/>
              <a:t>watt (w) is an SI unit of power used to measure the rate of energy transfer.</a:t>
            </a:r>
          </a:p>
          <a:p>
            <a:pPr lvl="1"/>
            <a:endParaRPr lang="en-GB" dirty="0"/>
          </a:p>
          <a:p>
            <a:pPr lvl="1"/>
            <a:endParaRPr lang="en-US" dirty="0"/>
          </a:p>
          <a:p>
            <a:pPr marL="342900" indent="-342900">
              <a:buFont typeface="Arial" panose="020B0604020202020204" pitchFamily="34" charset="0"/>
              <a:buChar char="•"/>
            </a:pPr>
            <a:endParaRPr lang="en-US" dirty="0"/>
          </a:p>
        </p:txBody>
      </p:sp>
    </p:spTree>
    <p:extLst>
      <p:ext uri="{BB962C8B-B14F-4D97-AF65-F5344CB8AC3E}">
        <p14:creationId xmlns:p14="http://schemas.microsoft.com/office/powerpoint/2010/main" val="24387739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52411" y="1035349"/>
            <a:ext cx="8229600" cy="382588"/>
          </a:xfrm>
        </p:spPr>
        <p:txBody>
          <a:bodyPr/>
          <a:lstStyle/>
          <a:p>
            <a:r>
              <a:rPr lang="en-US" dirty="0">
                <a:ea typeface="ＭＳ Ｐゴシック" pitchFamily="-105" charset="-128"/>
                <a:cs typeface="ＭＳ Ｐゴシック" pitchFamily="-105" charset="-128"/>
              </a:rPr>
              <a:t>Mass and weight</a:t>
            </a:r>
          </a:p>
        </p:txBody>
      </p:sp>
      <p:sp>
        <p:nvSpPr>
          <p:cNvPr id="6" name="Content Placeholder 2"/>
          <p:cNvSpPr txBox="1">
            <a:spLocks/>
          </p:cNvSpPr>
          <p:nvPr/>
        </p:nvSpPr>
        <p:spPr bwMode="auto">
          <a:xfrm>
            <a:off x="452411" y="1556792"/>
            <a:ext cx="8087005" cy="417646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defRPr/>
            </a:pPr>
            <a:r>
              <a:rPr lang="en-GB" b="1" dirty="0"/>
              <a:t>Mass</a:t>
            </a:r>
            <a:r>
              <a:rPr lang="en-GB" dirty="0"/>
              <a:t> is the amount of matter in an object and is measured in kilograms. An object cannot have a mass of zero.</a:t>
            </a:r>
          </a:p>
          <a:p>
            <a:pPr>
              <a:defRPr/>
            </a:pPr>
            <a:r>
              <a:rPr lang="en-GB" b="1" dirty="0"/>
              <a:t>Weight</a:t>
            </a:r>
            <a:r>
              <a:rPr lang="en-GB" dirty="0"/>
              <a:t> is a force due to the pull of gravity on the mass of the object and is measured in newtons (N). Weight = force x gravity’s acceleration.</a:t>
            </a:r>
          </a:p>
          <a:p>
            <a:pPr>
              <a:defRPr/>
            </a:pPr>
            <a:r>
              <a:rPr lang="en-GB" dirty="0"/>
              <a:t>We often confuse the terms and weight is often quoted in kilograms.</a:t>
            </a:r>
          </a:p>
          <a:p>
            <a:pPr>
              <a:defRPr/>
            </a:pPr>
            <a:r>
              <a:rPr lang="en-GB" b="1" dirty="0"/>
              <a:t>Pressure </a:t>
            </a:r>
            <a:r>
              <a:rPr lang="en-GB" dirty="0"/>
              <a:t>is defined as force/area. The SI unit for force is newtons (N) and the SI unit for area is square meters (m²). One newton per square metre (N/m²) equals 1 pascal.</a:t>
            </a:r>
          </a:p>
          <a:p>
            <a:pPr>
              <a:defRPr/>
            </a:pPr>
            <a:r>
              <a:rPr lang="en-GB" dirty="0"/>
              <a:t>Example: when a liquid or a gas is in contact with a solid surface such as water in a tank it produces a force on that surface. The pressure of the fluid is defined as the force per unit area.</a:t>
            </a:r>
          </a:p>
        </p:txBody>
      </p:sp>
    </p:spTree>
    <p:extLst>
      <p:ext uri="{BB962C8B-B14F-4D97-AF65-F5344CB8AC3E}">
        <p14:creationId xmlns:p14="http://schemas.microsoft.com/office/powerpoint/2010/main" val="35428449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14AED6-3C5B-4EFF-AEE5-BA123BF90FB6}"/>
              </a:ext>
            </a:extLst>
          </p:cNvPr>
          <p:cNvSpPr>
            <a:spLocks noGrp="1"/>
          </p:cNvSpPr>
          <p:nvPr>
            <p:ph type="title"/>
          </p:nvPr>
        </p:nvSpPr>
        <p:spPr/>
        <p:txBody>
          <a:bodyPr/>
          <a:lstStyle/>
          <a:p>
            <a:r>
              <a:rPr lang="en-GB" dirty="0"/>
              <a:t>Multiples and sub-multiples</a:t>
            </a:r>
          </a:p>
        </p:txBody>
      </p:sp>
      <p:sp>
        <p:nvSpPr>
          <p:cNvPr id="3" name="Content Placeholder 2">
            <a:extLst>
              <a:ext uri="{FF2B5EF4-FFF2-40B4-BE49-F238E27FC236}">
                <a16:creationId xmlns:a16="http://schemas.microsoft.com/office/drawing/2014/main" id="{38C9CE3B-5E37-457F-B133-67625F0628BF}"/>
              </a:ext>
            </a:extLst>
          </p:cNvPr>
          <p:cNvSpPr>
            <a:spLocks noGrp="1"/>
          </p:cNvSpPr>
          <p:nvPr>
            <p:ph sz="quarter" idx="10"/>
          </p:nvPr>
        </p:nvSpPr>
        <p:spPr/>
        <p:txBody>
          <a:bodyPr/>
          <a:lstStyle/>
          <a:p>
            <a:r>
              <a:rPr lang="en-GB" sz="1800" dirty="0"/>
              <a:t>When working with small areas, volumes, distances, or power supplies the units you calculate are comparatively small and therefore not difficult to record. </a:t>
            </a:r>
          </a:p>
          <a:p>
            <a:r>
              <a:rPr lang="en-GB" sz="1800" dirty="0"/>
              <a:t>For example, the UK mains power supply is an alternating current with a frequency of 50 hertz (Hz) and 230 volts (V).</a:t>
            </a:r>
          </a:p>
          <a:p>
            <a:r>
              <a:rPr lang="en-GB" sz="1800" dirty="0"/>
              <a:t>In large engineering projects, the forces, distances, speeds or volumes involved can be much larger, meaning the numbers become inconvenient to record in full.  In precision engineering, there will also be very tiny and precise measurements. </a:t>
            </a:r>
            <a:r>
              <a:rPr lang="en-US" sz="1800" i="0" dirty="0">
                <a:solidFill>
                  <a:srgbClr val="202122"/>
                </a:solidFill>
                <a:effectLst/>
                <a:latin typeface="Arial" panose="020B0604020202020204" pitchFamily="34" charset="0"/>
              </a:rPr>
              <a:t>In</a:t>
            </a:r>
            <a:r>
              <a:rPr lang="en-US" sz="1800" b="1" i="0" dirty="0">
                <a:solidFill>
                  <a:srgbClr val="202122"/>
                </a:solidFill>
                <a:effectLst/>
                <a:latin typeface="Arial" panose="020B0604020202020204" pitchFamily="34" charset="0"/>
              </a:rPr>
              <a:t> engineering notation</a:t>
            </a:r>
            <a:r>
              <a:rPr lang="en-US" sz="1800" b="0" i="0" dirty="0">
                <a:solidFill>
                  <a:srgbClr val="202122"/>
                </a:solidFill>
                <a:effectLst/>
                <a:latin typeface="Arial" panose="020B0604020202020204" pitchFamily="34" charset="0"/>
              </a:rPr>
              <a:t> or </a:t>
            </a:r>
            <a:r>
              <a:rPr lang="en-US" sz="1800" b="1" i="0" dirty="0">
                <a:solidFill>
                  <a:srgbClr val="202122"/>
                </a:solidFill>
                <a:effectLst/>
                <a:latin typeface="Arial" panose="020B0604020202020204" pitchFamily="34" charset="0"/>
              </a:rPr>
              <a:t>engineering form</a:t>
            </a:r>
            <a:r>
              <a:rPr lang="en-US" sz="1800" b="0" i="0" dirty="0">
                <a:solidFill>
                  <a:srgbClr val="202122"/>
                </a:solidFill>
                <a:effectLst/>
                <a:latin typeface="Arial" panose="020B0604020202020204" pitchFamily="34" charset="0"/>
              </a:rPr>
              <a:t> the exponent of 10 must be divisible by 3 (ie powers of a thousand, but written as, for example, 10</a:t>
            </a:r>
            <a:r>
              <a:rPr lang="en-US" sz="1800" b="0" i="0" baseline="30000" dirty="0">
                <a:solidFill>
                  <a:srgbClr val="202122"/>
                </a:solidFill>
                <a:effectLst/>
                <a:latin typeface="Arial" panose="020B0604020202020204" pitchFamily="34" charset="0"/>
              </a:rPr>
              <a:t>6</a:t>
            </a:r>
            <a:r>
              <a:rPr lang="en-US" sz="1800" b="0" i="0" dirty="0">
                <a:solidFill>
                  <a:srgbClr val="202122"/>
                </a:solidFill>
                <a:effectLst/>
                <a:latin typeface="Arial" panose="020B0604020202020204" pitchFamily="34" charset="0"/>
              </a:rPr>
              <a:t> instead of 1000</a:t>
            </a:r>
            <a:r>
              <a:rPr lang="en-US" sz="1800" b="0" i="0" baseline="30000" dirty="0">
                <a:solidFill>
                  <a:srgbClr val="202122"/>
                </a:solidFill>
                <a:effectLst/>
                <a:latin typeface="Arial" panose="020B0604020202020204" pitchFamily="34" charset="0"/>
              </a:rPr>
              <a:t>2</a:t>
            </a:r>
            <a:r>
              <a:rPr lang="en-US" sz="1800" b="0" i="0" dirty="0">
                <a:solidFill>
                  <a:srgbClr val="202122"/>
                </a:solidFill>
                <a:effectLst/>
                <a:latin typeface="Arial" panose="020B0604020202020204" pitchFamily="34" charset="0"/>
              </a:rPr>
              <a:t>).</a:t>
            </a:r>
          </a:p>
          <a:p>
            <a:r>
              <a:rPr lang="en-GB" sz="1800" b="0" i="0" dirty="0">
                <a:solidFill>
                  <a:srgbClr val="202122"/>
                </a:solidFill>
                <a:effectLst/>
                <a:latin typeface="Arial" panose="020B0604020202020204" pitchFamily="34" charset="0"/>
              </a:rPr>
              <a:t>1,000,000 </a:t>
            </a:r>
            <a:r>
              <a:rPr lang="en-US" sz="1800" b="0" i="0" dirty="0">
                <a:solidFill>
                  <a:srgbClr val="202122"/>
                </a:solidFill>
                <a:effectLst/>
                <a:latin typeface="Arial" panose="020B0604020202020204" pitchFamily="34" charset="0"/>
              </a:rPr>
              <a:t>can be written as </a:t>
            </a:r>
            <a:r>
              <a:rPr lang="en-GB" sz="1800" dirty="0"/>
              <a:t>1000</a:t>
            </a:r>
            <a:r>
              <a:rPr lang="en-GB" sz="1800" baseline="30000" dirty="0"/>
              <a:t>2 </a:t>
            </a:r>
            <a:r>
              <a:rPr lang="en-US" sz="1800" dirty="0">
                <a:solidFill>
                  <a:srgbClr val="202122"/>
                </a:solidFill>
                <a:latin typeface="Arial" panose="020B0604020202020204" pitchFamily="34" charset="0"/>
              </a:rPr>
              <a:t>or in engineering form as</a:t>
            </a:r>
            <a:r>
              <a:rPr lang="en-GB" sz="1800" dirty="0"/>
              <a:t> 10</a:t>
            </a:r>
            <a:r>
              <a:rPr lang="en-GB" sz="1800" baseline="30000" dirty="0"/>
              <a:t>6</a:t>
            </a:r>
            <a:r>
              <a:rPr lang="en-GB" sz="1800" dirty="0"/>
              <a:t>.</a:t>
            </a:r>
          </a:p>
        </p:txBody>
      </p:sp>
    </p:spTree>
    <p:extLst>
      <p:ext uri="{BB962C8B-B14F-4D97-AF65-F5344CB8AC3E}">
        <p14:creationId xmlns:p14="http://schemas.microsoft.com/office/powerpoint/2010/main" val="16329385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14AED6-3C5B-4EFF-AEE5-BA123BF90FB6}"/>
              </a:ext>
            </a:extLst>
          </p:cNvPr>
          <p:cNvSpPr>
            <a:spLocks noGrp="1"/>
          </p:cNvSpPr>
          <p:nvPr>
            <p:ph type="title"/>
          </p:nvPr>
        </p:nvSpPr>
        <p:spPr/>
        <p:txBody>
          <a:bodyPr/>
          <a:lstStyle/>
          <a:p>
            <a:r>
              <a:rPr lang="en-GB" dirty="0"/>
              <a:t>Multiples and sub-multiples</a:t>
            </a:r>
          </a:p>
        </p:txBody>
      </p:sp>
      <p:graphicFrame>
        <p:nvGraphicFramePr>
          <p:cNvPr id="4" name="Content Placeholder 3">
            <a:extLst>
              <a:ext uri="{FF2B5EF4-FFF2-40B4-BE49-F238E27FC236}">
                <a16:creationId xmlns:a16="http://schemas.microsoft.com/office/drawing/2014/main" id="{7D20E24B-4F4F-4009-9A56-0A5898251B03}"/>
              </a:ext>
            </a:extLst>
          </p:cNvPr>
          <p:cNvGraphicFramePr>
            <a:graphicFrameLocks noGrp="1"/>
          </p:cNvGraphicFramePr>
          <p:nvPr>
            <p:ph sz="quarter" idx="10"/>
            <p:extLst>
              <p:ext uri="{D42A27DB-BD31-4B8C-83A1-F6EECF244321}">
                <p14:modId xmlns:p14="http://schemas.microsoft.com/office/powerpoint/2010/main" val="115340359"/>
              </p:ext>
            </p:extLst>
          </p:nvPr>
        </p:nvGraphicFramePr>
        <p:xfrm>
          <a:off x="477091" y="2421000"/>
          <a:ext cx="8229600" cy="3429000"/>
        </p:xfrm>
        <a:graphic>
          <a:graphicData uri="http://schemas.openxmlformats.org/drawingml/2006/table">
            <a:tbl>
              <a:tblPr/>
              <a:tblGrid>
                <a:gridCol w="2057400">
                  <a:extLst>
                    <a:ext uri="{9D8B030D-6E8A-4147-A177-3AD203B41FA5}">
                      <a16:colId xmlns:a16="http://schemas.microsoft.com/office/drawing/2014/main" val="1526662027"/>
                    </a:ext>
                  </a:extLst>
                </a:gridCol>
                <a:gridCol w="2057400">
                  <a:extLst>
                    <a:ext uri="{9D8B030D-6E8A-4147-A177-3AD203B41FA5}">
                      <a16:colId xmlns:a16="http://schemas.microsoft.com/office/drawing/2014/main" val="3734828928"/>
                    </a:ext>
                  </a:extLst>
                </a:gridCol>
                <a:gridCol w="2057400">
                  <a:extLst>
                    <a:ext uri="{9D8B030D-6E8A-4147-A177-3AD203B41FA5}">
                      <a16:colId xmlns:a16="http://schemas.microsoft.com/office/drawing/2014/main" val="1379267273"/>
                    </a:ext>
                  </a:extLst>
                </a:gridCol>
                <a:gridCol w="2057400">
                  <a:extLst>
                    <a:ext uri="{9D8B030D-6E8A-4147-A177-3AD203B41FA5}">
                      <a16:colId xmlns:a16="http://schemas.microsoft.com/office/drawing/2014/main" val="3359330396"/>
                    </a:ext>
                  </a:extLst>
                </a:gridCol>
              </a:tblGrid>
              <a:tr h="0">
                <a:tc>
                  <a:txBody>
                    <a:bodyPr/>
                    <a:lstStyle/>
                    <a:p>
                      <a:pPr algn="l"/>
                      <a:r>
                        <a:rPr lang="en-GB" b="1" dirty="0">
                          <a:solidFill>
                            <a:srgbClr val="231F20"/>
                          </a:solidFill>
                          <a:effectLst/>
                        </a:rPr>
                        <a:t>Multiple size</a:t>
                      </a:r>
                    </a:p>
                  </a:txBody>
                  <a:tcPr marL="38100" marR="38100" marT="38100" marB="38100" anchor="ctr">
                    <a:lnL>
                      <a:noFill/>
                    </a:lnL>
                    <a:lnR>
                      <a:noFill/>
                    </a:lnR>
                    <a:lnT>
                      <a:noFill/>
                    </a:lnT>
                    <a:lnB>
                      <a:noFill/>
                    </a:lnB>
                    <a:solidFill>
                      <a:srgbClr val="F1F1F1"/>
                    </a:solidFill>
                  </a:tcPr>
                </a:tc>
                <a:tc>
                  <a:txBody>
                    <a:bodyPr/>
                    <a:lstStyle/>
                    <a:p>
                      <a:pPr algn="ctr"/>
                      <a:r>
                        <a:rPr lang="en-GB" b="1" dirty="0">
                          <a:solidFill>
                            <a:srgbClr val="231F20"/>
                          </a:solidFill>
                          <a:effectLst/>
                        </a:rPr>
                        <a:t>Power of 10 (x10²)</a:t>
                      </a:r>
                    </a:p>
                  </a:txBody>
                  <a:tcPr marL="38100" marR="38100" marT="38100" marB="38100" anchor="ctr">
                    <a:lnL>
                      <a:noFill/>
                    </a:lnL>
                    <a:lnR>
                      <a:noFill/>
                    </a:lnR>
                    <a:lnT>
                      <a:noFill/>
                    </a:lnT>
                    <a:lnB>
                      <a:noFill/>
                    </a:lnB>
                    <a:solidFill>
                      <a:srgbClr val="F1F1F1"/>
                    </a:solidFill>
                  </a:tcPr>
                </a:tc>
                <a:tc>
                  <a:txBody>
                    <a:bodyPr/>
                    <a:lstStyle/>
                    <a:p>
                      <a:pPr algn="r"/>
                      <a:r>
                        <a:rPr lang="en-GB" b="1" dirty="0">
                          <a:solidFill>
                            <a:srgbClr val="231F20"/>
                          </a:solidFill>
                          <a:effectLst/>
                        </a:rPr>
                        <a:t>Prefix</a:t>
                      </a:r>
                    </a:p>
                  </a:txBody>
                  <a:tcPr marL="38100" marR="38100" marT="38100" marB="38100" anchor="ctr">
                    <a:lnL>
                      <a:noFill/>
                    </a:lnL>
                    <a:lnR>
                      <a:noFill/>
                    </a:lnR>
                    <a:lnT>
                      <a:noFill/>
                    </a:lnT>
                    <a:lnB>
                      <a:noFill/>
                    </a:lnB>
                    <a:solidFill>
                      <a:srgbClr val="F1F1F1"/>
                    </a:solidFill>
                  </a:tcPr>
                </a:tc>
                <a:tc>
                  <a:txBody>
                    <a:bodyPr/>
                    <a:lstStyle/>
                    <a:p>
                      <a:pPr algn="r"/>
                      <a:r>
                        <a:rPr lang="en-GB" b="1" dirty="0">
                          <a:solidFill>
                            <a:srgbClr val="231F20"/>
                          </a:solidFill>
                          <a:effectLst/>
                        </a:rPr>
                        <a:t>Prefix abbreviation</a:t>
                      </a:r>
                    </a:p>
                  </a:txBody>
                  <a:tcPr marL="38100" marR="38100" marT="38100" marB="38100" anchor="ctr">
                    <a:lnL>
                      <a:noFill/>
                    </a:lnL>
                    <a:lnR>
                      <a:noFill/>
                    </a:lnR>
                    <a:lnT>
                      <a:noFill/>
                    </a:lnT>
                    <a:lnB>
                      <a:noFill/>
                    </a:lnB>
                    <a:solidFill>
                      <a:srgbClr val="F1F1F1"/>
                    </a:solidFill>
                  </a:tcPr>
                </a:tc>
                <a:extLst>
                  <a:ext uri="{0D108BD9-81ED-4DB2-BD59-A6C34878D82A}">
                    <a16:rowId xmlns:a16="http://schemas.microsoft.com/office/drawing/2014/main" val="3471164545"/>
                  </a:ext>
                </a:extLst>
              </a:tr>
              <a:tr h="0">
                <a:tc>
                  <a:txBody>
                    <a:bodyPr/>
                    <a:lstStyle/>
                    <a:p>
                      <a:r>
                        <a:rPr lang="en-GB" dirty="0">
                          <a:solidFill>
                            <a:srgbClr val="231F20"/>
                          </a:solidFill>
                          <a:effectLst/>
                        </a:rPr>
                        <a:t>1,000,000,000,000</a:t>
                      </a:r>
                    </a:p>
                  </a:txBody>
                  <a:tcPr marL="38100" marR="38100" marT="38100" marB="38100" anchor="ctr">
                    <a:lnL>
                      <a:noFill/>
                    </a:lnL>
                    <a:lnR>
                      <a:noFill/>
                    </a:lnR>
                    <a:lnT>
                      <a:noFill/>
                    </a:lnT>
                    <a:lnB>
                      <a:noFill/>
                    </a:lnB>
                    <a:solidFill>
                      <a:srgbClr val="F1F1F1"/>
                    </a:solidFill>
                  </a:tcPr>
                </a:tc>
                <a:tc>
                  <a:txBody>
                    <a:bodyPr/>
                    <a:lstStyle/>
                    <a:p>
                      <a:pPr algn="r"/>
                      <a:r>
                        <a:rPr lang="en-GB" dirty="0">
                          <a:solidFill>
                            <a:srgbClr val="231F20"/>
                          </a:solidFill>
                          <a:effectLst/>
                        </a:rPr>
                        <a:t>12</a:t>
                      </a:r>
                    </a:p>
                  </a:txBody>
                  <a:tcPr marL="38100" marR="38100" marT="38100" marB="38100" anchor="ctr">
                    <a:lnL>
                      <a:noFill/>
                    </a:lnL>
                    <a:lnR>
                      <a:noFill/>
                    </a:lnR>
                    <a:lnT>
                      <a:noFill/>
                    </a:lnT>
                    <a:lnB>
                      <a:noFill/>
                    </a:lnB>
                    <a:solidFill>
                      <a:srgbClr val="F1F1F1"/>
                    </a:solidFill>
                  </a:tcPr>
                </a:tc>
                <a:tc>
                  <a:txBody>
                    <a:bodyPr/>
                    <a:lstStyle/>
                    <a:p>
                      <a:pPr algn="r"/>
                      <a:r>
                        <a:rPr lang="en-GB" dirty="0">
                          <a:solidFill>
                            <a:srgbClr val="231F20"/>
                          </a:solidFill>
                          <a:effectLst/>
                        </a:rPr>
                        <a:t>tera-</a:t>
                      </a:r>
                    </a:p>
                  </a:txBody>
                  <a:tcPr marL="38100" marR="38100" marT="38100" marB="38100" anchor="ctr">
                    <a:lnL>
                      <a:noFill/>
                    </a:lnL>
                    <a:lnR>
                      <a:noFill/>
                    </a:lnR>
                    <a:lnT>
                      <a:noFill/>
                    </a:lnT>
                    <a:lnB>
                      <a:noFill/>
                    </a:lnB>
                    <a:solidFill>
                      <a:srgbClr val="F1F1F1"/>
                    </a:solidFill>
                  </a:tcPr>
                </a:tc>
                <a:tc>
                  <a:txBody>
                    <a:bodyPr/>
                    <a:lstStyle/>
                    <a:p>
                      <a:pPr algn="r"/>
                      <a:r>
                        <a:rPr lang="en-GB" dirty="0">
                          <a:solidFill>
                            <a:srgbClr val="231F20"/>
                          </a:solidFill>
                          <a:effectLst/>
                        </a:rPr>
                        <a:t>T</a:t>
                      </a:r>
                    </a:p>
                  </a:txBody>
                  <a:tcPr marL="38100" marR="38100" marT="38100" marB="38100" anchor="ctr">
                    <a:lnL>
                      <a:noFill/>
                    </a:lnL>
                    <a:lnR>
                      <a:noFill/>
                    </a:lnR>
                    <a:lnT>
                      <a:noFill/>
                    </a:lnT>
                    <a:lnB>
                      <a:noFill/>
                    </a:lnB>
                    <a:solidFill>
                      <a:srgbClr val="F1F1F1"/>
                    </a:solidFill>
                  </a:tcPr>
                </a:tc>
                <a:extLst>
                  <a:ext uri="{0D108BD9-81ED-4DB2-BD59-A6C34878D82A}">
                    <a16:rowId xmlns:a16="http://schemas.microsoft.com/office/drawing/2014/main" val="3448237270"/>
                  </a:ext>
                </a:extLst>
              </a:tr>
              <a:tr h="0">
                <a:tc>
                  <a:txBody>
                    <a:bodyPr/>
                    <a:lstStyle/>
                    <a:p>
                      <a:r>
                        <a:rPr lang="en-GB" dirty="0">
                          <a:solidFill>
                            <a:srgbClr val="231F20"/>
                          </a:solidFill>
                          <a:effectLst/>
                        </a:rPr>
                        <a:t>1,000,000,000</a:t>
                      </a:r>
                    </a:p>
                  </a:txBody>
                  <a:tcPr marL="38100" marR="38100" marT="38100" marB="38100" anchor="ctr">
                    <a:lnL>
                      <a:noFill/>
                    </a:lnL>
                    <a:lnR>
                      <a:noFill/>
                    </a:lnR>
                    <a:lnT>
                      <a:noFill/>
                    </a:lnT>
                    <a:lnB>
                      <a:noFill/>
                    </a:lnB>
                    <a:solidFill>
                      <a:srgbClr val="F1F1F1"/>
                    </a:solidFill>
                  </a:tcPr>
                </a:tc>
                <a:tc>
                  <a:txBody>
                    <a:bodyPr/>
                    <a:lstStyle/>
                    <a:p>
                      <a:pPr algn="r"/>
                      <a:r>
                        <a:rPr lang="en-GB" dirty="0">
                          <a:solidFill>
                            <a:srgbClr val="231F20"/>
                          </a:solidFill>
                          <a:effectLst/>
                        </a:rPr>
                        <a:t>9</a:t>
                      </a:r>
                    </a:p>
                  </a:txBody>
                  <a:tcPr marL="38100" marR="38100" marT="38100" marB="38100" anchor="ctr">
                    <a:lnL>
                      <a:noFill/>
                    </a:lnL>
                    <a:lnR>
                      <a:noFill/>
                    </a:lnR>
                    <a:lnT>
                      <a:noFill/>
                    </a:lnT>
                    <a:lnB>
                      <a:noFill/>
                    </a:lnB>
                    <a:solidFill>
                      <a:srgbClr val="F1F1F1"/>
                    </a:solidFill>
                  </a:tcPr>
                </a:tc>
                <a:tc>
                  <a:txBody>
                    <a:bodyPr/>
                    <a:lstStyle/>
                    <a:p>
                      <a:pPr algn="r"/>
                      <a:r>
                        <a:rPr lang="en-GB" dirty="0">
                          <a:solidFill>
                            <a:srgbClr val="231F20"/>
                          </a:solidFill>
                          <a:effectLst/>
                        </a:rPr>
                        <a:t>giga-</a:t>
                      </a:r>
                    </a:p>
                  </a:txBody>
                  <a:tcPr marL="38100" marR="38100" marT="38100" marB="38100" anchor="ctr">
                    <a:lnL>
                      <a:noFill/>
                    </a:lnL>
                    <a:lnR>
                      <a:noFill/>
                    </a:lnR>
                    <a:lnT>
                      <a:noFill/>
                    </a:lnT>
                    <a:lnB>
                      <a:noFill/>
                    </a:lnB>
                    <a:solidFill>
                      <a:srgbClr val="F1F1F1"/>
                    </a:solidFill>
                  </a:tcPr>
                </a:tc>
                <a:tc>
                  <a:txBody>
                    <a:bodyPr/>
                    <a:lstStyle/>
                    <a:p>
                      <a:pPr algn="r"/>
                      <a:r>
                        <a:rPr lang="en-GB" dirty="0">
                          <a:solidFill>
                            <a:srgbClr val="231F20"/>
                          </a:solidFill>
                          <a:effectLst/>
                        </a:rPr>
                        <a:t>G</a:t>
                      </a:r>
                    </a:p>
                  </a:txBody>
                  <a:tcPr marL="38100" marR="38100" marT="38100" marB="38100" anchor="ctr">
                    <a:lnL>
                      <a:noFill/>
                    </a:lnL>
                    <a:lnR>
                      <a:noFill/>
                    </a:lnR>
                    <a:lnT>
                      <a:noFill/>
                    </a:lnT>
                    <a:lnB>
                      <a:noFill/>
                    </a:lnB>
                    <a:solidFill>
                      <a:srgbClr val="F1F1F1"/>
                    </a:solidFill>
                  </a:tcPr>
                </a:tc>
                <a:extLst>
                  <a:ext uri="{0D108BD9-81ED-4DB2-BD59-A6C34878D82A}">
                    <a16:rowId xmlns:a16="http://schemas.microsoft.com/office/drawing/2014/main" val="780336288"/>
                  </a:ext>
                </a:extLst>
              </a:tr>
              <a:tr h="0">
                <a:tc>
                  <a:txBody>
                    <a:bodyPr/>
                    <a:lstStyle/>
                    <a:p>
                      <a:r>
                        <a:rPr lang="en-GB" dirty="0">
                          <a:solidFill>
                            <a:srgbClr val="231F20"/>
                          </a:solidFill>
                          <a:effectLst/>
                        </a:rPr>
                        <a:t>1,000,000</a:t>
                      </a:r>
                    </a:p>
                  </a:txBody>
                  <a:tcPr marL="38100" marR="38100" marT="38100" marB="38100" anchor="ctr">
                    <a:lnL>
                      <a:noFill/>
                    </a:lnL>
                    <a:lnR>
                      <a:noFill/>
                    </a:lnR>
                    <a:lnT>
                      <a:noFill/>
                    </a:lnT>
                    <a:lnB>
                      <a:noFill/>
                    </a:lnB>
                    <a:solidFill>
                      <a:srgbClr val="F1F1F1"/>
                    </a:solidFill>
                  </a:tcPr>
                </a:tc>
                <a:tc>
                  <a:txBody>
                    <a:bodyPr/>
                    <a:lstStyle/>
                    <a:p>
                      <a:pPr algn="r"/>
                      <a:r>
                        <a:rPr lang="en-GB" dirty="0">
                          <a:solidFill>
                            <a:srgbClr val="231F20"/>
                          </a:solidFill>
                          <a:effectLst/>
                        </a:rPr>
                        <a:t>6</a:t>
                      </a:r>
                    </a:p>
                  </a:txBody>
                  <a:tcPr marL="38100" marR="38100" marT="38100" marB="38100" anchor="ctr">
                    <a:lnL>
                      <a:noFill/>
                    </a:lnL>
                    <a:lnR>
                      <a:noFill/>
                    </a:lnR>
                    <a:lnT>
                      <a:noFill/>
                    </a:lnT>
                    <a:lnB>
                      <a:noFill/>
                    </a:lnB>
                    <a:solidFill>
                      <a:srgbClr val="F1F1F1"/>
                    </a:solidFill>
                  </a:tcPr>
                </a:tc>
                <a:tc>
                  <a:txBody>
                    <a:bodyPr/>
                    <a:lstStyle/>
                    <a:p>
                      <a:pPr algn="r"/>
                      <a:r>
                        <a:rPr lang="en-GB" dirty="0">
                          <a:solidFill>
                            <a:srgbClr val="231F20"/>
                          </a:solidFill>
                          <a:effectLst/>
                        </a:rPr>
                        <a:t>mega-</a:t>
                      </a:r>
                    </a:p>
                  </a:txBody>
                  <a:tcPr marL="38100" marR="38100" marT="38100" marB="38100" anchor="ctr">
                    <a:lnL>
                      <a:noFill/>
                    </a:lnL>
                    <a:lnR>
                      <a:noFill/>
                    </a:lnR>
                    <a:lnT>
                      <a:noFill/>
                    </a:lnT>
                    <a:lnB>
                      <a:noFill/>
                    </a:lnB>
                    <a:solidFill>
                      <a:srgbClr val="F1F1F1"/>
                    </a:solidFill>
                  </a:tcPr>
                </a:tc>
                <a:tc>
                  <a:txBody>
                    <a:bodyPr/>
                    <a:lstStyle/>
                    <a:p>
                      <a:pPr algn="r"/>
                      <a:r>
                        <a:rPr lang="en-GB" dirty="0">
                          <a:solidFill>
                            <a:srgbClr val="231F20"/>
                          </a:solidFill>
                          <a:effectLst/>
                        </a:rPr>
                        <a:t>M</a:t>
                      </a:r>
                    </a:p>
                  </a:txBody>
                  <a:tcPr marL="38100" marR="38100" marT="38100" marB="38100" anchor="ctr">
                    <a:lnL>
                      <a:noFill/>
                    </a:lnL>
                    <a:lnR>
                      <a:noFill/>
                    </a:lnR>
                    <a:lnT>
                      <a:noFill/>
                    </a:lnT>
                    <a:lnB>
                      <a:noFill/>
                    </a:lnB>
                    <a:solidFill>
                      <a:srgbClr val="F1F1F1"/>
                    </a:solidFill>
                  </a:tcPr>
                </a:tc>
                <a:extLst>
                  <a:ext uri="{0D108BD9-81ED-4DB2-BD59-A6C34878D82A}">
                    <a16:rowId xmlns:a16="http://schemas.microsoft.com/office/drawing/2014/main" val="1240214410"/>
                  </a:ext>
                </a:extLst>
              </a:tr>
              <a:tr h="0">
                <a:tc>
                  <a:txBody>
                    <a:bodyPr/>
                    <a:lstStyle/>
                    <a:p>
                      <a:r>
                        <a:rPr lang="en-GB" dirty="0">
                          <a:solidFill>
                            <a:srgbClr val="231F20"/>
                          </a:solidFill>
                          <a:effectLst/>
                        </a:rPr>
                        <a:t>1,000</a:t>
                      </a:r>
                    </a:p>
                  </a:txBody>
                  <a:tcPr marL="38100" marR="38100" marT="38100" marB="38100" anchor="ctr">
                    <a:lnL>
                      <a:noFill/>
                    </a:lnL>
                    <a:lnR>
                      <a:noFill/>
                    </a:lnR>
                    <a:lnT>
                      <a:noFill/>
                    </a:lnT>
                    <a:lnB>
                      <a:noFill/>
                    </a:lnB>
                    <a:solidFill>
                      <a:srgbClr val="F1F1F1"/>
                    </a:solidFill>
                  </a:tcPr>
                </a:tc>
                <a:tc>
                  <a:txBody>
                    <a:bodyPr/>
                    <a:lstStyle/>
                    <a:p>
                      <a:pPr algn="r"/>
                      <a:r>
                        <a:rPr lang="en-GB" dirty="0">
                          <a:solidFill>
                            <a:srgbClr val="231F20"/>
                          </a:solidFill>
                          <a:effectLst/>
                        </a:rPr>
                        <a:t>3</a:t>
                      </a:r>
                    </a:p>
                  </a:txBody>
                  <a:tcPr marL="38100" marR="38100" marT="38100" marB="38100" anchor="ctr">
                    <a:lnL>
                      <a:noFill/>
                    </a:lnL>
                    <a:lnR>
                      <a:noFill/>
                    </a:lnR>
                    <a:lnT>
                      <a:noFill/>
                    </a:lnT>
                    <a:lnB>
                      <a:noFill/>
                    </a:lnB>
                    <a:solidFill>
                      <a:srgbClr val="F1F1F1"/>
                    </a:solidFill>
                  </a:tcPr>
                </a:tc>
                <a:tc>
                  <a:txBody>
                    <a:bodyPr/>
                    <a:lstStyle/>
                    <a:p>
                      <a:pPr algn="r"/>
                      <a:r>
                        <a:rPr lang="en-GB" dirty="0">
                          <a:solidFill>
                            <a:srgbClr val="231F20"/>
                          </a:solidFill>
                          <a:effectLst/>
                        </a:rPr>
                        <a:t>kilo-</a:t>
                      </a:r>
                    </a:p>
                  </a:txBody>
                  <a:tcPr marL="38100" marR="38100" marT="38100" marB="38100" anchor="ctr">
                    <a:lnL>
                      <a:noFill/>
                    </a:lnL>
                    <a:lnR>
                      <a:noFill/>
                    </a:lnR>
                    <a:lnT>
                      <a:noFill/>
                    </a:lnT>
                    <a:lnB>
                      <a:noFill/>
                    </a:lnB>
                    <a:solidFill>
                      <a:srgbClr val="F1F1F1"/>
                    </a:solidFill>
                  </a:tcPr>
                </a:tc>
                <a:tc>
                  <a:txBody>
                    <a:bodyPr/>
                    <a:lstStyle/>
                    <a:p>
                      <a:pPr algn="r"/>
                      <a:r>
                        <a:rPr lang="en-GB" dirty="0">
                          <a:solidFill>
                            <a:srgbClr val="231F20"/>
                          </a:solidFill>
                          <a:effectLst/>
                        </a:rPr>
                        <a:t>k</a:t>
                      </a:r>
                    </a:p>
                  </a:txBody>
                  <a:tcPr marL="38100" marR="38100" marT="38100" marB="38100" anchor="ctr">
                    <a:lnL>
                      <a:noFill/>
                    </a:lnL>
                    <a:lnR>
                      <a:noFill/>
                    </a:lnR>
                    <a:lnT>
                      <a:noFill/>
                    </a:lnT>
                    <a:lnB>
                      <a:noFill/>
                    </a:lnB>
                    <a:solidFill>
                      <a:srgbClr val="F1F1F1"/>
                    </a:solidFill>
                  </a:tcPr>
                </a:tc>
                <a:extLst>
                  <a:ext uri="{0D108BD9-81ED-4DB2-BD59-A6C34878D82A}">
                    <a16:rowId xmlns:a16="http://schemas.microsoft.com/office/drawing/2014/main" val="937771980"/>
                  </a:ext>
                </a:extLst>
              </a:tr>
              <a:tr h="0">
                <a:tc>
                  <a:txBody>
                    <a:bodyPr/>
                    <a:lstStyle/>
                    <a:p>
                      <a:r>
                        <a:rPr lang="en-GB" dirty="0">
                          <a:solidFill>
                            <a:srgbClr val="231F20"/>
                          </a:solidFill>
                          <a:effectLst/>
                        </a:rPr>
                        <a:t>0.01</a:t>
                      </a:r>
                    </a:p>
                  </a:txBody>
                  <a:tcPr marL="38100" marR="38100" marT="38100" marB="38100" anchor="ctr">
                    <a:lnL>
                      <a:noFill/>
                    </a:lnL>
                    <a:lnR>
                      <a:noFill/>
                    </a:lnR>
                    <a:lnT>
                      <a:noFill/>
                    </a:lnT>
                    <a:lnB>
                      <a:noFill/>
                    </a:lnB>
                    <a:solidFill>
                      <a:srgbClr val="F1F1F1"/>
                    </a:solidFill>
                  </a:tcPr>
                </a:tc>
                <a:tc>
                  <a:txBody>
                    <a:bodyPr/>
                    <a:lstStyle/>
                    <a:p>
                      <a:pPr algn="r"/>
                      <a:r>
                        <a:rPr lang="en-GB" dirty="0">
                          <a:solidFill>
                            <a:srgbClr val="231F20"/>
                          </a:solidFill>
                          <a:effectLst/>
                        </a:rPr>
                        <a:t>-2</a:t>
                      </a:r>
                    </a:p>
                  </a:txBody>
                  <a:tcPr marL="38100" marR="38100" marT="38100" marB="38100" anchor="ctr">
                    <a:lnL>
                      <a:noFill/>
                    </a:lnL>
                    <a:lnR>
                      <a:noFill/>
                    </a:lnR>
                    <a:lnT>
                      <a:noFill/>
                    </a:lnT>
                    <a:lnB>
                      <a:noFill/>
                    </a:lnB>
                    <a:solidFill>
                      <a:srgbClr val="F1F1F1"/>
                    </a:solidFill>
                  </a:tcPr>
                </a:tc>
                <a:tc>
                  <a:txBody>
                    <a:bodyPr/>
                    <a:lstStyle/>
                    <a:p>
                      <a:pPr algn="r"/>
                      <a:r>
                        <a:rPr lang="en-GB" dirty="0">
                          <a:solidFill>
                            <a:srgbClr val="231F20"/>
                          </a:solidFill>
                          <a:effectLst/>
                        </a:rPr>
                        <a:t>centi-</a:t>
                      </a:r>
                    </a:p>
                  </a:txBody>
                  <a:tcPr marL="38100" marR="38100" marT="38100" marB="38100" anchor="ctr">
                    <a:lnL>
                      <a:noFill/>
                    </a:lnL>
                    <a:lnR>
                      <a:noFill/>
                    </a:lnR>
                    <a:lnT>
                      <a:noFill/>
                    </a:lnT>
                    <a:lnB>
                      <a:noFill/>
                    </a:lnB>
                    <a:solidFill>
                      <a:srgbClr val="F1F1F1"/>
                    </a:solidFill>
                  </a:tcPr>
                </a:tc>
                <a:tc>
                  <a:txBody>
                    <a:bodyPr/>
                    <a:lstStyle/>
                    <a:p>
                      <a:pPr algn="r"/>
                      <a:r>
                        <a:rPr lang="en-GB" dirty="0">
                          <a:solidFill>
                            <a:srgbClr val="231F20"/>
                          </a:solidFill>
                          <a:effectLst/>
                        </a:rPr>
                        <a:t>c</a:t>
                      </a:r>
                    </a:p>
                  </a:txBody>
                  <a:tcPr marL="38100" marR="38100" marT="38100" marB="38100" anchor="ctr">
                    <a:lnL>
                      <a:noFill/>
                    </a:lnL>
                    <a:lnR>
                      <a:noFill/>
                    </a:lnR>
                    <a:lnT>
                      <a:noFill/>
                    </a:lnT>
                    <a:lnB>
                      <a:noFill/>
                    </a:lnB>
                    <a:solidFill>
                      <a:srgbClr val="F1F1F1"/>
                    </a:solidFill>
                  </a:tcPr>
                </a:tc>
                <a:extLst>
                  <a:ext uri="{0D108BD9-81ED-4DB2-BD59-A6C34878D82A}">
                    <a16:rowId xmlns:a16="http://schemas.microsoft.com/office/drawing/2014/main" val="4145961641"/>
                  </a:ext>
                </a:extLst>
              </a:tr>
              <a:tr h="0">
                <a:tc>
                  <a:txBody>
                    <a:bodyPr/>
                    <a:lstStyle/>
                    <a:p>
                      <a:r>
                        <a:rPr lang="en-GB" dirty="0">
                          <a:solidFill>
                            <a:srgbClr val="231F20"/>
                          </a:solidFill>
                          <a:effectLst/>
                        </a:rPr>
                        <a:t>0.001</a:t>
                      </a:r>
                    </a:p>
                  </a:txBody>
                  <a:tcPr marL="38100" marR="38100" marT="38100" marB="38100" anchor="ctr">
                    <a:lnL>
                      <a:noFill/>
                    </a:lnL>
                    <a:lnR>
                      <a:noFill/>
                    </a:lnR>
                    <a:lnT>
                      <a:noFill/>
                    </a:lnT>
                    <a:lnB>
                      <a:noFill/>
                    </a:lnB>
                    <a:solidFill>
                      <a:srgbClr val="F1F1F1"/>
                    </a:solidFill>
                  </a:tcPr>
                </a:tc>
                <a:tc>
                  <a:txBody>
                    <a:bodyPr/>
                    <a:lstStyle/>
                    <a:p>
                      <a:pPr algn="r"/>
                      <a:r>
                        <a:rPr lang="en-GB" dirty="0">
                          <a:solidFill>
                            <a:srgbClr val="231F20"/>
                          </a:solidFill>
                          <a:effectLst/>
                        </a:rPr>
                        <a:t>-3</a:t>
                      </a:r>
                    </a:p>
                  </a:txBody>
                  <a:tcPr marL="38100" marR="38100" marT="38100" marB="38100" anchor="ctr">
                    <a:lnL>
                      <a:noFill/>
                    </a:lnL>
                    <a:lnR>
                      <a:noFill/>
                    </a:lnR>
                    <a:lnT>
                      <a:noFill/>
                    </a:lnT>
                    <a:lnB>
                      <a:noFill/>
                    </a:lnB>
                    <a:solidFill>
                      <a:srgbClr val="F1F1F1"/>
                    </a:solidFill>
                  </a:tcPr>
                </a:tc>
                <a:tc>
                  <a:txBody>
                    <a:bodyPr/>
                    <a:lstStyle/>
                    <a:p>
                      <a:pPr algn="r"/>
                      <a:r>
                        <a:rPr lang="en-GB" dirty="0">
                          <a:solidFill>
                            <a:srgbClr val="231F20"/>
                          </a:solidFill>
                          <a:effectLst/>
                        </a:rPr>
                        <a:t>milli-</a:t>
                      </a:r>
                    </a:p>
                  </a:txBody>
                  <a:tcPr marL="38100" marR="38100" marT="38100" marB="38100" anchor="ctr">
                    <a:lnL>
                      <a:noFill/>
                    </a:lnL>
                    <a:lnR>
                      <a:noFill/>
                    </a:lnR>
                    <a:lnT>
                      <a:noFill/>
                    </a:lnT>
                    <a:lnB>
                      <a:noFill/>
                    </a:lnB>
                    <a:solidFill>
                      <a:srgbClr val="F1F1F1"/>
                    </a:solidFill>
                  </a:tcPr>
                </a:tc>
                <a:tc>
                  <a:txBody>
                    <a:bodyPr/>
                    <a:lstStyle/>
                    <a:p>
                      <a:pPr algn="r"/>
                      <a:r>
                        <a:rPr lang="en-GB" dirty="0">
                          <a:solidFill>
                            <a:srgbClr val="231F20"/>
                          </a:solidFill>
                          <a:effectLst/>
                        </a:rPr>
                        <a:t>m</a:t>
                      </a:r>
                    </a:p>
                  </a:txBody>
                  <a:tcPr marL="38100" marR="38100" marT="38100" marB="38100" anchor="ctr">
                    <a:lnL>
                      <a:noFill/>
                    </a:lnL>
                    <a:lnR>
                      <a:noFill/>
                    </a:lnR>
                    <a:lnT>
                      <a:noFill/>
                    </a:lnT>
                    <a:lnB>
                      <a:noFill/>
                    </a:lnB>
                    <a:solidFill>
                      <a:srgbClr val="F1F1F1"/>
                    </a:solidFill>
                  </a:tcPr>
                </a:tc>
                <a:extLst>
                  <a:ext uri="{0D108BD9-81ED-4DB2-BD59-A6C34878D82A}">
                    <a16:rowId xmlns:a16="http://schemas.microsoft.com/office/drawing/2014/main" val="536360811"/>
                  </a:ext>
                </a:extLst>
              </a:tr>
              <a:tr h="0">
                <a:tc>
                  <a:txBody>
                    <a:bodyPr/>
                    <a:lstStyle/>
                    <a:p>
                      <a:r>
                        <a:rPr lang="en-GB" dirty="0">
                          <a:solidFill>
                            <a:srgbClr val="231F20"/>
                          </a:solidFill>
                          <a:effectLst/>
                        </a:rPr>
                        <a:t>0.000001</a:t>
                      </a:r>
                    </a:p>
                  </a:txBody>
                  <a:tcPr marL="38100" marR="38100" marT="38100" marB="38100" anchor="ctr">
                    <a:lnL>
                      <a:noFill/>
                    </a:lnL>
                    <a:lnR>
                      <a:noFill/>
                    </a:lnR>
                    <a:lnT>
                      <a:noFill/>
                    </a:lnT>
                    <a:lnB>
                      <a:noFill/>
                    </a:lnB>
                    <a:solidFill>
                      <a:srgbClr val="F1F1F1"/>
                    </a:solidFill>
                  </a:tcPr>
                </a:tc>
                <a:tc>
                  <a:txBody>
                    <a:bodyPr/>
                    <a:lstStyle/>
                    <a:p>
                      <a:pPr algn="r"/>
                      <a:r>
                        <a:rPr lang="en-GB" dirty="0">
                          <a:solidFill>
                            <a:srgbClr val="231F20"/>
                          </a:solidFill>
                          <a:effectLst/>
                        </a:rPr>
                        <a:t>-6</a:t>
                      </a:r>
                    </a:p>
                  </a:txBody>
                  <a:tcPr marL="38100" marR="38100" marT="38100" marB="38100" anchor="ctr">
                    <a:lnL>
                      <a:noFill/>
                    </a:lnL>
                    <a:lnR>
                      <a:noFill/>
                    </a:lnR>
                    <a:lnT>
                      <a:noFill/>
                    </a:lnT>
                    <a:lnB>
                      <a:noFill/>
                    </a:lnB>
                    <a:solidFill>
                      <a:srgbClr val="F1F1F1"/>
                    </a:solidFill>
                  </a:tcPr>
                </a:tc>
                <a:tc>
                  <a:txBody>
                    <a:bodyPr/>
                    <a:lstStyle/>
                    <a:p>
                      <a:pPr algn="r"/>
                      <a:r>
                        <a:rPr lang="en-GB" dirty="0">
                          <a:solidFill>
                            <a:srgbClr val="231F20"/>
                          </a:solidFill>
                          <a:effectLst/>
                        </a:rPr>
                        <a:t>micro-</a:t>
                      </a:r>
                    </a:p>
                  </a:txBody>
                  <a:tcPr marL="38100" marR="38100" marT="38100" marB="38100" anchor="ctr">
                    <a:lnL>
                      <a:noFill/>
                    </a:lnL>
                    <a:lnR>
                      <a:noFill/>
                    </a:lnR>
                    <a:lnT>
                      <a:noFill/>
                    </a:lnT>
                    <a:lnB>
                      <a:noFill/>
                    </a:lnB>
                    <a:solidFill>
                      <a:srgbClr val="F1F1F1"/>
                    </a:solidFill>
                  </a:tcPr>
                </a:tc>
                <a:tc>
                  <a:txBody>
                    <a:bodyPr/>
                    <a:lstStyle/>
                    <a:p>
                      <a:pPr algn="r"/>
                      <a:r>
                        <a:rPr lang="el-GR" dirty="0">
                          <a:solidFill>
                            <a:srgbClr val="231F20"/>
                          </a:solidFill>
                          <a:effectLst/>
                        </a:rPr>
                        <a:t>μ</a:t>
                      </a:r>
                    </a:p>
                  </a:txBody>
                  <a:tcPr marL="38100" marR="38100" marT="38100" marB="38100" anchor="ctr">
                    <a:lnL>
                      <a:noFill/>
                    </a:lnL>
                    <a:lnR>
                      <a:noFill/>
                    </a:lnR>
                    <a:lnT>
                      <a:noFill/>
                    </a:lnT>
                    <a:lnB>
                      <a:noFill/>
                    </a:lnB>
                    <a:solidFill>
                      <a:srgbClr val="F1F1F1"/>
                    </a:solidFill>
                  </a:tcPr>
                </a:tc>
                <a:extLst>
                  <a:ext uri="{0D108BD9-81ED-4DB2-BD59-A6C34878D82A}">
                    <a16:rowId xmlns:a16="http://schemas.microsoft.com/office/drawing/2014/main" val="1443367099"/>
                  </a:ext>
                </a:extLst>
              </a:tr>
              <a:tr h="0">
                <a:tc>
                  <a:txBody>
                    <a:bodyPr/>
                    <a:lstStyle/>
                    <a:p>
                      <a:r>
                        <a:rPr lang="en-GB" dirty="0">
                          <a:solidFill>
                            <a:srgbClr val="231F20"/>
                          </a:solidFill>
                          <a:effectLst/>
                        </a:rPr>
                        <a:t>0.000000001</a:t>
                      </a:r>
                    </a:p>
                  </a:txBody>
                  <a:tcPr marL="38100" marR="38100" marT="38100" marB="38100" anchor="ctr">
                    <a:lnL>
                      <a:noFill/>
                    </a:lnL>
                    <a:lnR>
                      <a:noFill/>
                    </a:lnR>
                    <a:lnT>
                      <a:noFill/>
                    </a:lnT>
                    <a:lnB>
                      <a:noFill/>
                    </a:lnB>
                    <a:solidFill>
                      <a:srgbClr val="F1F1F1"/>
                    </a:solidFill>
                  </a:tcPr>
                </a:tc>
                <a:tc>
                  <a:txBody>
                    <a:bodyPr/>
                    <a:lstStyle/>
                    <a:p>
                      <a:pPr algn="r"/>
                      <a:r>
                        <a:rPr lang="en-GB" dirty="0">
                          <a:solidFill>
                            <a:srgbClr val="231F20"/>
                          </a:solidFill>
                          <a:effectLst/>
                        </a:rPr>
                        <a:t>-9</a:t>
                      </a:r>
                    </a:p>
                  </a:txBody>
                  <a:tcPr marL="38100" marR="38100" marT="38100" marB="38100" anchor="ctr">
                    <a:lnL>
                      <a:noFill/>
                    </a:lnL>
                    <a:lnR>
                      <a:noFill/>
                    </a:lnR>
                    <a:lnT>
                      <a:noFill/>
                    </a:lnT>
                    <a:lnB>
                      <a:noFill/>
                    </a:lnB>
                    <a:solidFill>
                      <a:srgbClr val="F1F1F1"/>
                    </a:solidFill>
                  </a:tcPr>
                </a:tc>
                <a:tc>
                  <a:txBody>
                    <a:bodyPr/>
                    <a:lstStyle/>
                    <a:p>
                      <a:pPr algn="r"/>
                      <a:r>
                        <a:rPr lang="en-GB" dirty="0">
                          <a:solidFill>
                            <a:srgbClr val="231F20"/>
                          </a:solidFill>
                          <a:effectLst/>
                        </a:rPr>
                        <a:t>nano-</a:t>
                      </a:r>
                    </a:p>
                  </a:txBody>
                  <a:tcPr marL="38100" marR="38100" marT="38100" marB="38100" anchor="ctr">
                    <a:lnL>
                      <a:noFill/>
                    </a:lnL>
                    <a:lnR>
                      <a:noFill/>
                    </a:lnR>
                    <a:lnT>
                      <a:noFill/>
                    </a:lnT>
                    <a:lnB>
                      <a:noFill/>
                    </a:lnB>
                    <a:solidFill>
                      <a:srgbClr val="F1F1F1"/>
                    </a:solidFill>
                  </a:tcPr>
                </a:tc>
                <a:tc>
                  <a:txBody>
                    <a:bodyPr/>
                    <a:lstStyle/>
                    <a:p>
                      <a:pPr algn="r"/>
                      <a:r>
                        <a:rPr lang="en-GB" dirty="0">
                          <a:solidFill>
                            <a:srgbClr val="231F20"/>
                          </a:solidFill>
                          <a:effectLst/>
                        </a:rPr>
                        <a:t>n</a:t>
                      </a:r>
                    </a:p>
                  </a:txBody>
                  <a:tcPr marL="38100" marR="38100" marT="38100" marB="38100" anchor="ctr">
                    <a:lnL>
                      <a:noFill/>
                    </a:lnL>
                    <a:lnR>
                      <a:noFill/>
                    </a:lnR>
                    <a:lnT>
                      <a:noFill/>
                    </a:lnT>
                    <a:lnB>
                      <a:noFill/>
                    </a:lnB>
                    <a:solidFill>
                      <a:srgbClr val="F1F1F1"/>
                    </a:solidFill>
                  </a:tcPr>
                </a:tc>
                <a:extLst>
                  <a:ext uri="{0D108BD9-81ED-4DB2-BD59-A6C34878D82A}">
                    <a16:rowId xmlns:a16="http://schemas.microsoft.com/office/drawing/2014/main" val="3633091942"/>
                  </a:ext>
                </a:extLst>
              </a:tr>
            </a:tbl>
          </a:graphicData>
        </a:graphic>
      </p:graphicFrame>
      <p:sp>
        <p:nvSpPr>
          <p:cNvPr id="7" name="TextBox 6">
            <a:extLst>
              <a:ext uri="{FF2B5EF4-FFF2-40B4-BE49-F238E27FC236}">
                <a16:creationId xmlns:a16="http://schemas.microsoft.com/office/drawing/2014/main" id="{C01E9500-4D7F-4C79-A254-00E85BD8EB29}"/>
              </a:ext>
            </a:extLst>
          </p:cNvPr>
          <p:cNvSpPr txBox="1"/>
          <p:nvPr/>
        </p:nvSpPr>
        <p:spPr>
          <a:xfrm>
            <a:off x="395536" y="1551851"/>
            <a:ext cx="8229600" cy="707886"/>
          </a:xfrm>
          <a:prstGeom prst="rect">
            <a:avLst/>
          </a:prstGeom>
          <a:noFill/>
        </p:spPr>
        <p:txBody>
          <a:bodyPr wrap="square">
            <a:spAutoFit/>
          </a:bodyPr>
          <a:lstStyle/>
          <a:p>
            <a:r>
              <a:rPr lang="en-GB" dirty="0"/>
              <a:t>Multiples and sub-multiples also allow orders of magnitude to be recorded in shortened form.</a:t>
            </a:r>
          </a:p>
        </p:txBody>
      </p:sp>
    </p:spTree>
    <p:extLst>
      <p:ext uri="{BB962C8B-B14F-4D97-AF65-F5344CB8AC3E}">
        <p14:creationId xmlns:p14="http://schemas.microsoft.com/office/powerpoint/2010/main" val="219163493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DDBEFE1-A40D-4591-8DF4-E2A6C84DAE38}">
  <ds:schemaRefs>
    <ds:schemaRef ds:uri="http://schemas.microsoft.com/sharepoint/v3/contenttype/forms"/>
  </ds:schemaRefs>
</ds:datastoreItem>
</file>

<file path=customXml/itemProps2.xml><?xml version="1.0" encoding="utf-8"?>
<ds:datastoreItem xmlns:ds="http://schemas.openxmlformats.org/officeDocument/2006/customXml" ds:itemID="{386C1D41-5E1E-4591-B74B-B53EC1AAF41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0A3E595-DFAC-41E3-B854-67945BFF65C6}">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TotalTime>
  <Words>911</Words>
  <Application>Microsoft Office PowerPoint</Application>
  <PresentationFormat>On-screen Show (4:3)</PresentationFormat>
  <Paragraphs>154</Paragraphs>
  <Slides>12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ＭＳ Ｐゴシック</vt:lpstr>
      <vt:lpstr>Arial</vt:lpstr>
      <vt:lpstr>Lucida Grande</vt:lpstr>
      <vt:lpstr>Roboto</vt:lpstr>
      <vt:lpstr>Times New Roman</vt:lpstr>
      <vt:lpstr>1_Default Design</vt:lpstr>
      <vt:lpstr>PowerPoint 1: International system of units (SI) and derived units</vt:lpstr>
      <vt:lpstr>What are SI units?</vt:lpstr>
      <vt:lpstr>SI units in building services engineering</vt:lpstr>
      <vt:lpstr>SI units</vt:lpstr>
      <vt:lpstr>Derived SI units</vt:lpstr>
      <vt:lpstr>Derived SI units</vt:lpstr>
      <vt:lpstr>Mass and weight</vt:lpstr>
      <vt:lpstr>Multiples and sub-multiples</vt:lpstr>
      <vt:lpstr>Multiples and sub-multiples</vt:lpstr>
      <vt:lpstr>Worked example</vt:lpstr>
      <vt:lpstr>Which is greater?</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161</cp:revision>
  <dcterms:created xsi:type="dcterms:W3CDTF">2013-05-28T00:38:54Z</dcterms:created>
  <dcterms:modified xsi:type="dcterms:W3CDTF">2025-11-18T15:27:26Z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