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4"/>
  </p:sldMasterIdLst>
  <p:notesMasterIdLst>
    <p:notesMasterId r:id="rId24"/>
  </p:notesMasterIdLst>
  <p:handoutMasterIdLst>
    <p:handoutMasterId r:id="rId25"/>
  </p:handoutMasterIdLst>
  <p:sldIdLst>
    <p:sldId id="256" r:id="rId5"/>
    <p:sldId id="517" r:id="rId6"/>
    <p:sldId id="346" r:id="rId7"/>
    <p:sldId id="359" r:id="rId8"/>
    <p:sldId id="450" r:id="rId9"/>
    <p:sldId id="361" r:id="rId10"/>
    <p:sldId id="516" r:id="rId11"/>
    <p:sldId id="353" r:id="rId12"/>
    <p:sldId id="364" r:id="rId13"/>
    <p:sldId id="365" r:id="rId14"/>
    <p:sldId id="339" r:id="rId15"/>
    <p:sldId id="408" r:id="rId16"/>
    <p:sldId id="515" r:id="rId17"/>
    <p:sldId id="354" r:id="rId18"/>
    <p:sldId id="511" r:id="rId19"/>
    <p:sldId id="367" r:id="rId20"/>
    <p:sldId id="336" r:id="rId21"/>
    <p:sldId id="513"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Simon Topliss" initials="ST" lastIdx="4" clrIdx="1">
    <p:extLst>
      <p:ext uri="{19B8F6BF-5375-455C-9EA6-DF929625EA0E}">
        <p15:presenceInfo xmlns:p15="http://schemas.microsoft.com/office/powerpoint/2012/main" userId="S::stopliss@lcb.ac.uk::6df3080d-b44e-45ec-8575-d458a98a5f5c" providerId="AD"/>
      </p:ext>
    </p:extLst>
  </p:cmAuthor>
  <p:cmAuthor id="3" name="Anwen Roberts" initials="AR" lastIdx="30" clrIdx="2">
    <p:extLst>
      <p:ext uri="{19B8F6BF-5375-455C-9EA6-DF929625EA0E}">
        <p15:presenceInfo xmlns:p15="http://schemas.microsoft.com/office/powerpoint/2012/main" userId="acb94dfec5711bca" providerId="Windows Live"/>
      </p:ext>
    </p:extLst>
  </p:cmAuthor>
  <p:cmAuthor id="4" name="Bonita Searle-Barnes" initials="BSB" lastIdx="1" clrIdx="3">
    <p:extLst>
      <p:ext uri="{19B8F6BF-5375-455C-9EA6-DF929625EA0E}">
        <p15:presenceInfo xmlns:p15="http://schemas.microsoft.com/office/powerpoint/2012/main" userId="S::Bonita.Searle-Barnes@eal.org.uk::e782127f-826a-4a83-a372-afedaa2e0d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6F7B42-2ED2-471A-8FF9-A7D514EBDF91}" v="19" dt="2021-09-07T13:11:08.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7122"/>
  </p:normalViewPr>
  <p:slideViewPr>
    <p:cSldViewPr showGuides="1">
      <p:cViewPr varScale="1">
        <p:scale>
          <a:sx n="65" d="100"/>
          <a:sy n="65" d="100"/>
        </p:scale>
        <p:origin x="1248"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bc.co.uk/bitesize/guides/zmm39j6/revision/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Electricity and magnetism are symbiotic,</a:t>
            </a:r>
            <a:r>
              <a:rPr lang="en-US" baseline="0" dirty="0"/>
              <a:t> in other words you cannot have one without the other.</a:t>
            </a:r>
          </a:p>
          <a:p>
            <a:r>
              <a:rPr lang="en-US" dirty="0"/>
              <a:t>Therefore, when a conductor</a:t>
            </a:r>
            <a:r>
              <a:rPr lang="en-US" baseline="0" dirty="0"/>
              <a:t> is moved through a magnetic field it creates an electromagnetic force, and this is known as the generator principle.</a:t>
            </a:r>
          </a:p>
          <a:p>
            <a:r>
              <a:rPr lang="en-US" baseline="0" dirty="0"/>
              <a:t>For more see: </a:t>
            </a:r>
            <a:r>
              <a:rPr lang="en-US" dirty="0">
                <a:hlinkClick r:id="rId3"/>
              </a:rPr>
              <a:t>Electromagnetic induction - Electromagnets and motors - GCSE Physics (Single Science) Revision - BBC Bitesize</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30202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a:t>
            </a:r>
          </a:p>
          <a:p>
            <a:r>
              <a:rPr lang="en-GB" dirty="0"/>
              <a:t>The power into a transformer must equal the power out.  We cannot alter it.</a:t>
            </a:r>
          </a:p>
          <a:p>
            <a:r>
              <a:rPr lang="en-GB" dirty="0"/>
              <a:t>Voltage is deliberately stepped up, in order to reduce its output current, which then permits the use of much smaller conductors. Less current also means less heat loss and volt drop and therefore makes for a far more efficient system.</a:t>
            </a:r>
          </a:p>
          <a:p>
            <a:r>
              <a:rPr lang="en-US" dirty="0"/>
              <a:t>Suggest you stipulate that there is no electrical link between the Primary (input) and the Secondary (output), which is why transformers are used as Safety Isolation devices.  Equally that magnetic link needs to be continually pulsed, which is why transformers only work with alternating current.</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55709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1" dirty="0">
                <a:latin typeface="Arial" panose="020B0604020202020204" pitchFamily="34" charset="0"/>
              </a:rPr>
              <a:t>Tutor notes if needed</a:t>
            </a:r>
            <a:endParaRPr lang="en-GB" altLang="en-US" dirty="0">
              <a:latin typeface="Arial" panose="020B0604020202020204" pitchFamily="34" charset="0"/>
            </a:endParaRPr>
          </a:p>
          <a:p>
            <a:r>
              <a:rPr lang="en-GB" altLang="en-US" dirty="0">
                <a:latin typeface="Arial" panose="020B0604020202020204" pitchFamily="34" charset="0"/>
              </a:rPr>
              <a:t>Once the National Grid has delivered the electricity to areas of high consumption, electricity is then ‘taken’ from the national grid via a series of appropriately located sub-stations that sequentially transform the grid supply down. The voltage is stepped down as follows:</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33 kV for distribution to heavy industry</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11 kV for high voltage distribution to lighter industry</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415/400 V to commercial consumer supplies</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240/230 </a:t>
            </a:r>
            <a:r>
              <a:rPr lang="en-GB" altLang="en-US" dirty="0">
                <a:latin typeface="Arial" panose="020B0604020202020204" pitchFamily="34" charset="0"/>
              </a:rPr>
              <a:t>V to domestic supplies</a:t>
            </a:r>
          </a:p>
          <a:p>
            <a:endParaRPr lang="en-GB" altLang="en-US" dirty="0">
              <a:latin typeface="Arial" panose="020B0604020202020204" pitchFamily="34" charset="0"/>
            </a:endParaRPr>
          </a:p>
          <a:p>
            <a:r>
              <a:rPr lang="en-GB" altLang="en-US" dirty="0">
                <a:latin typeface="Arial" panose="020B0604020202020204" pitchFamily="34" charset="0"/>
              </a:rPr>
              <a:t>At the 11 kV stage the supply reaches a series of local sub-stations. This is then further transformed down to 400 V and distributed via a network of underground radial circuits to customers. At this point the neutral conductor is also introduced by connecting the secondary side of a star-connected transformer to an earth spike at its star point. In rural areas the distribution is via overhead lines and will also be associated with TT earthing systems. </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fld id="{56252153-81A1-455E-ACAD-5B7FB5481BC0}" type="slidenum">
              <a:rPr lang="en-US" altLang="en-US" sz="1200"/>
              <a:pPr eaLnBrk="1" hangingPunct="1"/>
              <a:t>12</a:t>
            </a:fld>
            <a:endParaRPr lang="en-US" altLang="en-US" sz="1200" dirty="0"/>
          </a:p>
        </p:txBody>
      </p:sp>
    </p:spTree>
    <p:extLst>
      <p:ext uri="{BB962C8B-B14F-4D97-AF65-F5344CB8AC3E}">
        <p14:creationId xmlns:p14="http://schemas.microsoft.com/office/powerpoint/2010/main" val="3621206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15</a:t>
            </a:fld>
            <a:endParaRPr lang="en-US" dirty="0"/>
          </a:p>
        </p:txBody>
      </p:sp>
    </p:spTree>
    <p:extLst>
      <p:ext uri="{BB962C8B-B14F-4D97-AF65-F5344CB8AC3E}">
        <p14:creationId xmlns:p14="http://schemas.microsoft.com/office/powerpoint/2010/main" val="2482262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Tutor notes</a:t>
            </a:r>
          </a:p>
          <a:p>
            <a:r>
              <a:rPr lang="en-GB" dirty="0"/>
              <a:t>An electrical supply that relies on a negative conductor to complete a circuit will work perfectly when the circuit is put to use ie running through a resistor. This could be a light fitting, a water heater element or motor which is adequately insulated meaning a short circuit fault cannot exist.</a:t>
            </a:r>
          </a:p>
          <a:p>
            <a:r>
              <a:rPr lang="en-GB" dirty="0"/>
              <a:t>In cases where cable or appliance insulation is compromised there is a potential for a short circuit to occur, in other place the current will find a direct path to earth. This path will return to the generator or substation through the earth’s conductive low resistance.</a:t>
            </a:r>
          </a:p>
          <a:p>
            <a:r>
              <a:rPr lang="en-GB" dirty="0"/>
              <a:t>If a person bridges the gap between the fault and the earth sink the short circuit current will flow them to the power source possibly resulting in death (in excess of 50 mA flowing through a human body will result in death).</a:t>
            </a:r>
          </a:p>
          <a:p>
            <a:r>
              <a:rPr lang="en-GB" dirty="0"/>
              <a:t>This emphasises why circuit protection devices are so important an integral part of electrical circuits.  </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72720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58962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1400949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3739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7597885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096499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idx="4294967295"/>
          </p:nvPr>
        </p:nvSpPr>
        <p:spPr>
          <a:xfrm>
            <a:off x="449018" y="2544854"/>
            <a:ext cx="8153400" cy="2514600"/>
          </a:xfrm>
        </p:spPr>
        <p:txBody>
          <a:bodyPr anchor="t"/>
          <a:lstStyle/>
          <a:p>
            <a:r>
              <a:rPr lang="en-GB" dirty="0">
                <a:solidFill>
                  <a:sysClr val="windowText" lastClr="000000"/>
                </a:solidFill>
              </a:rPr>
              <a:t>2.5 Electricity principles</a:t>
            </a:r>
            <a:br>
              <a:rPr lang="en-GB" dirty="0">
                <a:solidFill>
                  <a:sysClr val="windowText" lastClr="000000"/>
                </a:solidFill>
              </a:rPr>
            </a:br>
            <a:br>
              <a:rPr lang="en-GB" dirty="0">
                <a:solidFill>
                  <a:sysClr val="windowText" lastClr="000000"/>
                </a:solidFill>
              </a:rPr>
            </a:br>
            <a:br>
              <a:rPr lang="en-GB" dirty="0">
                <a:solidFill>
                  <a:sysClr val="windowText" lastClr="000000"/>
                </a:solidFill>
              </a:rPr>
            </a:br>
            <a:r>
              <a:rPr lang="en-GB" dirty="0"/>
              <a:t>PowerPoint 4: Power and distribution</a:t>
            </a:r>
            <a:br>
              <a:rPr lang="en-GB" dirty="0">
                <a:solidFill>
                  <a:sysClr val="windowText" lastClr="000000"/>
                </a:solidFill>
              </a:rPr>
            </a:br>
            <a:br>
              <a:rPr lang="en-GB" dirty="0">
                <a:solidFill>
                  <a:sysClr val="windowText" lastClr="000000"/>
                </a:solidFill>
              </a:rPr>
            </a:br>
            <a:r>
              <a:rPr lang="en-GB" dirty="0"/>
              <a:t> </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70DC-C26D-4641-98C9-1D3AAA743238}"/>
              </a:ext>
            </a:extLst>
          </p:cNvPr>
          <p:cNvSpPr>
            <a:spLocks noGrp="1"/>
          </p:cNvSpPr>
          <p:nvPr>
            <p:ph type="title" idx="4294967295"/>
          </p:nvPr>
        </p:nvSpPr>
        <p:spPr>
          <a:xfrm>
            <a:off x="457200" y="1008000"/>
            <a:ext cx="8229600" cy="382588"/>
          </a:xfrm>
        </p:spPr>
        <p:txBody>
          <a:bodyPr/>
          <a:lstStyle/>
          <a:p>
            <a:r>
              <a:rPr lang="en-GB" dirty="0"/>
              <a:t>Three-phase transformers</a:t>
            </a:r>
          </a:p>
        </p:txBody>
      </p:sp>
      <p:pic>
        <p:nvPicPr>
          <p:cNvPr id="6" name="Content Placeholder 6" descr="A picture containing appliance, kitchen appliance&#10;&#10;Description automatically generated">
            <a:extLst>
              <a:ext uri="{FF2B5EF4-FFF2-40B4-BE49-F238E27FC236}">
                <a16:creationId xmlns:a16="http://schemas.microsoft.com/office/drawing/2014/main" id="{C8EF9C35-49CB-BF40-9A12-6B2EA8375FD4}"/>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225691" y="1847986"/>
            <a:ext cx="4461109" cy="2975560"/>
          </a:xfrm>
        </p:spPr>
      </p:pic>
      <p:sp>
        <p:nvSpPr>
          <p:cNvPr id="3" name="Rectangle 2">
            <a:extLst>
              <a:ext uri="{FF2B5EF4-FFF2-40B4-BE49-F238E27FC236}">
                <a16:creationId xmlns:a16="http://schemas.microsoft.com/office/drawing/2014/main" id="{1DACCE8C-AB26-A241-A606-22552398D527}"/>
              </a:ext>
            </a:extLst>
          </p:cNvPr>
          <p:cNvSpPr/>
          <p:nvPr/>
        </p:nvSpPr>
        <p:spPr>
          <a:xfrm>
            <a:off x="611560" y="1847986"/>
            <a:ext cx="3744416" cy="2862322"/>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Three-phase transformers are static electromagnetic devices made to transmit energy or send alternating electrical signals between circuits. This equipment is mainly used for industrial purposes to generate, transmit and distribute electrical energy.</a:t>
            </a:r>
            <a:r>
              <a:rPr lang="en-GB" dirty="0">
                <a:effectLst/>
              </a:rPr>
              <a:t> </a:t>
            </a:r>
            <a:endParaRPr lang="en-GB" dirty="0"/>
          </a:p>
        </p:txBody>
      </p:sp>
    </p:spTree>
    <p:extLst>
      <p:ext uri="{BB962C8B-B14F-4D97-AF65-F5344CB8AC3E}">
        <p14:creationId xmlns:p14="http://schemas.microsoft.com/office/powerpoint/2010/main" val="1566090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008000"/>
            <a:ext cx="8229600" cy="382588"/>
          </a:xfrm>
        </p:spPr>
        <p:txBody>
          <a:bodyPr/>
          <a:lstStyle/>
          <a:p>
            <a:r>
              <a:rPr lang="en-US" dirty="0"/>
              <a:t>Power distribution</a:t>
            </a:r>
          </a:p>
        </p:txBody>
      </p:sp>
      <p:sp>
        <p:nvSpPr>
          <p:cNvPr id="3" name="TextBox 2"/>
          <p:cNvSpPr txBox="1"/>
          <p:nvPr/>
        </p:nvSpPr>
        <p:spPr>
          <a:xfrm>
            <a:off x="395536" y="2780928"/>
            <a:ext cx="8291264" cy="2246769"/>
          </a:xfrm>
          <a:prstGeom prst="rect">
            <a:avLst/>
          </a:prstGeom>
          <a:noFill/>
        </p:spPr>
        <p:txBody>
          <a:bodyPr wrap="square" rtlCol="0">
            <a:spAutoFit/>
          </a:bodyPr>
          <a:lstStyle/>
          <a:p>
            <a:r>
              <a:rPr lang="en-GB" dirty="0"/>
              <a:t>A </a:t>
            </a:r>
            <a:r>
              <a:rPr lang="en-GB" b="1" dirty="0"/>
              <a:t>star distribution system</a:t>
            </a:r>
            <a:r>
              <a:rPr lang="en-GB" dirty="0"/>
              <a:t> involves two different voltage systems and is able to supply:</a:t>
            </a:r>
          </a:p>
          <a:p>
            <a:pPr marL="342900" indent="-342900">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domestic power (230V single phase)</a:t>
            </a:r>
          </a:p>
          <a:p>
            <a:pPr marL="342900" indent="-342900">
              <a:buClr>
                <a:srgbClr val="0077E3"/>
              </a:buClr>
              <a:buFont typeface="Arial" panose="020B0604020202020204" pitchFamily="34" charset="0"/>
              <a:buChar char="•"/>
            </a:pPr>
            <a:r>
              <a:rPr lang="en-GB" dirty="0"/>
              <a:t>commercial power  (400V three-phase &amp; neutral)</a:t>
            </a:r>
          </a:p>
          <a:p>
            <a:pPr marL="342900" indent="-342900">
              <a:buClr>
                <a:srgbClr val="0077E3"/>
              </a:buClr>
              <a:buFont typeface="Arial" panose="020B0604020202020204" pitchFamily="34" charset="0"/>
              <a:buChar char="•"/>
            </a:pPr>
            <a:r>
              <a:rPr lang="en-GB" dirty="0"/>
              <a:t>industrial power (400V three-phase &amp; neutral).</a:t>
            </a:r>
          </a:p>
          <a:p>
            <a:endParaRPr lang="en-GB" dirty="0"/>
          </a:p>
        </p:txBody>
      </p:sp>
      <p:sp>
        <p:nvSpPr>
          <p:cNvPr id="5" name="Rectangle 4">
            <a:extLst>
              <a:ext uri="{FF2B5EF4-FFF2-40B4-BE49-F238E27FC236}">
                <a16:creationId xmlns:a16="http://schemas.microsoft.com/office/drawing/2014/main" id="{98C533C6-114D-5146-A4A9-A489F25F466A}"/>
              </a:ext>
            </a:extLst>
          </p:cNvPr>
          <p:cNvSpPr/>
          <p:nvPr/>
        </p:nvSpPr>
        <p:spPr>
          <a:xfrm>
            <a:off x="395536" y="1556792"/>
            <a:ext cx="8229600" cy="1015663"/>
          </a:xfrm>
          <a:prstGeom prst="rect">
            <a:avLst/>
          </a:prstGeom>
        </p:spPr>
        <p:txBody>
          <a:bodyPr wrap="square">
            <a:spAutoFit/>
          </a:bodyPr>
          <a:lstStyle/>
          <a:p>
            <a:r>
              <a:rPr lang="en-GB" dirty="0"/>
              <a:t>To </a:t>
            </a:r>
            <a:r>
              <a:rPr lang="en-GB" b="1" dirty="0"/>
              <a:t>distribute power</a:t>
            </a:r>
            <a:r>
              <a:rPr lang="en-GB" dirty="0"/>
              <a:t> via networks to industry and domestic users, pylons are mainly used in the UK – the country has a ‘National Grid’ to distribute high voltages nationally.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Rectangle 2"/>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31748" name="Rectangle 4"/>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31749" name="Rectangle 6"/>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31750" name="Rectangle 8"/>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9" name="Title 1">
            <a:extLst>
              <a:ext uri="{FF2B5EF4-FFF2-40B4-BE49-F238E27FC236}">
                <a16:creationId xmlns:a16="http://schemas.microsoft.com/office/drawing/2014/main" id="{E382DC66-B12E-8046-9B22-307B7B63AE69}"/>
              </a:ext>
            </a:extLst>
          </p:cNvPr>
          <p:cNvSpPr>
            <a:spLocks noGrp="1"/>
          </p:cNvSpPr>
          <p:nvPr>
            <p:ph type="title"/>
          </p:nvPr>
        </p:nvSpPr>
        <p:spPr>
          <a:xfrm>
            <a:off x="457200" y="1008000"/>
            <a:ext cx="8229600" cy="382588"/>
          </a:xfrm>
        </p:spPr>
        <p:txBody>
          <a:bodyPr/>
          <a:lstStyle/>
          <a:p>
            <a:r>
              <a:rPr lang="en-US" dirty="0"/>
              <a:t>Power distribution system</a:t>
            </a:r>
          </a:p>
        </p:txBody>
      </p:sp>
      <p:pic>
        <p:nvPicPr>
          <p:cNvPr id="3" name="Picture 2">
            <a:extLst>
              <a:ext uri="{FF2B5EF4-FFF2-40B4-BE49-F238E27FC236}">
                <a16:creationId xmlns:a16="http://schemas.microsoft.com/office/drawing/2014/main" id="{B654F3C6-F4D1-45D3-9C0F-4D4949D6AD36}"/>
              </a:ext>
            </a:extLst>
          </p:cNvPr>
          <p:cNvPicPr>
            <a:picLocks noChangeAspect="1"/>
          </p:cNvPicPr>
          <p:nvPr/>
        </p:nvPicPr>
        <p:blipFill>
          <a:blip r:embed="rId3"/>
          <a:stretch>
            <a:fillRect/>
          </a:stretch>
        </p:blipFill>
        <p:spPr>
          <a:xfrm>
            <a:off x="909721" y="1484784"/>
            <a:ext cx="6948264" cy="4222084"/>
          </a:xfrm>
          <a:prstGeom prst="rect">
            <a:avLst/>
          </a:prstGeom>
        </p:spPr>
      </p:pic>
    </p:spTree>
    <p:extLst>
      <p:ext uri="{BB962C8B-B14F-4D97-AF65-F5344CB8AC3E}">
        <p14:creationId xmlns:p14="http://schemas.microsoft.com/office/powerpoint/2010/main" val="3255949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Direct and alternating current</a:t>
            </a:r>
          </a:p>
        </p:txBody>
      </p:sp>
      <p:pic>
        <p:nvPicPr>
          <p:cNvPr id="4" name="Picture 8" descr="Pure d">
            <a:extLst>
              <a:ext uri="{FF2B5EF4-FFF2-40B4-BE49-F238E27FC236}">
                <a16:creationId xmlns:a16="http://schemas.microsoft.com/office/drawing/2014/main" id="{3BB3F9DE-A8A2-47E3-ABFC-47D545C07B8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79712" y="3006946"/>
            <a:ext cx="41910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47172" y="1772816"/>
            <a:ext cx="7456080" cy="1015663"/>
          </a:xfrm>
          <a:prstGeom prst="rect">
            <a:avLst/>
          </a:prstGeom>
          <a:noFill/>
        </p:spPr>
        <p:txBody>
          <a:bodyPr wrap="none" rtlCol="0">
            <a:spAutoFit/>
          </a:bodyPr>
          <a:lstStyle/>
          <a:p>
            <a:r>
              <a:rPr lang="en-GB" dirty="0"/>
              <a:t>Unlike the mains supply, direct current (DC) is a constant value</a:t>
            </a:r>
          </a:p>
          <a:p>
            <a:r>
              <a:rPr lang="en-GB" dirty="0"/>
              <a:t>and only travels in one direction. Batteries prefer DC supplies.</a:t>
            </a:r>
          </a:p>
          <a:p>
            <a:r>
              <a:rPr lang="en-GB" dirty="0"/>
              <a:t>But transformers only operate with alternating current (AC).</a:t>
            </a:r>
          </a:p>
        </p:txBody>
      </p:sp>
    </p:spTree>
    <p:extLst>
      <p:ext uri="{BB962C8B-B14F-4D97-AF65-F5344CB8AC3E}">
        <p14:creationId xmlns:p14="http://schemas.microsoft.com/office/powerpoint/2010/main" val="2191613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008000"/>
            <a:ext cx="8229600" cy="382588"/>
          </a:xfrm>
        </p:spPr>
        <p:txBody>
          <a:bodyPr/>
          <a:lstStyle/>
          <a:p>
            <a:r>
              <a:rPr lang="en-US" dirty="0"/>
              <a:t>Electricity in the built environment</a:t>
            </a:r>
          </a:p>
        </p:txBody>
      </p:sp>
      <p:sp>
        <p:nvSpPr>
          <p:cNvPr id="3" name="Content Placeholder 2"/>
          <p:cNvSpPr>
            <a:spLocks noGrp="1"/>
          </p:cNvSpPr>
          <p:nvPr>
            <p:ph sz="quarter" idx="10"/>
          </p:nvPr>
        </p:nvSpPr>
        <p:spPr>
          <a:xfrm>
            <a:off x="454416" y="2442252"/>
            <a:ext cx="4981680" cy="2667493"/>
          </a:xfrm>
        </p:spPr>
        <p:txBody>
          <a:bodyPr/>
          <a:lstStyle/>
          <a:p>
            <a:pPr marL="342900" indent="-342900">
              <a:buClr>
                <a:srgbClr val="0077E3"/>
              </a:buClr>
              <a:buFont typeface="Arial" panose="020B0604020202020204" pitchFamily="34" charset="0"/>
              <a:buChar char="•"/>
            </a:pPr>
            <a:r>
              <a:rPr lang="en-US" dirty="0"/>
              <a:t>Domestic properties do not normally need more than 100A to supply their electrical loads and a 230V single-phase supply can provide this.</a:t>
            </a:r>
          </a:p>
          <a:p>
            <a:pPr marL="342900" indent="-342900">
              <a:buClr>
                <a:srgbClr val="0077E3"/>
              </a:buClr>
              <a:buFont typeface="Arial" panose="020B0604020202020204" pitchFamily="34" charset="0"/>
              <a:buChar char="•"/>
            </a:pPr>
            <a:r>
              <a:rPr lang="en-US" dirty="0"/>
              <a:t>A large factory or commercial premises (eg a hotel or school) will need far more than 100A, and will therefore have a 400V, three-phase &amp; neutral supply.</a:t>
            </a:r>
          </a:p>
        </p:txBody>
      </p:sp>
      <p:sp>
        <p:nvSpPr>
          <p:cNvPr id="10" name="TextBox 9">
            <a:extLst>
              <a:ext uri="{FF2B5EF4-FFF2-40B4-BE49-F238E27FC236}">
                <a16:creationId xmlns:a16="http://schemas.microsoft.com/office/drawing/2014/main" id="{44513A22-34C7-4484-A6C6-521555E36F34}"/>
              </a:ext>
            </a:extLst>
          </p:cNvPr>
          <p:cNvSpPr txBox="1"/>
          <p:nvPr/>
        </p:nvSpPr>
        <p:spPr>
          <a:xfrm>
            <a:off x="395536" y="1556792"/>
            <a:ext cx="8064896" cy="70788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dirty="0"/>
              <a:t>In construction, 110V is used onsite, because it is a safer voltage. This is known as a </a:t>
            </a:r>
            <a:r>
              <a:rPr lang="en-US" b="1" dirty="0"/>
              <a:t>reduced voltage system</a:t>
            </a:r>
            <a:r>
              <a:rPr lang="en-US" dirty="0"/>
              <a:t>.</a:t>
            </a:r>
          </a:p>
        </p:txBody>
      </p:sp>
      <p:pic>
        <p:nvPicPr>
          <p:cNvPr id="5" name="Picture 4" descr="A close-up of a sewing machine&#10;&#10;Description automatically generated with low confidence">
            <a:extLst>
              <a:ext uri="{FF2B5EF4-FFF2-40B4-BE49-F238E27FC236}">
                <a16:creationId xmlns:a16="http://schemas.microsoft.com/office/drawing/2014/main" id="{ACC0890C-4CC6-41BC-B066-FF0CB6E9AB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80493" y="2654816"/>
            <a:ext cx="2906307" cy="1938507"/>
          </a:xfrm>
          <a:prstGeom prst="rect">
            <a:avLst/>
          </a:prstGeom>
        </p:spPr>
      </p:pic>
    </p:spTree>
    <p:extLst>
      <p:ext uri="{BB962C8B-B14F-4D97-AF65-F5344CB8AC3E}">
        <p14:creationId xmlns:p14="http://schemas.microsoft.com/office/powerpoint/2010/main" val="3096069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Text Box 3"/>
          <p:cNvSpPr txBox="1">
            <a:spLocks noChangeArrowheads="1"/>
          </p:cNvSpPr>
          <p:nvPr/>
        </p:nvSpPr>
        <p:spPr bwMode="auto">
          <a:xfrm>
            <a:off x="312005" y="1628800"/>
            <a:ext cx="822960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marL="482600" indent="-381000" eaLnBrk="0" hangingPunct="0">
              <a:defRPr sz="1400">
                <a:solidFill>
                  <a:schemeClr val="tx1"/>
                </a:solidFill>
                <a:latin typeface="Comic Sans MS" panose="030F0702030302020204" pitchFamily="66" charset="0"/>
              </a:defRPr>
            </a:lvl1pPr>
            <a:lvl2pPr marL="742950" indent="-285750" eaLnBrk="0" hangingPunct="0">
              <a:defRPr sz="1400">
                <a:solidFill>
                  <a:schemeClr val="tx1"/>
                </a:solidFill>
                <a:latin typeface="Comic Sans MS" panose="030F0702030302020204" pitchFamily="66" charset="0"/>
              </a:defRPr>
            </a:lvl2pPr>
            <a:lvl3pPr marL="1143000" indent="-228600" eaLnBrk="0" hangingPunct="0">
              <a:defRPr sz="1400">
                <a:solidFill>
                  <a:schemeClr val="tx1"/>
                </a:solidFill>
                <a:latin typeface="Comic Sans MS" panose="030F0702030302020204" pitchFamily="66" charset="0"/>
              </a:defRPr>
            </a:lvl3pPr>
            <a:lvl4pPr marL="1600200" indent="-228600" eaLnBrk="0" hangingPunct="0">
              <a:defRPr sz="1400">
                <a:solidFill>
                  <a:schemeClr val="tx1"/>
                </a:solidFill>
                <a:latin typeface="Comic Sans MS" panose="030F0702030302020204" pitchFamily="66" charset="0"/>
              </a:defRPr>
            </a:lvl4pPr>
            <a:lvl5pPr marL="2057400" indent="-228600" eaLnBrk="0" hangingPunct="0">
              <a:defRPr sz="1400">
                <a:solidFill>
                  <a:schemeClr val="tx1"/>
                </a:solidFill>
                <a:latin typeface="Comic Sans MS" panose="030F0702030302020204" pitchFamily="66" charset="0"/>
              </a:defRPr>
            </a:lvl5pPr>
            <a:lvl6pPr marL="2514600" indent="-228600" eaLnBrk="0" fontAlgn="base" hangingPunct="0">
              <a:spcBef>
                <a:spcPct val="0"/>
              </a:spcBef>
              <a:spcAft>
                <a:spcPct val="0"/>
              </a:spcAft>
              <a:defRPr sz="1400">
                <a:solidFill>
                  <a:schemeClr val="tx1"/>
                </a:solidFill>
                <a:latin typeface="Comic Sans MS" panose="030F0702030302020204" pitchFamily="66" charset="0"/>
              </a:defRPr>
            </a:lvl6pPr>
            <a:lvl7pPr marL="2971800" indent="-228600" eaLnBrk="0" fontAlgn="base" hangingPunct="0">
              <a:spcBef>
                <a:spcPct val="0"/>
              </a:spcBef>
              <a:spcAft>
                <a:spcPct val="0"/>
              </a:spcAft>
              <a:defRPr sz="1400">
                <a:solidFill>
                  <a:schemeClr val="tx1"/>
                </a:solidFill>
                <a:latin typeface="Comic Sans MS" panose="030F0702030302020204" pitchFamily="66" charset="0"/>
              </a:defRPr>
            </a:lvl7pPr>
            <a:lvl8pPr marL="3429000" indent="-228600" eaLnBrk="0" fontAlgn="base" hangingPunct="0">
              <a:spcBef>
                <a:spcPct val="0"/>
              </a:spcBef>
              <a:spcAft>
                <a:spcPct val="0"/>
              </a:spcAft>
              <a:defRPr sz="1400">
                <a:solidFill>
                  <a:schemeClr val="tx1"/>
                </a:solidFill>
                <a:latin typeface="Comic Sans MS" panose="030F0702030302020204" pitchFamily="66" charset="0"/>
              </a:defRPr>
            </a:lvl8pPr>
            <a:lvl9pPr marL="3886200" indent="-228600" eaLnBrk="0" fontAlgn="base" hangingPunct="0">
              <a:spcBef>
                <a:spcPct val="0"/>
              </a:spcBef>
              <a:spcAft>
                <a:spcPct val="0"/>
              </a:spcAft>
              <a:defRPr sz="1400">
                <a:solidFill>
                  <a:schemeClr val="tx1"/>
                </a:solidFill>
                <a:latin typeface="Comic Sans MS" panose="030F0702030302020204" pitchFamily="66" charset="0"/>
              </a:defRPr>
            </a:lvl9pPr>
          </a:lstStyle>
          <a:p>
            <a:pPr eaLnBrk="1" hangingPunct="1">
              <a:spcBef>
                <a:spcPct val="50000"/>
              </a:spcBef>
            </a:pPr>
            <a:r>
              <a:rPr lang="en-GB" altLang="en-US" sz="2000" b="1" dirty="0">
                <a:solidFill>
                  <a:schemeClr val="tx2"/>
                </a:solidFill>
                <a:latin typeface="+mn-lt"/>
              </a:rPr>
              <a:t>Fuses</a:t>
            </a:r>
            <a:r>
              <a:rPr lang="en-GB" altLang="en-US" sz="2000" dirty="0">
                <a:solidFill>
                  <a:schemeClr val="tx2"/>
                </a:solidFill>
                <a:latin typeface="+mn-lt"/>
              </a:rPr>
              <a:t> operate on one of two principles:</a:t>
            </a:r>
          </a:p>
          <a:p>
            <a:pPr eaLnBrk="1" hangingPunct="1">
              <a:spcBef>
                <a:spcPct val="50000"/>
              </a:spcBef>
            </a:pPr>
            <a:endParaRPr lang="en-GB" altLang="en-US" sz="2000" dirty="0">
              <a:solidFill>
                <a:schemeClr val="tx2"/>
              </a:solidFill>
              <a:latin typeface="+mn-lt"/>
            </a:endParaRPr>
          </a:p>
          <a:p>
            <a:pPr eaLnBrk="1" hangingPunct="1">
              <a:spcBef>
                <a:spcPct val="50000"/>
              </a:spcBef>
              <a:buClr>
                <a:srgbClr val="0077E3"/>
              </a:buClr>
              <a:buFontTx/>
              <a:buChar char="•"/>
            </a:pPr>
            <a:r>
              <a:rPr lang="en-GB" altLang="en-US" sz="2000" dirty="0">
                <a:solidFill>
                  <a:schemeClr val="tx2"/>
                </a:solidFill>
                <a:latin typeface="+mn-lt"/>
              </a:rPr>
              <a:t>heat: excess current melts a </a:t>
            </a:r>
            <a:r>
              <a:rPr lang="en-GB" altLang="en-US" sz="2000" b="1" dirty="0">
                <a:solidFill>
                  <a:schemeClr val="tx2"/>
                </a:solidFill>
                <a:latin typeface="+mn-lt"/>
              </a:rPr>
              <a:t>fuse wire</a:t>
            </a:r>
            <a:r>
              <a:rPr lang="en-GB" altLang="en-US" sz="2000" dirty="0">
                <a:solidFill>
                  <a:schemeClr val="tx2"/>
                </a:solidFill>
                <a:latin typeface="+mn-lt"/>
              </a:rPr>
              <a:t> within a fuse, or trips a bimetallic contact within a circuit breaker</a:t>
            </a:r>
          </a:p>
          <a:p>
            <a:pPr eaLnBrk="1" hangingPunct="1">
              <a:spcBef>
                <a:spcPct val="50000"/>
              </a:spcBef>
              <a:buClr>
                <a:srgbClr val="0077E3"/>
              </a:buClr>
              <a:buFont typeface="Arial" panose="020B0604020202020204" pitchFamily="34" charset="0"/>
              <a:buChar char="•"/>
            </a:pPr>
            <a:r>
              <a:rPr lang="en-GB" altLang="en-US" sz="2000" dirty="0">
                <a:solidFill>
                  <a:schemeClr val="tx2"/>
                </a:solidFill>
                <a:latin typeface="+mn-lt"/>
              </a:rPr>
              <a:t>magnetism: a </a:t>
            </a:r>
            <a:r>
              <a:rPr lang="en-GB" altLang="en-US" sz="2000" b="1" dirty="0">
                <a:solidFill>
                  <a:schemeClr val="tx2"/>
                </a:solidFill>
                <a:latin typeface="+mn-lt"/>
              </a:rPr>
              <a:t>circuit breaker</a:t>
            </a:r>
            <a:r>
              <a:rPr lang="en-GB" altLang="en-US" sz="2000" dirty="0">
                <a:solidFill>
                  <a:schemeClr val="tx2"/>
                </a:solidFill>
                <a:latin typeface="+mn-lt"/>
              </a:rPr>
              <a:t> also has a magnetic trip isolator, which will engage when very high fault currents occur. </a:t>
            </a:r>
            <a:r>
              <a:rPr lang="en-GB" altLang="en-US" sz="2000" b="1" dirty="0">
                <a:solidFill>
                  <a:schemeClr val="tx2"/>
                </a:solidFill>
                <a:latin typeface="+mn-lt"/>
              </a:rPr>
              <a:t>RCDs</a:t>
            </a:r>
            <a:r>
              <a:rPr lang="en-GB" altLang="en-US" sz="2000" dirty="0">
                <a:solidFill>
                  <a:schemeClr val="tx2"/>
                </a:solidFill>
                <a:latin typeface="+mn-lt"/>
              </a:rPr>
              <a:t> are purely magnetic safety devices and we will look at these now.</a:t>
            </a:r>
          </a:p>
        </p:txBody>
      </p:sp>
      <p:sp>
        <p:nvSpPr>
          <p:cNvPr id="4" name="Title 1">
            <a:extLst>
              <a:ext uri="{FF2B5EF4-FFF2-40B4-BE49-F238E27FC236}">
                <a16:creationId xmlns:a16="http://schemas.microsoft.com/office/drawing/2014/main" id="{09D7829D-88A3-EF4C-AA44-D886E6852772}"/>
              </a:ext>
            </a:extLst>
          </p:cNvPr>
          <p:cNvSpPr>
            <a:spLocks noGrp="1"/>
          </p:cNvSpPr>
          <p:nvPr>
            <p:ph type="title"/>
          </p:nvPr>
        </p:nvSpPr>
        <p:spPr>
          <a:xfrm>
            <a:off x="457200" y="1008000"/>
            <a:ext cx="8229600" cy="382588"/>
          </a:xfrm>
        </p:spPr>
        <p:txBody>
          <a:bodyPr/>
          <a:lstStyle/>
          <a:p>
            <a:r>
              <a:rPr lang="en-GB" dirty="0"/>
              <a:t>Fuses</a:t>
            </a:r>
          </a:p>
        </p:txBody>
      </p:sp>
    </p:spTree>
    <p:extLst>
      <p:ext uri="{BB962C8B-B14F-4D97-AF65-F5344CB8AC3E}">
        <p14:creationId xmlns:p14="http://schemas.microsoft.com/office/powerpoint/2010/main" val="1945376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2FB70-642A-4D35-AA52-C8BDD9127A8B}"/>
              </a:ext>
            </a:extLst>
          </p:cNvPr>
          <p:cNvSpPr>
            <a:spLocks noGrp="1"/>
          </p:cNvSpPr>
          <p:nvPr>
            <p:ph type="title" idx="4294967295"/>
          </p:nvPr>
        </p:nvSpPr>
        <p:spPr>
          <a:xfrm>
            <a:off x="457200" y="1008000"/>
            <a:ext cx="8229600" cy="382588"/>
          </a:xfrm>
        </p:spPr>
        <p:txBody>
          <a:bodyPr/>
          <a:lstStyle/>
          <a:p>
            <a:r>
              <a:rPr lang="en-GB" dirty="0"/>
              <a:t>Residual current devices</a:t>
            </a:r>
          </a:p>
        </p:txBody>
      </p:sp>
      <p:sp>
        <p:nvSpPr>
          <p:cNvPr id="3" name="Content Placeholder 2">
            <a:extLst>
              <a:ext uri="{FF2B5EF4-FFF2-40B4-BE49-F238E27FC236}">
                <a16:creationId xmlns:a16="http://schemas.microsoft.com/office/drawing/2014/main" id="{E68A748C-AD4B-48E8-B228-2D1F4B608BF0}"/>
              </a:ext>
            </a:extLst>
          </p:cNvPr>
          <p:cNvSpPr>
            <a:spLocks noGrp="1"/>
          </p:cNvSpPr>
          <p:nvPr>
            <p:ph sz="quarter" idx="10"/>
          </p:nvPr>
        </p:nvSpPr>
        <p:spPr>
          <a:xfrm>
            <a:off x="457200" y="1602000"/>
            <a:ext cx="7344816" cy="4419288"/>
          </a:xfrm>
        </p:spPr>
        <p:txBody>
          <a:bodyPr/>
          <a:lstStyle/>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t>A</a:t>
            </a:r>
            <a:r>
              <a:rPr lang="en-US" sz="1800" b="1" dirty="0"/>
              <a:t> residual current device </a:t>
            </a:r>
            <a:r>
              <a:rPr lang="en-US" sz="1800" dirty="0"/>
              <a:t>(</a:t>
            </a:r>
            <a:r>
              <a:rPr lang="en-US" sz="1800" b="1" dirty="0"/>
              <a:t>RCD</a:t>
            </a:r>
            <a:r>
              <a:rPr lang="en-US" sz="1800" dirty="0"/>
              <a:t>) </a:t>
            </a:r>
            <a:r>
              <a:rPr lang="en-US" sz="1800" b="0" i="0" dirty="0">
                <a:effectLst/>
              </a:rPr>
              <a:t>is one of the most important electrical safety devices in both the home and in commercial environments.</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t>Upon detecting an earth fault (eg an electric shock to the body), it will turn off the current immediately before it can cause harm.</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b="0" i="0" dirty="0">
                <a:effectLst/>
              </a:rPr>
              <a:t>RCDs protect against injury and death by electric shock by detecting an imbalance between the outgoing and incoming total current of a circuit.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b="0" i="0" dirty="0">
                <a:effectLst/>
              </a:rPr>
              <a:t>RCDs work on the simple principle that if there is a difference between the electricity coming in and going out, then it must have gone somewhere.</a:t>
            </a:r>
            <a:endParaRPr lang="en-US" sz="1800" dirty="0"/>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ffectLst/>
              </a:rPr>
              <a:t>RCDs provide additional protection for earth faults only. If an RCD detects that there is no current flowing in the neutral, then it will trip instantly in the belief that the current has either gone down the earthing system or elsewhere – such as through a person!</a:t>
            </a:r>
          </a:p>
          <a:p>
            <a:endParaRPr lang="en-GB" dirty="0"/>
          </a:p>
        </p:txBody>
      </p:sp>
    </p:spTree>
    <p:extLst>
      <p:ext uri="{BB962C8B-B14F-4D97-AF65-F5344CB8AC3E}">
        <p14:creationId xmlns:p14="http://schemas.microsoft.com/office/powerpoint/2010/main" val="2043404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052736"/>
            <a:ext cx="8229600" cy="548792"/>
          </a:xfrm>
        </p:spPr>
        <p:txBody>
          <a:bodyPr/>
          <a:lstStyle/>
          <a:p>
            <a:r>
              <a:rPr lang="en-US" dirty="0"/>
              <a:t>The return earth path</a:t>
            </a:r>
          </a:p>
        </p:txBody>
      </p:sp>
      <p:pic>
        <p:nvPicPr>
          <p:cNvPr id="4" name="Picture 2"/>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1930149" y="1548503"/>
            <a:ext cx="5283701"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4071E-1117-4AFF-9E86-41F4FC588EBB}"/>
              </a:ext>
            </a:extLst>
          </p:cNvPr>
          <p:cNvSpPr>
            <a:spLocks noGrp="1"/>
          </p:cNvSpPr>
          <p:nvPr>
            <p:ph type="title"/>
          </p:nvPr>
        </p:nvSpPr>
        <p:spPr/>
        <p:txBody>
          <a:bodyPr/>
          <a:lstStyle/>
          <a:p>
            <a:r>
              <a:rPr lang="en-GB" dirty="0"/>
              <a:t>Earth loop impedance </a:t>
            </a:r>
          </a:p>
        </p:txBody>
      </p:sp>
      <p:sp>
        <p:nvSpPr>
          <p:cNvPr id="3" name="Content Placeholder 2">
            <a:extLst>
              <a:ext uri="{FF2B5EF4-FFF2-40B4-BE49-F238E27FC236}">
                <a16:creationId xmlns:a16="http://schemas.microsoft.com/office/drawing/2014/main" id="{D0643B07-A4ED-46DF-B784-826F5D65B055}"/>
              </a:ext>
            </a:extLst>
          </p:cNvPr>
          <p:cNvSpPr>
            <a:spLocks noGrp="1"/>
          </p:cNvSpPr>
          <p:nvPr>
            <p:ph idx="1"/>
          </p:nvPr>
        </p:nvSpPr>
        <p:spPr>
          <a:xfrm>
            <a:off x="468312" y="1556792"/>
            <a:ext cx="8229600" cy="4918732"/>
          </a:xfrm>
        </p:spPr>
        <p:txBody>
          <a:bodyPr/>
          <a:lstStyle/>
          <a:p>
            <a:r>
              <a:rPr lang="en-GB" dirty="0"/>
              <a:t>The path a fault current takes is referred to as the </a:t>
            </a:r>
            <a:r>
              <a:rPr lang="en-GB" b="1" dirty="0"/>
              <a:t>earth loop impedance </a:t>
            </a:r>
            <a:r>
              <a:rPr lang="en-GB" dirty="0"/>
              <a:t>and,</a:t>
            </a:r>
            <a:r>
              <a:rPr lang="en-GB" b="1" dirty="0"/>
              <a:t> </a:t>
            </a:r>
            <a:r>
              <a:rPr lang="en-GB" dirty="0"/>
              <a:t>like resistance, it is measured in ohms (</a:t>
            </a:r>
            <a:r>
              <a:rPr lang="el-GR" dirty="0"/>
              <a:t>Ω</a:t>
            </a:r>
            <a:r>
              <a:rPr lang="en-GB" dirty="0"/>
              <a:t>). </a:t>
            </a:r>
          </a:p>
          <a:p>
            <a:r>
              <a:rPr lang="en-GB" dirty="0"/>
              <a:t>The total sum of loop impedance can either be calculated or measured. If this value is less than what is registered in the wiring regulations, for a given type and rating of a protective device, it will isolate the supply within the expected time, such as 0.4 seconds. </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336727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7934A73-222C-4361-B3C3-A78688DCD072}"/>
              </a:ext>
            </a:extLst>
          </p:cNvPr>
          <p:cNvSpPr>
            <a:spLocks noGrp="1"/>
          </p:cNvSpPr>
          <p:nvPr>
            <p:ph type="title"/>
          </p:nvPr>
        </p:nvSpPr>
        <p:spPr/>
        <p:txBody>
          <a:bodyPr/>
          <a:lstStyle/>
          <a:p>
            <a:r>
              <a:rPr lang="en-GB" dirty="0"/>
              <a:t>Generating electricity</a:t>
            </a:r>
          </a:p>
        </p:txBody>
      </p:sp>
      <p:sp>
        <p:nvSpPr>
          <p:cNvPr id="5" name="Content Placeholder 4">
            <a:extLst>
              <a:ext uri="{FF2B5EF4-FFF2-40B4-BE49-F238E27FC236}">
                <a16:creationId xmlns:a16="http://schemas.microsoft.com/office/drawing/2014/main" id="{FC5AC9CD-1039-4E7C-BDC4-86B6BD4BF7B6}"/>
              </a:ext>
            </a:extLst>
          </p:cNvPr>
          <p:cNvSpPr txBox="1">
            <a:spLocks noGrp="1"/>
          </p:cNvSpPr>
          <p:nvPr>
            <p:ph idx="1"/>
          </p:nvPr>
        </p:nvSpPr>
        <p:spPr>
          <a:prstGeom prst="rect">
            <a:avLst/>
          </a:prstGeom>
          <a:noFill/>
        </p:spPr>
        <p:txBody>
          <a:bodyPr wrap="square" rtlCol="0">
            <a:spAutoFit/>
          </a:bodyPr>
          <a:lstStyle/>
          <a:p>
            <a:r>
              <a:rPr lang="en-GB" dirty="0"/>
              <a:t>Electricity is generated by moving a conductor through a magnetic field (electromagnetism). Different forces are used to drive the conductor, such as steam or water, as shown in the hydro scheme illustrated here.</a:t>
            </a:r>
          </a:p>
        </p:txBody>
      </p:sp>
      <p:pic>
        <p:nvPicPr>
          <p:cNvPr id="8" name="Picture 7" descr="Diagram&#10;&#10;Description automatically generated">
            <a:extLst>
              <a:ext uri="{FF2B5EF4-FFF2-40B4-BE49-F238E27FC236}">
                <a16:creationId xmlns:a16="http://schemas.microsoft.com/office/drawing/2014/main" id="{FF17B0E8-6011-43F7-B8EC-2EC5DB6A30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74827" y="2550130"/>
            <a:ext cx="5594345" cy="3209870"/>
          </a:xfrm>
          <a:prstGeom prst="rect">
            <a:avLst/>
          </a:prstGeom>
        </p:spPr>
      </p:pic>
    </p:spTree>
    <p:extLst>
      <p:ext uri="{BB962C8B-B14F-4D97-AF65-F5344CB8AC3E}">
        <p14:creationId xmlns:p14="http://schemas.microsoft.com/office/powerpoint/2010/main" val="3557150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idx="4294967295"/>
          </p:nvPr>
        </p:nvSpPr>
        <p:spPr>
          <a:xfrm>
            <a:off x="457200" y="1008000"/>
            <a:ext cx="8229600" cy="382588"/>
          </a:xfrm>
        </p:spPr>
        <p:txBody>
          <a:bodyPr/>
          <a:lstStyle/>
          <a:p>
            <a:r>
              <a:rPr lang="en-GB" dirty="0"/>
              <a:t>Sources of power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730418"/>
            <a:ext cx="3970784" cy="3357160"/>
          </a:xfrm>
        </p:spPr>
        <p:txBody>
          <a:bodyPr/>
          <a:lstStyle/>
          <a:p>
            <a:pPr marL="342900" indent="-342900">
              <a:buFont typeface="Arial" panose="020B0604020202020204" pitchFamily="34" charset="0"/>
              <a:buChar char="•"/>
            </a:pPr>
            <a:r>
              <a:rPr lang="en-US" b="1" dirty="0"/>
              <a:t>Fossil fuels</a:t>
            </a:r>
            <a:r>
              <a:rPr lang="en-US" dirty="0"/>
              <a:t> – oil, gas and coal.</a:t>
            </a:r>
          </a:p>
          <a:p>
            <a:pPr marL="342900" indent="-342900">
              <a:buFont typeface="Arial" panose="020B0604020202020204" pitchFamily="34" charset="0"/>
              <a:buChar char="•"/>
            </a:pPr>
            <a:r>
              <a:rPr lang="en-US" b="1" dirty="0"/>
              <a:t>Nuclear power</a:t>
            </a:r>
            <a:r>
              <a:rPr lang="en-US" dirty="0"/>
              <a:t> – a controversial fuel, especially since radioactivity remains active for hundreds of years.</a:t>
            </a:r>
          </a:p>
          <a:p>
            <a:pPr marL="342900" indent="-342900">
              <a:buFont typeface="Arial" panose="020B0604020202020204" pitchFamily="34" charset="0"/>
              <a:buChar char="•"/>
            </a:pPr>
            <a:r>
              <a:rPr lang="en-US" b="1" dirty="0"/>
              <a:t>Renewable energy</a:t>
            </a:r>
            <a:r>
              <a:rPr lang="en-US" dirty="0"/>
              <a:t> – solar, wind, water.</a:t>
            </a:r>
          </a:p>
        </p:txBody>
      </p:sp>
      <p:pic>
        <p:nvPicPr>
          <p:cNvPr id="4" name="Picture 3" descr="A picture containing chart&#10;&#10;Description automatically generated">
            <a:extLst>
              <a:ext uri="{FF2B5EF4-FFF2-40B4-BE49-F238E27FC236}">
                <a16:creationId xmlns:a16="http://schemas.microsoft.com/office/drawing/2014/main" id="{EA924BC9-3C6F-4D5C-B4AA-E3115D1989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1343267"/>
            <a:ext cx="4445844" cy="4445844"/>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0FAF8-82CE-432C-BF57-6BDBAEA406F5}"/>
              </a:ext>
            </a:extLst>
          </p:cNvPr>
          <p:cNvSpPr>
            <a:spLocks noGrp="1"/>
          </p:cNvSpPr>
          <p:nvPr>
            <p:ph type="title" idx="4294967295"/>
          </p:nvPr>
        </p:nvSpPr>
        <p:spPr>
          <a:xfrm>
            <a:off x="457200" y="1008000"/>
            <a:ext cx="8229600" cy="382588"/>
          </a:xfrm>
        </p:spPr>
        <p:txBody>
          <a:bodyPr/>
          <a:lstStyle/>
          <a:p>
            <a:r>
              <a:rPr lang="en-GB" dirty="0"/>
              <a:t>How power is generated from fuel</a:t>
            </a:r>
          </a:p>
        </p:txBody>
      </p:sp>
      <p:sp>
        <p:nvSpPr>
          <p:cNvPr id="3" name="Content Placeholder 2">
            <a:extLst>
              <a:ext uri="{FF2B5EF4-FFF2-40B4-BE49-F238E27FC236}">
                <a16:creationId xmlns:a16="http://schemas.microsoft.com/office/drawing/2014/main" id="{66474580-0C8C-4C3A-96F4-A1E73CAD6BA9}"/>
              </a:ext>
            </a:extLst>
          </p:cNvPr>
          <p:cNvSpPr>
            <a:spLocks noGrp="1"/>
          </p:cNvSpPr>
          <p:nvPr>
            <p:ph sz="quarter" idx="10"/>
          </p:nvPr>
        </p:nvSpPr>
        <p:spPr>
          <a:xfrm>
            <a:off x="457200" y="1637278"/>
            <a:ext cx="8229600" cy="4248000"/>
          </a:xfrm>
        </p:spPr>
        <p:txBody>
          <a:bodyPr/>
          <a:lstStyle/>
          <a:p>
            <a:pPr marL="342900" indent="-342900">
              <a:buClr>
                <a:srgbClr val="0077E3"/>
              </a:buClr>
              <a:buFont typeface="Arial" panose="020B0604020202020204" pitchFamily="34" charset="0"/>
              <a:buChar char="•"/>
            </a:pPr>
            <a:r>
              <a:rPr lang="en-GB" b="1" dirty="0"/>
              <a:t>Coal</a:t>
            </a:r>
            <a:r>
              <a:rPr lang="en-GB" dirty="0"/>
              <a:t> – coal-fired power stations burn coal to turn water into steam which drives a turbine (electrical generator).</a:t>
            </a:r>
          </a:p>
          <a:p>
            <a:pPr marL="342900" indent="-342900">
              <a:buClr>
                <a:srgbClr val="0077E3"/>
              </a:buClr>
              <a:buFont typeface="Arial" panose="020B0604020202020204" pitchFamily="34" charset="0"/>
              <a:buChar char="•"/>
            </a:pPr>
            <a:r>
              <a:rPr lang="en-GB" b="1" dirty="0"/>
              <a:t>Oil and gas </a:t>
            </a:r>
            <a:r>
              <a:rPr lang="en-GB" dirty="0"/>
              <a:t>– these fossil fuels produce heat on burning which generates electricity.</a:t>
            </a:r>
          </a:p>
          <a:p>
            <a:pPr marL="342900" indent="-342900">
              <a:buClr>
                <a:srgbClr val="0077E3"/>
              </a:buClr>
              <a:buFont typeface="Arial" panose="020B0604020202020204" pitchFamily="34" charset="0"/>
              <a:buChar char="•"/>
            </a:pPr>
            <a:r>
              <a:rPr lang="en-GB" b="1" dirty="0"/>
              <a:t>Nuclear power </a:t>
            </a:r>
            <a:r>
              <a:rPr lang="en-GB" dirty="0"/>
              <a:t>– relies on fusion to produce heat, then steam, etc.</a:t>
            </a:r>
          </a:p>
          <a:p>
            <a:pPr marL="342900" indent="-342900">
              <a:buClr>
                <a:srgbClr val="0077E3"/>
              </a:buClr>
              <a:buFont typeface="Arial" panose="020B0604020202020204" pitchFamily="34" charset="0"/>
              <a:buChar char="•"/>
            </a:pPr>
            <a:r>
              <a:rPr lang="en-GB" b="1" dirty="0"/>
              <a:t>Renewable generation</a:t>
            </a:r>
            <a:r>
              <a:rPr lang="en-GB" dirty="0"/>
              <a:t> – eg wind farms producing ‘clean’ energy by turning a turbine using the power of the wind.</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96793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538721E-3D59-9647-AEF1-C4E637075C35}"/>
              </a:ext>
            </a:extLst>
          </p:cNvPr>
          <p:cNvSpPr>
            <a:spLocks noGrp="1"/>
          </p:cNvSpPr>
          <p:nvPr>
            <p:ph type="title"/>
          </p:nvPr>
        </p:nvSpPr>
        <p:spPr>
          <a:xfrm>
            <a:off x="457200" y="1008000"/>
            <a:ext cx="8218488" cy="382588"/>
          </a:xfrm>
        </p:spPr>
        <p:txBody>
          <a:bodyPr wrap="square" anchor="t">
            <a:normAutofit/>
          </a:bodyPr>
          <a:lstStyle/>
          <a:p>
            <a:r>
              <a:rPr lang="en-GB" dirty="0"/>
              <a:t>Components of a power generation system</a:t>
            </a:r>
          </a:p>
        </p:txBody>
      </p:sp>
      <p:pic>
        <p:nvPicPr>
          <p:cNvPr id="12" name="Picture 11" descr="Diagram&#10;&#10;Description automatically generated">
            <a:extLst>
              <a:ext uri="{FF2B5EF4-FFF2-40B4-BE49-F238E27FC236}">
                <a16:creationId xmlns:a16="http://schemas.microsoft.com/office/drawing/2014/main" id="{DECE23F5-84AF-48E8-AED3-C18F372FAA7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479" t="18194" r="7125"/>
          <a:stretch/>
        </p:blipFill>
        <p:spPr>
          <a:xfrm>
            <a:off x="314082" y="2132856"/>
            <a:ext cx="8504723" cy="3073723"/>
          </a:xfrm>
          <a:prstGeom prst="rect">
            <a:avLst/>
          </a:prstGeom>
          <a:noFill/>
        </p:spPr>
      </p:pic>
    </p:spTree>
    <p:extLst>
      <p:ext uri="{BB962C8B-B14F-4D97-AF65-F5344CB8AC3E}">
        <p14:creationId xmlns:p14="http://schemas.microsoft.com/office/powerpoint/2010/main" val="1162792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18DB5-BB43-4B64-9D89-5CD0FFA198DE}"/>
              </a:ext>
            </a:extLst>
          </p:cNvPr>
          <p:cNvSpPr>
            <a:spLocks noGrp="1"/>
          </p:cNvSpPr>
          <p:nvPr>
            <p:ph type="title" idx="4294967295"/>
          </p:nvPr>
        </p:nvSpPr>
        <p:spPr>
          <a:xfrm>
            <a:off x="457200" y="1008000"/>
            <a:ext cx="8229600" cy="382588"/>
          </a:xfrm>
        </p:spPr>
        <p:txBody>
          <a:bodyPr/>
          <a:lstStyle/>
          <a:p>
            <a:r>
              <a:rPr lang="en-GB" dirty="0"/>
              <a:t>Units of measurement for electricity</a:t>
            </a:r>
          </a:p>
        </p:txBody>
      </p:sp>
      <p:sp>
        <p:nvSpPr>
          <p:cNvPr id="3" name="Content Placeholder 2">
            <a:extLst>
              <a:ext uri="{FF2B5EF4-FFF2-40B4-BE49-F238E27FC236}">
                <a16:creationId xmlns:a16="http://schemas.microsoft.com/office/drawing/2014/main" id="{FD6CEA36-06F9-4CC8-9AC5-6025C48AB13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The base SI unit of amperes (A) is the unit of measurement for current. For example, lighting circuits don’t need as much energy and are 5A, whereas power circuits require 13A.</a:t>
            </a:r>
          </a:p>
          <a:p>
            <a:pPr marL="342900" indent="-342900">
              <a:buClr>
                <a:srgbClr val="0077E3"/>
              </a:buClr>
              <a:buFont typeface="Arial" panose="020B0604020202020204" pitchFamily="34" charset="0"/>
              <a:buChar char="•"/>
            </a:pPr>
            <a:r>
              <a:rPr lang="en-US" dirty="0"/>
              <a:t>A volt (V)</a:t>
            </a:r>
            <a:r>
              <a:rPr lang="en-US" b="0" i="0" dirty="0">
                <a:solidFill>
                  <a:srgbClr val="666666"/>
                </a:solidFill>
                <a:effectLst/>
                <a:latin typeface="Roboto"/>
              </a:rPr>
              <a:t> </a:t>
            </a:r>
            <a:r>
              <a:rPr lang="en-US" b="0" i="0" dirty="0">
                <a:effectLst/>
                <a:latin typeface="Arial" panose="020B0604020202020204" pitchFamily="34" charset="0"/>
                <a:cs typeface="Arial" panose="020B0604020202020204" pitchFamily="34" charset="0"/>
              </a:rPr>
              <a:t>is the derived unit for electric potential, electric potential difference (voltage) and electromotive force.</a:t>
            </a:r>
          </a:p>
          <a:p>
            <a:pPr marL="342900" indent="-342900">
              <a:buClr>
                <a:srgbClr val="0077E3"/>
              </a:buClr>
              <a:buFont typeface="Arial" panose="020B0604020202020204" pitchFamily="34" charset="0"/>
              <a:buChar char="•"/>
            </a:pPr>
            <a:r>
              <a:rPr lang="en-US" dirty="0"/>
              <a:t>The ohm (</a:t>
            </a:r>
            <a:r>
              <a:rPr lang="el-GR" dirty="0"/>
              <a:t>Ω</a:t>
            </a:r>
            <a:r>
              <a:rPr lang="en-GB" dirty="0"/>
              <a:t>)</a:t>
            </a:r>
            <a:r>
              <a:rPr lang="en-US" dirty="0"/>
              <a:t> is the derived unit of electrical resistance.</a:t>
            </a:r>
            <a:endParaRPr lang="en-GB" dirty="0"/>
          </a:p>
          <a:p>
            <a:pPr marL="342900" indent="-342900">
              <a:buClr>
                <a:srgbClr val="0077E3"/>
              </a:buClr>
              <a:buFont typeface="Arial" panose="020B0604020202020204" pitchFamily="34" charset="0"/>
              <a:buChar char="•"/>
            </a:pPr>
            <a:r>
              <a:rPr lang="en-GB" dirty="0"/>
              <a:t>The watt (W) is the SI unit of power, used to measure the rate of energy transfer.</a:t>
            </a:r>
            <a:endParaRPr lang="en-US" dirty="0"/>
          </a:p>
          <a:p>
            <a:endParaRPr lang="en-GB" dirty="0"/>
          </a:p>
        </p:txBody>
      </p:sp>
    </p:spTree>
    <p:extLst>
      <p:ext uri="{BB962C8B-B14F-4D97-AF65-F5344CB8AC3E}">
        <p14:creationId xmlns:p14="http://schemas.microsoft.com/office/powerpoint/2010/main" val="100316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idx="4294967295"/>
          </p:nvPr>
        </p:nvSpPr>
        <p:spPr>
          <a:xfrm>
            <a:off x="457200" y="1008000"/>
            <a:ext cx="8229600" cy="382588"/>
          </a:xfrm>
        </p:spPr>
        <p:txBody>
          <a:bodyPr/>
          <a:lstStyle/>
          <a:p>
            <a:r>
              <a:rPr lang="en-US" dirty="0">
                <a:ea typeface="ＭＳ Ｐゴシック" pitchFamily="-105" charset="-128"/>
              </a:rPr>
              <a:t>Electromagnetic induction </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554960" cy="4338000"/>
          </a:xfrm>
        </p:spPr>
        <p:txBody>
          <a:bodyPr/>
          <a:lstStyle/>
          <a:p>
            <a:r>
              <a:rPr lang="en-US" dirty="0">
                <a:ea typeface="ＭＳ Ｐゴシック" pitchFamily="-105" charset="-128"/>
              </a:rPr>
              <a:t>When rotated around each other, a magnet and a copper coil of wire create an electrical force.</a:t>
            </a:r>
          </a:p>
          <a:p>
            <a:pPr algn="l"/>
            <a:r>
              <a:rPr lang="en-US" b="0" i="0" dirty="0">
                <a:solidFill>
                  <a:srgbClr val="231F20"/>
                </a:solidFill>
                <a:effectLst/>
              </a:rPr>
              <a:t>A </a:t>
            </a:r>
            <a:r>
              <a:rPr lang="en-US" b="1" i="0" dirty="0">
                <a:solidFill>
                  <a:srgbClr val="231F20"/>
                </a:solidFill>
                <a:effectLst/>
              </a:rPr>
              <a:t>voltage</a:t>
            </a:r>
            <a:r>
              <a:rPr lang="en-US" b="0" i="0" dirty="0">
                <a:solidFill>
                  <a:srgbClr val="231F20"/>
                </a:solidFill>
                <a:effectLst/>
              </a:rPr>
              <a:t> is produced when a magnet moves into a coil of wire. This process is called </a:t>
            </a:r>
            <a:r>
              <a:rPr lang="en-US" b="1" i="0" dirty="0">
                <a:solidFill>
                  <a:srgbClr val="231F20"/>
                </a:solidFill>
                <a:effectLst/>
              </a:rPr>
              <a:t>electromagnetic induction</a:t>
            </a:r>
            <a:r>
              <a:rPr lang="en-US" b="0" i="0" dirty="0">
                <a:solidFill>
                  <a:srgbClr val="231F20"/>
                </a:solidFill>
                <a:effectLst/>
              </a:rPr>
              <a:t>. The direction of the induced voltage is reversed when the magnet is moved out of the coil again. If the coil is part of a complete circuit then a </a:t>
            </a:r>
            <a:r>
              <a:rPr lang="en-US" b="1" i="0" dirty="0">
                <a:solidFill>
                  <a:srgbClr val="231F20"/>
                </a:solidFill>
                <a:effectLst/>
              </a:rPr>
              <a:t>current</a:t>
            </a:r>
            <a:r>
              <a:rPr lang="en-US" b="0" i="0" dirty="0">
                <a:solidFill>
                  <a:srgbClr val="231F20"/>
                </a:solidFill>
                <a:effectLst/>
              </a:rPr>
              <a:t> will be induced in the circuit.</a:t>
            </a:r>
          </a:p>
          <a:p>
            <a:r>
              <a:rPr lang="en-US" dirty="0">
                <a:ea typeface="ＭＳ Ｐゴシック" pitchFamily="-105" charset="-128"/>
              </a:rPr>
              <a:t>This principle is what an electrical generator consists of: a copper coil surrounded by a magnet which generates electricity. </a:t>
            </a:r>
          </a:p>
        </p:txBody>
      </p:sp>
      <p:pic>
        <p:nvPicPr>
          <p:cNvPr id="5" name="Picture 4" descr="Diagram&#10;&#10;Description automatically generated">
            <a:extLst>
              <a:ext uri="{FF2B5EF4-FFF2-40B4-BE49-F238E27FC236}">
                <a16:creationId xmlns:a16="http://schemas.microsoft.com/office/drawing/2014/main" id="{83307F72-283B-44D1-BBBB-39EC27020F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060" r="10573"/>
          <a:stretch/>
        </p:blipFill>
        <p:spPr>
          <a:xfrm>
            <a:off x="6228184" y="2329373"/>
            <a:ext cx="2520280" cy="2199254"/>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idx="4294967295"/>
          </p:nvPr>
        </p:nvSpPr>
        <p:spPr>
          <a:xfrm>
            <a:off x="462629" y="908720"/>
            <a:ext cx="8229600" cy="382588"/>
          </a:xfrm>
        </p:spPr>
        <p:txBody>
          <a:bodyPr/>
          <a:lstStyle/>
          <a:p>
            <a:r>
              <a:rPr lang="en-GB" dirty="0"/>
              <a:t>Transformers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56792"/>
            <a:ext cx="8229600" cy="4392488"/>
          </a:xfrm>
        </p:spPr>
        <p:txBody>
          <a:bodyPr/>
          <a:lstStyle/>
          <a:p>
            <a:pPr marL="342900" indent="-342900">
              <a:buClr>
                <a:srgbClr val="0077E3"/>
              </a:buClr>
              <a:buFont typeface="Arial" panose="020B0604020202020204" pitchFamily="34" charset="0"/>
              <a:buChar char="•"/>
            </a:pPr>
            <a:r>
              <a:rPr lang="en-US" sz="1800" dirty="0">
                <a:ea typeface="ＭＳ Ｐゴシック" pitchFamily="-105" charset="-128"/>
              </a:rPr>
              <a:t>There are various types of transformer: step-up and step-down (power transformers), which can be either three-phase or single-phase. In addition there are:</a:t>
            </a:r>
          </a:p>
          <a:p>
            <a:pPr marL="342900" indent="-342900">
              <a:buClr>
                <a:srgbClr val="0077E3"/>
              </a:buClr>
              <a:buFont typeface="Arial" panose="020B0604020202020204" pitchFamily="34" charset="0"/>
              <a:buChar char="•"/>
            </a:pPr>
            <a:r>
              <a:rPr lang="en-US" sz="1800" dirty="0">
                <a:ea typeface="ＭＳ Ｐゴシック" pitchFamily="-105" charset="-128"/>
              </a:rPr>
              <a:t>current transformers (eg clamp meters)</a:t>
            </a:r>
          </a:p>
          <a:p>
            <a:pPr marL="342900" indent="-342900">
              <a:buClr>
                <a:srgbClr val="0077E3"/>
              </a:buClr>
              <a:buFont typeface="Arial" panose="020B0604020202020204" pitchFamily="34" charset="0"/>
              <a:buChar char="•"/>
            </a:pPr>
            <a:r>
              <a:rPr lang="en-US" sz="1800" dirty="0">
                <a:ea typeface="ＭＳ Ｐゴシック" pitchFamily="-105" charset="-128"/>
              </a:rPr>
              <a:t>safety isolation transformers (eg electric shavers)</a:t>
            </a:r>
          </a:p>
          <a:p>
            <a:pPr marL="342900" indent="-342900">
              <a:buClr>
                <a:srgbClr val="0077E3"/>
              </a:buClr>
              <a:buFont typeface="Arial" panose="020B0604020202020204" pitchFamily="34" charset="0"/>
              <a:buChar char="•"/>
            </a:pPr>
            <a:r>
              <a:rPr lang="en-US" sz="1800" dirty="0">
                <a:ea typeface="ＭＳ Ｐゴシック" pitchFamily="-105" charset="-128"/>
              </a:rPr>
              <a:t>autotransformers (reduced voltage systems such as a 110V supply)</a:t>
            </a:r>
          </a:p>
          <a:p>
            <a:pPr marL="342900" indent="-342900">
              <a:buClr>
                <a:srgbClr val="0077E3"/>
              </a:buClr>
              <a:buFont typeface="Arial" panose="020B0604020202020204" pitchFamily="34" charset="0"/>
              <a:buChar char="•"/>
            </a:pPr>
            <a:r>
              <a:rPr lang="en-GB" sz="1800" dirty="0">
                <a:ea typeface="ＭＳ Ｐゴシック" pitchFamily="-105" charset="-128"/>
              </a:rPr>
              <a:t>differing equipment supplies, eg 12V (battery), 230V (mains)</a:t>
            </a:r>
          </a:p>
          <a:p>
            <a:r>
              <a:rPr lang="en-GB" sz="1800" dirty="0">
                <a:ea typeface="ＭＳ Ｐゴシック" pitchFamily="-105" charset="-128"/>
              </a:rPr>
              <a:t>Industrial equipment cannot necessarily run on 12V, 110V or 230V because there is insufficient power (current) to drive heavy loads. Therefore, three-phase 400V supplies are used for larger electrical motors.</a:t>
            </a:r>
          </a:p>
          <a:p>
            <a:pPr marL="342900" indent="-342900">
              <a:buFont typeface="Arial" panose="020B0604020202020204" pitchFamily="34" charset="0"/>
              <a:buChar char="•"/>
            </a:pPr>
            <a:endParaRPr lang="en-US" dirty="0">
              <a:ea typeface="ＭＳ Ｐゴシック" pitchFamily="-105" charset="-128"/>
            </a:endParaRPr>
          </a:p>
        </p:txBody>
      </p:sp>
    </p:spTree>
    <p:extLst>
      <p:ext uri="{BB962C8B-B14F-4D97-AF65-F5344CB8AC3E}">
        <p14:creationId xmlns:p14="http://schemas.microsoft.com/office/powerpoint/2010/main" val="1820744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ABDD1-A339-49B7-A3F2-CA6EBBF8DFFD}"/>
              </a:ext>
            </a:extLst>
          </p:cNvPr>
          <p:cNvSpPr>
            <a:spLocks noGrp="1"/>
          </p:cNvSpPr>
          <p:nvPr>
            <p:ph type="title" idx="4294967295"/>
          </p:nvPr>
        </p:nvSpPr>
        <p:spPr>
          <a:xfrm>
            <a:off x="457200" y="1008000"/>
            <a:ext cx="8229600" cy="382588"/>
          </a:xfrm>
        </p:spPr>
        <p:txBody>
          <a:bodyPr/>
          <a:lstStyle/>
          <a:p>
            <a:r>
              <a:rPr lang="en-GB" dirty="0"/>
              <a:t>Step-up and step-down transformers</a:t>
            </a:r>
          </a:p>
        </p:txBody>
      </p:sp>
      <p:sp>
        <p:nvSpPr>
          <p:cNvPr id="3" name="Rectangle 2">
            <a:extLst>
              <a:ext uri="{FF2B5EF4-FFF2-40B4-BE49-F238E27FC236}">
                <a16:creationId xmlns:a16="http://schemas.microsoft.com/office/drawing/2014/main" id="{BA5E36F2-E40E-DD45-A495-94639EA32A9B}"/>
              </a:ext>
            </a:extLst>
          </p:cNvPr>
          <p:cNvSpPr/>
          <p:nvPr/>
        </p:nvSpPr>
        <p:spPr>
          <a:xfrm>
            <a:off x="457200" y="1997839"/>
            <a:ext cx="3322712" cy="3477875"/>
          </a:xfrm>
          <a:prstGeom prst="rect">
            <a:avLst/>
          </a:prstGeom>
        </p:spPr>
        <p:txBody>
          <a:bodyPr wrap="square">
            <a:spAutoFit/>
          </a:bodyPr>
          <a:lstStyle/>
          <a:p>
            <a:r>
              <a:rPr lang="en-GB" dirty="0">
                <a:latin typeface="Arial" panose="020B0604020202020204" pitchFamily="34" charset="0"/>
                <a:ea typeface="Cambria" panose="02040503050406030204" pitchFamily="18" charset="0"/>
              </a:rPr>
              <a:t>Step-up and step-down transformers allow us to easily multiply or divide voltage and current in AC circuits. AC voltage can be ‘stepped up’ and current ‘stepped down’ for reduced wire resistance power losses along power lines.</a:t>
            </a:r>
            <a:r>
              <a:rPr lang="en-GB" dirty="0">
                <a:effectLst/>
              </a:rPr>
              <a:t> </a:t>
            </a:r>
          </a:p>
          <a:p>
            <a:endParaRPr lang="en-GB" dirty="0"/>
          </a:p>
          <a:p>
            <a:endParaRPr lang="en-GB" dirty="0"/>
          </a:p>
        </p:txBody>
      </p:sp>
      <p:pic>
        <p:nvPicPr>
          <p:cNvPr id="6" name="Picture 5">
            <a:extLst>
              <a:ext uri="{FF2B5EF4-FFF2-40B4-BE49-F238E27FC236}">
                <a16:creationId xmlns:a16="http://schemas.microsoft.com/office/drawing/2014/main" id="{1624A73F-5E41-434C-8C1E-3F9BD1E236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190" r="7186"/>
          <a:stretch/>
        </p:blipFill>
        <p:spPr>
          <a:xfrm>
            <a:off x="3917907" y="1736812"/>
            <a:ext cx="4768893" cy="3384376"/>
          </a:xfrm>
          <a:prstGeom prst="rect">
            <a:avLst/>
          </a:prstGeom>
        </p:spPr>
      </p:pic>
    </p:spTree>
    <p:extLst>
      <p:ext uri="{BB962C8B-B14F-4D97-AF65-F5344CB8AC3E}">
        <p14:creationId xmlns:p14="http://schemas.microsoft.com/office/powerpoint/2010/main" val="34570950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38</TotalTime>
  <Words>1593</Words>
  <Application>Microsoft Office PowerPoint</Application>
  <PresentationFormat>On-screen Show (4:3)</PresentationFormat>
  <Paragraphs>96</Paragraphs>
  <Slides>19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Arial</vt:lpstr>
      <vt:lpstr>Lucida Grande</vt:lpstr>
      <vt:lpstr>Roboto</vt:lpstr>
      <vt:lpstr>Times New Roman</vt:lpstr>
      <vt:lpstr>1_Default Design</vt:lpstr>
      <vt:lpstr>2.5 Electricity principles   PowerPoint 4: Power and distribution   </vt:lpstr>
      <vt:lpstr>Generating electricity</vt:lpstr>
      <vt:lpstr>Sources of power </vt:lpstr>
      <vt:lpstr>How power is generated from fuel</vt:lpstr>
      <vt:lpstr>Components of a power generation system</vt:lpstr>
      <vt:lpstr>Units of measurement for electricity</vt:lpstr>
      <vt:lpstr>Electromagnetic induction  </vt:lpstr>
      <vt:lpstr>Transformers </vt:lpstr>
      <vt:lpstr>Step-up and step-down transformers</vt:lpstr>
      <vt:lpstr>Three-phase transformers</vt:lpstr>
      <vt:lpstr>Power distribution</vt:lpstr>
      <vt:lpstr>Power distribution system</vt:lpstr>
      <vt:lpstr>Direct and alternating current</vt:lpstr>
      <vt:lpstr>Electricity in the built environment</vt:lpstr>
      <vt:lpstr>Fuses</vt:lpstr>
      <vt:lpstr>Residual current devices</vt:lpstr>
      <vt:lpstr>The return earth path</vt:lpstr>
      <vt:lpstr>Earth loop impedance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240</cp:revision>
  <dcterms:created xsi:type="dcterms:W3CDTF">2013-05-28T00:38:54Z</dcterms:created>
  <dcterms:modified xsi:type="dcterms:W3CDTF">2025-11-18T15:29:03Z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