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4"/>
  </p:sldMasterIdLst>
  <p:notesMasterIdLst>
    <p:notesMasterId r:id="rId34"/>
  </p:notesMasterIdLst>
  <p:handoutMasterIdLst>
    <p:handoutMasterId r:id="rId35"/>
  </p:handoutMasterIdLst>
  <p:sldIdLst>
    <p:sldId id="256" r:id="rId5"/>
    <p:sldId id="421" r:id="rId6"/>
    <p:sldId id="361" r:id="rId7"/>
    <p:sldId id="492" r:id="rId8"/>
    <p:sldId id="368" r:id="rId9"/>
    <p:sldId id="474" r:id="rId10"/>
    <p:sldId id="470" r:id="rId11"/>
    <p:sldId id="471" r:id="rId12"/>
    <p:sldId id="349" r:id="rId13"/>
    <p:sldId id="366" r:id="rId14"/>
    <p:sldId id="370" r:id="rId15"/>
    <p:sldId id="362" r:id="rId16"/>
    <p:sldId id="380" r:id="rId17"/>
    <p:sldId id="388" r:id="rId18"/>
    <p:sldId id="477" r:id="rId19"/>
    <p:sldId id="479" r:id="rId20"/>
    <p:sldId id="483" r:id="rId21"/>
    <p:sldId id="364" r:id="rId22"/>
    <p:sldId id="480" r:id="rId23"/>
    <p:sldId id="481" r:id="rId24"/>
    <p:sldId id="491" r:id="rId25"/>
    <p:sldId id="482" r:id="rId26"/>
    <p:sldId id="484" r:id="rId27"/>
    <p:sldId id="485" r:id="rId28"/>
    <p:sldId id="488" r:id="rId29"/>
    <p:sldId id="489" r:id="rId30"/>
    <p:sldId id="490" r:id="rId31"/>
    <p:sldId id="402" r:id="rId32"/>
    <p:sldId id="267" r:id="rId33"/>
  </p:sldIdLst>
  <p:sldSz cx="9144000" cy="6858000" type="screen4x3"/>
  <p:notesSz cx="6858000" cy="9144000"/>
  <p:custDataLst>
    <p:tags r:id="rId3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4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Simon Topliss" initials="ST" lastIdx="4" clrIdx="1">
    <p:extLst>
      <p:ext uri="{19B8F6BF-5375-455C-9EA6-DF929625EA0E}">
        <p15:presenceInfo xmlns:p15="http://schemas.microsoft.com/office/powerpoint/2012/main" userId="S::stopliss@lcb.ac.uk::6df3080d-b44e-45ec-8575-d458a98a5f5c" providerId="AD"/>
      </p:ext>
    </p:extLst>
  </p:cmAuthor>
  <p:cmAuthor id="3" name="Anwen Roberts" initials="AR" lastIdx="33" clrIdx="2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4" name="Bonita Searle-Barnes" initials="BSB" lastIdx="1" clrIdx="3">
    <p:extLst>
      <p:ext uri="{19B8F6BF-5375-455C-9EA6-DF929625EA0E}">
        <p15:presenceInfo xmlns:p15="http://schemas.microsoft.com/office/powerpoint/2012/main" userId="S::Bonita.Searle-Barnes@eal.org.uk::e782127f-826a-4a83-a372-afedaa2e0d4f" providerId="AD"/>
      </p:ext>
    </p:extLst>
  </p:cmAuthor>
  <p:cmAuthor id="5" name="robert6p" initials="r" lastIdx="2" clrIdx="4">
    <p:extLst>
      <p:ext uri="{19B8F6BF-5375-455C-9EA6-DF929625EA0E}">
        <p15:presenceInfo xmlns:p15="http://schemas.microsoft.com/office/powerpoint/2012/main" userId="robert6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1E05"/>
    <a:srgbClr val="0077E3"/>
    <a:srgbClr val="000000"/>
    <a:srgbClr val="E30613"/>
    <a:srgbClr val="D9D9D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7C9FBE-D34A-48CA-9C39-79146A67CE1F}" v="27" dt="2021-08-31T13:39:05.1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86531"/>
  </p:normalViewPr>
  <p:slideViewPr>
    <p:cSldViewPr showGuides="1">
      <p:cViewPr varScale="1">
        <p:scale>
          <a:sx n="60" d="100"/>
          <a:sy n="60" d="100"/>
        </p:scale>
        <p:origin x="103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5189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bitesize/guides/z8b2pv4/revision/1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D34E8-F293-4E16-86DD-060E017392D8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6483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29166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0802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160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2813" eaLnBrk="1" fontAlgn="base" hangingPunct="1">
              <a:spcBef>
                <a:spcPct val="0"/>
              </a:spcBef>
              <a:spcAft>
                <a:spcPct val="0"/>
              </a:spcAft>
            </a:pPr>
            <a:fld id="{4EB9A72A-0F06-4943-9764-3EB57FCCDB7A}" type="slidenum">
              <a:rPr lang="en-US" b="1" smtClean="0">
                <a:solidFill>
                  <a:srgbClr val="FFFFFF"/>
                </a:solidFill>
                <a:latin typeface="Trebuchet MS" pitchFamily="34" charset="0"/>
              </a:rPr>
              <a:pPr defTabSz="912813" eaLnBrk="1" fontAlgn="base" hangingPunct="1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b="1" dirty="0">
              <a:solidFill>
                <a:srgbClr val="FFFFFF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5738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160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2813" eaLnBrk="1" fontAlgn="base" hangingPunct="1">
              <a:spcBef>
                <a:spcPct val="0"/>
              </a:spcBef>
              <a:spcAft>
                <a:spcPct val="0"/>
              </a:spcAft>
            </a:pPr>
            <a:fld id="{4EB9A72A-0F06-4943-9764-3EB57FCCDB7A}" type="slidenum">
              <a:rPr lang="en-US" b="1" smtClean="0">
                <a:solidFill>
                  <a:srgbClr val="FFFFFF"/>
                </a:solidFill>
                <a:latin typeface="Trebuchet MS" pitchFamily="34" charset="0"/>
              </a:rPr>
              <a:pPr defTabSz="912813" eaLnBrk="1" fontAlgn="base" hangingPunct="1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b="1">
              <a:solidFill>
                <a:srgbClr val="FFFFFF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176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b="1" dirty="0">
                <a:latin typeface="Arial" panose="020B0604020202020204" pitchFamily="34" charset="0"/>
              </a:rPr>
              <a:t>Speaker notes</a:t>
            </a:r>
            <a:endParaRPr lang="en-GB" altLang="en-US" dirty="0">
              <a:latin typeface="Arial" panose="020B0604020202020204" pitchFamily="34" charset="0"/>
            </a:endParaRPr>
          </a:p>
          <a:p>
            <a:r>
              <a:rPr lang="en-GB" altLang="en-US" dirty="0">
                <a:latin typeface="Arial" panose="020B0604020202020204" pitchFamily="34" charset="0"/>
              </a:rPr>
              <a:t>Efficiency is expressed as a percentage, and it indicates the relationship between the amount of power that goes in and the amount of power produced. This allows us to compare machines for efficiency. If a machine has a lower percentage rating it is said to be less efficient and therefore has more losses.</a:t>
            </a: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fld id="{1EEB4E49-0CE5-480C-8113-E5D8AC5A1DE8}" type="slidenum">
              <a:rPr lang="en-US" altLang="en-US">
                <a:solidFill>
                  <a:schemeClr val="bg1"/>
                </a:solidFill>
                <a:latin typeface="Trebuchet MS" panose="020B0603020202020204" pitchFamily="34" charset="0"/>
              </a:rPr>
              <a:pPr>
                <a:spcBef>
                  <a:spcPct val="50000"/>
                </a:spcBef>
              </a:pPr>
              <a:t>26</a:t>
            </a:fld>
            <a:endParaRPr lang="en-US" altLang="en-US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7857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D34E8-F293-4E16-86DD-060E017392D8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552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D34E8-F293-4E16-86DD-060E017392D8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605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D34E8-F293-4E16-86DD-060E017392D8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224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D34E8-F293-4E16-86DD-060E017392D8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536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fld id="{D69A96C7-E56D-4A5E-AC50-CF5B69E335ED}" type="slidenum">
              <a:rPr lang="en-US" altLang="en-US" smtClean="0">
                <a:solidFill>
                  <a:schemeClr val="bg1"/>
                </a:solidFill>
                <a:latin typeface="Trebuchet MS" panose="020B0603020202020204" pitchFamily="34" charset="0"/>
              </a:rPr>
              <a:pPr>
                <a:spcBef>
                  <a:spcPct val="50000"/>
                </a:spcBef>
              </a:pPr>
              <a:t>9</a:t>
            </a:fld>
            <a:endParaRPr lang="en-US" altLang="en-US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557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more on Ohms Law see </a:t>
            </a:r>
            <a:r>
              <a:rPr lang="en-US" dirty="0">
                <a:hlinkClick r:id="rId3"/>
              </a:rPr>
              <a:t>Ohm's Law and resistance - Ohm's Law - National 5 Physics Revision - BBC Bitesize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6433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8E1C0D-0947-4267-B733-CCCFC44A0889}" type="slidenum">
              <a:rPr lang="en-US" smtClean="0">
                <a:latin typeface="Trebuchet MS" pitchFamily="34" charset="0"/>
              </a:rPr>
              <a:pPr/>
              <a:t>11</a:t>
            </a:fld>
            <a:endParaRPr lang="en-US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3362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https://www.allaboutcircuits.com/textbook/direct-current/chpt-5/simple-parallel-circuits/</a:t>
            </a:r>
          </a:p>
          <a:p>
            <a:endParaRPr lang="en-US" dirty="0"/>
          </a:p>
          <a:p>
            <a:r>
              <a:rPr lang="en-US" dirty="0"/>
              <a:t>https://www.allaboutcircuits.com/textbook/direct-current/chpt-5/simple-series-circuits/#:~:text=Current%3A%20The%20amount%20of%20current,of%20the%20individual%20voltage%20drops.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1293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2471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235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28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85232-C42B-4264-B303-87BA811CDF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995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861C0F-5D57-4097-883E-59DAE68FB13E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8738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6D359-9172-4F90-960C-1DB5C5EF06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16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29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350 Building Services Engineering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755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52" r:id="rId6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532362"/>
            <a:ext cx="8153400" cy="2514600"/>
          </a:xfrm>
        </p:spPr>
        <p:txBody>
          <a:bodyPr anchor="t"/>
          <a:lstStyle/>
          <a:p>
            <a:r>
              <a:rPr lang="en-GB" dirty="0">
                <a:solidFill>
                  <a:schemeClr val="tx1"/>
                </a:solidFill>
              </a:rPr>
              <a:t>2.5 Electricity principles</a:t>
            </a:r>
            <a:br>
              <a:rPr lang="en-GB" dirty="0"/>
            </a:br>
            <a:br>
              <a:rPr lang="en-GB" dirty="0"/>
            </a:br>
            <a:br>
              <a:rPr lang="en-GB" dirty="0"/>
            </a:br>
            <a:r>
              <a:rPr lang="en-GB" dirty="0"/>
              <a:t>PowerPoint 5: Electrical theory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int </a:t>
            </a:r>
            <a:r>
              <a:rPr sz="6600" dirty="0" err="1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entation</a:t>
            </a:r>
            <a:endParaRPr sz="6600" dirty="0">
              <a:solidFill>
                <a:schemeClr val="bg1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2. Construction science principles</a:t>
            </a:r>
            <a:endParaRPr lang="en-GB" sz="2400" dirty="0"/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/>
              <a:t>Ohm’s law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DC68696-6FE6-5041-B1A2-0717CB7894C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898777" cy="42480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Ohm’s law states that voltage (V) = current (I) x resistance (R)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/>
              <a:t>V = IR </a:t>
            </a:r>
            <a:r>
              <a:rPr lang="en-US" dirty="0"/>
              <a:t> </a:t>
            </a:r>
          </a:p>
          <a:p>
            <a:pPr algn="l"/>
            <a:r>
              <a:rPr lang="en-US" b="0" i="0" dirty="0">
                <a:solidFill>
                  <a:srgbClr val="231F20"/>
                </a:solidFill>
                <a:effectLst/>
              </a:rPr>
              <a:t>The symbol for resistance is R. Resistance is measured in ohms (Ω).</a:t>
            </a:r>
          </a:p>
          <a:p>
            <a:pPr algn="l"/>
            <a:r>
              <a:rPr lang="en-US" b="0" i="0" dirty="0">
                <a:solidFill>
                  <a:srgbClr val="231F20"/>
                </a:solidFill>
                <a:effectLst/>
              </a:rPr>
              <a:t>The symbol for </a:t>
            </a:r>
            <a:r>
              <a:rPr lang="en-US" b="1" i="0" dirty="0">
                <a:solidFill>
                  <a:srgbClr val="231F20"/>
                </a:solidFill>
                <a:effectLst/>
              </a:rPr>
              <a:t>voltage</a:t>
            </a:r>
            <a:r>
              <a:rPr lang="en-US" b="0" i="0" dirty="0">
                <a:solidFill>
                  <a:srgbClr val="231F20"/>
                </a:solidFill>
                <a:effectLst/>
              </a:rPr>
              <a:t> is V, it is measured in volts (V).</a:t>
            </a:r>
          </a:p>
          <a:p>
            <a:pPr algn="l"/>
            <a:r>
              <a:rPr lang="en-US" b="0" i="0" dirty="0">
                <a:solidFill>
                  <a:srgbClr val="231F20"/>
                </a:solidFill>
                <a:effectLst/>
              </a:rPr>
              <a:t>The symbol for current is I, it is measured in amperes (A).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CF913F-3B7B-4FFC-9093-7BFA8D0D4A70}"/>
              </a:ext>
            </a:extLst>
          </p:cNvPr>
          <p:cNvSpPr txBox="1"/>
          <p:nvPr/>
        </p:nvSpPr>
        <p:spPr>
          <a:xfrm>
            <a:off x="5374432" y="1390588"/>
            <a:ext cx="3312368" cy="409342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/>
              <a:t>Example</a:t>
            </a:r>
          </a:p>
          <a:p>
            <a:endParaRPr lang="en-GB" b="1" dirty="0"/>
          </a:p>
          <a:p>
            <a:r>
              <a:rPr lang="en-US" b="0" i="0" dirty="0">
                <a:solidFill>
                  <a:srgbClr val="231F20"/>
                </a:solidFill>
                <a:effectLst/>
              </a:rPr>
              <a:t>A </a:t>
            </a:r>
            <a:r>
              <a:rPr lang="en-US" dirty="0">
                <a:solidFill>
                  <a:srgbClr val="231F20"/>
                </a:solidFill>
              </a:rPr>
              <a:t>torch uses a 3V battery</a:t>
            </a:r>
            <a:r>
              <a:rPr lang="en-US" b="1" dirty="0">
                <a:solidFill>
                  <a:srgbClr val="231F20"/>
                </a:solidFill>
              </a:rPr>
              <a:t> </a:t>
            </a:r>
            <a:r>
              <a:rPr lang="en-US" dirty="0">
                <a:solidFill>
                  <a:srgbClr val="231F20"/>
                </a:solidFill>
              </a:rPr>
              <a:t>which</a:t>
            </a:r>
            <a:r>
              <a:rPr lang="en-US" b="1" dirty="0">
                <a:solidFill>
                  <a:srgbClr val="231F20"/>
                </a:solidFill>
              </a:rPr>
              <a:t> </a:t>
            </a:r>
            <a:r>
              <a:rPr lang="en-US" b="0" i="0" dirty="0">
                <a:solidFill>
                  <a:srgbClr val="231F20"/>
                </a:solidFill>
                <a:effectLst/>
              </a:rPr>
              <a:t>takes a current of 0.3A. </a:t>
            </a:r>
          </a:p>
          <a:p>
            <a:r>
              <a:rPr lang="en-US" b="0" i="0" dirty="0">
                <a:solidFill>
                  <a:srgbClr val="231F20"/>
                </a:solidFill>
                <a:effectLst/>
              </a:rPr>
              <a:t>Calculate the resistance.</a:t>
            </a:r>
          </a:p>
          <a:p>
            <a:endParaRPr lang="en-US" b="0" i="0" dirty="0">
              <a:solidFill>
                <a:srgbClr val="231F20"/>
              </a:solidFill>
              <a:effectLst/>
            </a:endParaRPr>
          </a:p>
          <a:p>
            <a:r>
              <a:rPr lang="en-US" dirty="0">
                <a:solidFill>
                  <a:srgbClr val="231F20"/>
                </a:solidFill>
              </a:rPr>
              <a:t>V = IR</a:t>
            </a:r>
          </a:p>
          <a:p>
            <a:r>
              <a:rPr lang="en-US" dirty="0">
                <a:solidFill>
                  <a:srgbClr val="231F20"/>
                </a:solidFill>
              </a:rPr>
              <a:t>3 = 0.3 x R</a:t>
            </a:r>
          </a:p>
          <a:p>
            <a:r>
              <a:rPr lang="en-US" dirty="0">
                <a:solidFill>
                  <a:srgbClr val="231F20"/>
                </a:solidFill>
              </a:rPr>
              <a:t>R = 3/0.3</a:t>
            </a:r>
          </a:p>
          <a:p>
            <a:r>
              <a:rPr lang="en-US" dirty="0">
                <a:solidFill>
                  <a:srgbClr val="231F20"/>
                </a:solidFill>
              </a:rPr>
              <a:t>R = 10 </a:t>
            </a:r>
            <a:r>
              <a:rPr lang="en-US" b="0" i="0" dirty="0">
                <a:solidFill>
                  <a:srgbClr val="231F20"/>
                </a:solidFill>
                <a:effectLst/>
              </a:rPr>
              <a:t>Ω</a:t>
            </a:r>
          </a:p>
          <a:p>
            <a:endParaRPr lang="en-US" dirty="0">
              <a:solidFill>
                <a:srgbClr val="231F20"/>
              </a:solidFill>
            </a:endParaRPr>
          </a:p>
          <a:p>
            <a:endParaRPr lang="en-US" dirty="0">
              <a:solidFill>
                <a:srgbClr val="231F2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49E8D2-3B8A-4C9D-B21A-9572C2380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3462502"/>
            <a:ext cx="1694690" cy="169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801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Ohm’s law triangle</a:t>
            </a:r>
          </a:p>
        </p:txBody>
      </p:sp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0" y="0"/>
            <a:ext cx="161960" cy="35794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165" tIns="40083" rIns="80165" bIns="40083" anchor="ctr">
            <a:spAutoFit/>
          </a:bodyPr>
          <a:lstStyle/>
          <a:p>
            <a:endParaRPr lang="en-US" dirty="0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161960" cy="35794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165" tIns="40083" rIns="80165" bIns="40083" anchor="ctr">
            <a:spAutoFit/>
          </a:bodyPr>
          <a:lstStyle/>
          <a:p>
            <a:endParaRPr lang="en-US" dirty="0"/>
          </a:p>
        </p:txBody>
      </p:sp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0" y="0"/>
            <a:ext cx="161960" cy="35794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165" tIns="40083" rIns="80165" bIns="40083" anchor="ctr">
            <a:spAutoFit/>
          </a:bodyPr>
          <a:lstStyle/>
          <a:p>
            <a:endParaRPr lang="en-US" dirty="0"/>
          </a:p>
        </p:txBody>
      </p:sp>
      <p:sp>
        <p:nvSpPr>
          <p:cNvPr id="33798" name="Rectangle 8"/>
          <p:cNvSpPr>
            <a:spLocks noChangeArrowheads="1"/>
          </p:cNvSpPr>
          <p:nvPr/>
        </p:nvSpPr>
        <p:spPr bwMode="auto">
          <a:xfrm>
            <a:off x="0" y="0"/>
            <a:ext cx="161960" cy="35794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165" tIns="40083" rIns="80165" bIns="40083" anchor="ctr">
            <a:spAutoFit/>
          </a:bodyPr>
          <a:lstStyle/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A6FF255-62B2-5345-AF6C-DBD2F9AA6C79}"/>
              </a:ext>
            </a:extLst>
          </p:cNvPr>
          <p:cNvSpPr/>
          <p:nvPr/>
        </p:nvSpPr>
        <p:spPr>
          <a:xfrm>
            <a:off x="381966" y="1423306"/>
            <a:ext cx="858252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The relationship between voltage (V), resistance (R) and current (I) is defined by Ohm’s law and can be show as a simple formula. To help transpose this formula it can be placed into a triangle. To determine a property of a circuit (eg voltage), cover over the V in the triangle with the associated </a:t>
            </a:r>
            <a:r>
              <a:rPr lang="en-US" dirty="0"/>
              <a:t>÷, </a:t>
            </a:r>
            <a:r>
              <a:rPr lang="en-GB" dirty="0"/>
              <a:t>and you are left with I × R.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BD6445-2DF9-479B-9484-6BB789004A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8862" y="3212976"/>
            <a:ext cx="3315163" cy="309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952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Voltage, current and resistance: in series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38000"/>
          </a:xfrm>
        </p:spPr>
        <p:txBody>
          <a:bodyPr/>
          <a:lstStyle/>
          <a:p>
            <a:r>
              <a:rPr lang="en-GB" b="1" dirty="0"/>
              <a:t>Current</a:t>
            </a:r>
            <a:r>
              <a:rPr lang="en-GB" dirty="0"/>
              <a:t> – the amount of </a:t>
            </a:r>
            <a:r>
              <a:rPr lang="en-GB" b="1" dirty="0"/>
              <a:t>current</a:t>
            </a:r>
            <a:r>
              <a:rPr lang="en-GB" dirty="0"/>
              <a:t> is the same through any component in a </a:t>
            </a:r>
            <a:r>
              <a:rPr lang="en-GB" b="1" dirty="0"/>
              <a:t>series circuit</a:t>
            </a:r>
            <a:r>
              <a:rPr lang="en-GB" dirty="0"/>
              <a:t>. 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total </a:t>
            </a:r>
            <a:r>
              <a:rPr lang="en-GB" b="1" dirty="0"/>
              <a:t>resistance</a:t>
            </a:r>
            <a:r>
              <a:rPr lang="en-GB" dirty="0"/>
              <a:t> of any </a:t>
            </a:r>
            <a:r>
              <a:rPr lang="en-GB" b="1" dirty="0"/>
              <a:t>series circuit</a:t>
            </a:r>
            <a:r>
              <a:rPr lang="en-GB" dirty="0"/>
              <a:t> is equal to the sum of the individual </a:t>
            </a:r>
            <a:r>
              <a:rPr lang="en-GB" b="1" dirty="0"/>
              <a:t>resistances</a:t>
            </a:r>
            <a:r>
              <a:rPr lang="en-GB" dirty="0"/>
              <a:t>. 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supply </a:t>
            </a:r>
            <a:r>
              <a:rPr lang="en-GB" b="1" dirty="0"/>
              <a:t>voltage</a:t>
            </a:r>
            <a:r>
              <a:rPr lang="en-GB" dirty="0"/>
              <a:t> in a </a:t>
            </a:r>
            <a:r>
              <a:rPr lang="en-GB" b="1" dirty="0"/>
              <a:t>series circuit</a:t>
            </a:r>
            <a:r>
              <a:rPr lang="en-GB" dirty="0"/>
              <a:t> is equal to the sum of the individual </a:t>
            </a:r>
            <a:r>
              <a:rPr lang="en-GB" b="1" dirty="0"/>
              <a:t>voltage</a:t>
            </a:r>
            <a:r>
              <a:rPr lang="en-GB" dirty="0"/>
              <a:t> drop.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934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7772400" cy="432048"/>
          </a:xfrm>
        </p:spPr>
        <p:txBody>
          <a:bodyPr/>
          <a:lstStyle/>
          <a:p>
            <a:r>
              <a:rPr lang="en-GB" dirty="0"/>
              <a:t>Resistors in series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88D1064-9EB0-5146-84DA-CE1A9F6BCB26}"/>
              </a:ext>
            </a:extLst>
          </p:cNvPr>
          <p:cNvSpPr/>
          <p:nvPr/>
        </p:nvSpPr>
        <p:spPr>
          <a:xfrm>
            <a:off x="467543" y="1634897"/>
            <a:ext cx="67744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In the ‘old fashioned’ way of wiring Christmas lights, if one filiment failed, every light went out.</a:t>
            </a:r>
          </a:p>
        </p:txBody>
      </p:sp>
      <p:pic>
        <p:nvPicPr>
          <p:cNvPr id="8" name="Content Placeholder 7" descr="Diagram&#10;&#10;Description automatically generated">
            <a:extLst>
              <a:ext uri="{FF2B5EF4-FFF2-40B4-BE49-F238E27FC236}">
                <a16:creationId xmlns:a16="http://schemas.microsoft.com/office/drawing/2014/main" id="{7B8F2849-F071-484C-AC29-BBF86D2A9F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67178"/>
          <a:stretch/>
        </p:blipFill>
        <p:spPr>
          <a:xfrm>
            <a:off x="971600" y="2564904"/>
            <a:ext cx="4773750" cy="2834506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D855DF8-FF5C-45A4-8192-3C47DAC2D882}"/>
              </a:ext>
            </a:extLst>
          </p:cNvPr>
          <p:cNvSpPr txBox="1"/>
          <p:nvPr/>
        </p:nvSpPr>
        <p:spPr>
          <a:xfrm>
            <a:off x="5956505" y="3933056"/>
            <a:ext cx="2571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 series circuit of lights is shown here.</a:t>
            </a:r>
          </a:p>
        </p:txBody>
      </p:sp>
    </p:spTree>
    <p:extLst>
      <p:ext uri="{BB962C8B-B14F-4D97-AF65-F5344CB8AC3E}">
        <p14:creationId xmlns:p14="http://schemas.microsoft.com/office/powerpoint/2010/main" val="3888307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70055"/>
            <a:ext cx="7772400" cy="432048"/>
          </a:xfrm>
        </p:spPr>
        <p:txBody>
          <a:bodyPr/>
          <a:lstStyle/>
          <a:p>
            <a:r>
              <a:rPr lang="en-GB" dirty="0"/>
              <a:t>Resistors in series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1115" y="1670481"/>
            <a:ext cx="77992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 series, current is common to all resistors. Unless the resistors are equal, the majority voltage will develop across the biggest resistor.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DD7AC01-EAA2-4F3A-85D8-89C980D4F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967" y="2904334"/>
            <a:ext cx="6832065" cy="286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332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02431" y="1065213"/>
            <a:ext cx="8218488" cy="465137"/>
          </a:xfrm>
        </p:spPr>
        <p:txBody>
          <a:bodyPr/>
          <a:lstStyle/>
          <a:p>
            <a:pPr eaLnBrk="1" hangingPunct="1"/>
            <a:r>
              <a:rPr lang="en-GB" dirty="0"/>
              <a:t>Resistors in series: total resistance</a:t>
            </a:r>
            <a:br>
              <a:rPr lang="en-GB" altLang="en-US" sz="2000" b="0" dirty="0">
                <a:solidFill>
                  <a:schemeClr val="tx1"/>
                </a:solidFill>
                <a:latin typeface="+mn-lt"/>
              </a:rPr>
            </a:br>
            <a:endParaRPr lang="en-GB" altLang="en-US" sz="2000" b="0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99592" y="3280740"/>
            <a:ext cx="5029200" cy="2315465"/>
            <a:chOff x="1295400" y="2286000"/>
            <a:chExt cx="5029200" cy="2315465"/>
          </a:xfrm>
        </p:grpSpPr>
        <p:sp>
          <p:nvSpPr>
            <p:cNvPr id="4100" name="Line 4"/>
            <p:cNvSpPr>
              <a:spLocks noChangeShapeType="1"/>
            </p:cNvSpPr>
            <p:nvPr/>
          </p:nvSpPr>
          <p:spPr bwMode="auto">
            <a:xfrm>
              <a:off x="1295400" y="2438400"/>
              <a:ext cx="1066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r>
                <a:rPr lang="en-GB" dirty="0"/>
                <a:t> </a:t>
              </a:r>
            </a:p>
          </p:txBody>
        </p:sp>
        <p:sp>
          <p:nvSpPr>
            <p:cNvPr id="4101" name="Rectangle 5"/>
            <p:cNvSpPr>
              <a:spLocks noChangeArrowheads="1"/>
            </p:cNvSpPr>
            <p:nvPr/>
          </p:nvSpPr>
          <p:spPr bwMode="auto">
            <a:xfrm>
              <a:off x="2362200" y="2286000"/>
              <a:ext cx="9144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800" dirty="0"/>
                <a:t>R1 4</a:t>
              </a:r>
              <a:r>
                <a:rPr lang="en-GB" altLang="en-US" sz="1800" dirty="0">
                  <a:latin typeface="+mn-lt"/>
                </a:rPr>
                <a:t>Ω</a:t>
              </a:r>
              <a:r>
                <a:rPr lang="en-US" altLang="en-US" sz="1800" dirty="0"/>
                <a:t> </a:t>
              </a:r>
            </a:p>
          </p:txBody>
        </p:sp>
        <p:sp>
          <p:nvSpPr>
            <p:cNvPr id="4102" name="Line 9"/>
            <p:cNvSpPr>
              <a:spLocks noChangeShapeType="1"/>
            </p:cNvSpPr>
            <p:nvPr/>
          </p:nvSpPr>
          <p:spPr bwMode="auto">
            <a:xfrm>
              <a:off x="3276600" y="2438400"/>
              <a:ext cx="1066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r>
                <a:rPr lang="en-GB" dirty="0"/>
                <a:t>                   </a:t>
              </a:r>
            </a:p>
          </p:txBody>
        </p:sp>
        <p:sp>
          <p:nvSpPr>
            <p:cNvPr id="4103" name="Rectangle 10"/>
            <p:cNvSpPr>
              <a:spLocks noChangeArrowheads="1"/>
            </p:cNvSpPr>
            <p:nvPr/>
          </p:nvSpPr>
          <p:spPr bwMode="auto">
            <a:xfrm>
              <a:off x="4308723" y="2286000"/>
              <a:ext cx="9144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800" dirty="0">
                  <a:latin typeface="+mn-lt"/>
                </a:rPr>
                <a:t>R2 6</a:t>
              </a:r>
              <a:r>
                <a:rPr lang="en-GB" altLang="en-US" sz="1800" dirty="0">
                  <a:latin typeface="+mn-lt"/>
                </a:rPr>
                <a:t>Ω</a:t>
              </a:r>
              <a:endParaRPr lang="en-US" altLang="en-US" sz="1800" dirty="0">
                <a:latin typeface="+mn-lt"/>
              </a:endParaRPr>
            </a:p>
          </p:txBody>
        </p:sp>
        <p:sp>
          <p:nvSpPr>
            <p:cNvPr id="4104" name="Line 11"/>
            <p:cNvSpPr>
              <a:spLocks noChangeShapeType="1"/>
            </p:cNvSpPr>
            <p:nvPr/>
          </p:nvSpPr>
          <p:spPr bwMode="auto">
            <a:xfrm>
              <a:off x="5257800" y="2438400"/>
              <a:ext cx="1066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06" name="Line 13"/>
            <p:cNvSpPr>
              <a:spLocks noChangeShapeType="1"/>
            </p:cNvSpPr>
            <p:nvPr/>
          </p:nvSpPr>
          <p:spPr bwMode="auto">
            <a:xfrm flipH="1">
              <a:off x="1295400" y="4419600"/>
              <a:ext cx="2209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07" name="Line 14"/>
            <p:cNvSpPr>
              <a:spLocks noChangeShapeType="1"/>
            </p:cNvSpPr>
            <p:nvPr/>
          </p:nvSpPr>
          <p:spPr bwMode="auto">
            <a:xfrm flipH="1">
              <a:off x="4495800" y="4419600"/>
              <a:ext cx="1828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08" name="Line 15"/>
            <p:cNvSpPr>
              <a:spLocks noChangeShapeType="1"/>
            </p:cNvSpPr>
            <p:nvPr/>
          </p:nvSpPr>
          <p:spPr bwMode="auto">
            <a:xfrm>
              <a:off x="6324600" y="2438400"/>
              <a:ext cx="0" cy="198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09" name="Text Box 16"/>
            <p:cNvSpPr txBox="1">
              <a:spLocks noChangeArrowheads="1"/>
            </p:cNvSpPr>
            <p:nvPr/>
          </p:nvSpPr>
          <p:spPr bwMode="auto">
            <a:xfrm>
              <a:off x="3649121" y="4262911"/>
              <a:ext cx="66236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1600" dirty="0">
                  <a:latin typeface="+mn-lt"/>
                </a:rPr>
                <a:t>240V</a:t>
              </a:r>
            </a:p>
          </p:txBody>
        </p:sp>
      </p:grp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02431" y="2412125"/>
            <a:ext cx="55214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Total resistance (RT) = 4 + 6</a:t>
            </a:r>
          </a:p>
          <a:p>
            <a:pPr eaLnBrk="1" hangingPunct="1"/>
            <a:r>
              <a:rPr lang="en-GB" altLang="en-US" dirty="0">
                <a:latin typeface="+mn-lt"/>
              </a:rPr>
              <a:t>			     = 10 Ω</a:t>
            </a:r>
          </a:p>
        </p:txBody>
      </p:sp>
      <p:sp>
        <p:nvSpPr>
          <p:cNvPr id="3" name="Rectangle 2"/>
          <p:cNvSpPr/>
          <p:nvPr/>
        </p:nvSpPr>
        <p:spPr>
          <a:xfrm>
            <a:off x="347936" y="1609635"/>
            <a:ext cx="59766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dirty="0"/>
              <a:t>The total resistance for the circuit shown here is calculated as:</a:t>
            </a:r>
            <a:endParaRPr lang="en-GB" dirty="0"/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>
            <a:off x="899592" y="3445728"/>
            <a:ext cx="0" cy="198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687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02431" y="1065213"/>
            <a:ext cx="8218488" cy="465137"/>
          </a:xfrm>
        </p:spPr>
        <p:txBody>
          <a:bodyPr/>
          <a:lstStyle/>
          <a:p>
            <a:pPr eaLnBrk="1" hangingPunct="1"/>
            <a:r>
              <a:rPr lang="en-GB" dirty="0"/>
              <a:t>Resistors in series: volt drop</a:t>
            </a:r>
            <a:endParaRPr lang="en-GB" altLang="en-US" b="0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295400" y="2286000"/>
            <a:ext cx="5029200" cy="2324517"/>
            <a:chOff x="1295400" y="2286000"/>
            <a:chExt cx="5029200" cy="2324517"/>
          </a:xfrm>
        </p:grpSpPr>
        <p:sp>
          <p:nvSpPr>
            <p:cNvPr id="4100" name="Line 4"/>
            <p:cNvSpPr>
              <a:spLocks noChangeShapeType="1"/>
            </p:cNvSpPr>
            <p:nvPr/>
          </p:nvSpPr>
          <p:spPr bwMode="auto">
            <a:xfrm>
              <a:off x="1295400" y="2438400"/>
              <a:ext cx="1066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r>
                <a:rPr lang="en-GB" dirty="0"/>
                <a:t> </a:t>
              </a:r>
            </a:p>
          </p:txBody>
        </p:sp>
        <p:sp>
          <p:nvSpPr>
            <p:cNvPr id="4101" name="Rectangle 5"/>
            <p:cNvSpPr>
              <a:spLocks noChangeArrowheads="1"/>
            </p:cNvSpPr>
            <p:nvPr/>
          </p:nvSpPr>
          <p:spPr bwMode="auto">
            <a:xfrm>
              <a:off x="2362200" y="2286000"/>
              <a:ext cx="9144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800" dirty="0"/>
                <a:t>R1 4</a:t>
              </a:r>
              <a:r>
                <a:rPr lang="en-GB" altLang="en-US" sz="1800" dirty="0">
                  <a:latin typeface="+mn-lt"/>
                </a:rPr>
                <a:t>Ω</a:t>
              </a:r>
              <a:r>
                <a:rPr lang="en-US" altLang="en-US" sz="1800" dirty="0"/>
                <a:t> </a:t>
              </a:r>
            </a:p>
          </p:txBody>
        </p:sp>
        <p:sp>
          <p:nvSpPr>
            <p:cNvPr id="4102" name="Line 9"/>
            <p:cNvSpPr>
              <a:spLocks noChangeShapeType="1"/>
            </p:cNvSpPr>
            <p:nvPr/>
          </p:nvSpPr>
          <p:spPr bwMode="auto">
            <a:xfrm>
              <a:off x="3276600" y="2438400"/>
              <a:ext cx="1066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r>
                <a:rPr lang="en-GB" dirty="0"/>
                <a:t>                   </a:t>
              </a:r>
            </a:p>
          </p:txBody>
        </p:sp>
        <p:sp>
          <p:nvSpPr>
            <p:cNvPr id="4103" name="Rectangle 10"/>
            <p:cNvSpPr>
              <a:spLocks noChangeArrowheads="1"/>
            </p:cNvSpPr>
            <p:nvPr/>
          </p:nvSpPr>
          <p:spPr bwMode="auto">
            <a:xfrm>
              <a:off x="4308723" y="2286000"/>
              <a:ext cx="9144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800" dirty="0">
                  <a:latin typeface="+mn-lt"/>
                </a:rPr>
                <a:t>R2 6</a:t>
              </a:r>
              <a:r>
                <a:rPr lang="en-GB" altLang="en-US" sz="1800" dirty="0">
                  <a:latin typeface="+mn-lt"/>
                </a:rPr>
                <a:t>Ω</a:t>
              </a:r>
              <a:endParaRPr lang="en-US" altLang="en-US" sz="1800" dirty="0">
                <a:latin typeface="+mn-lt"/>
              </a:endParaRPr>
            </a:p>
          </p:txBody>
        </p:sp>
        <p:sp>
          <p:nvSpPr>
            <p:cNvPr id="4104" name="Line 11"/>
            <p:cNvSpPr>
              <a:spLocks noChangeShapeType="1"/>
            </p:cNvSpPr>
            <p:nvPr/>
          </p:nvSpPr>
          <p:spPr bwMode="auto">
            <a:xfrm>
              <a:off x="5257800" y="2438400"/>
              <a:ext cx="1066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06" name="Line 13"/>
            <p:cNvSpPr>
              <a:spLocks noChangeShapeType="1"/>
            </p:cNvSpPr>
            <p:nvPr/>
          </p:nvSpPr>
          <p:spPr bwMode="auto">
            <a:xfrm flipH="1">
              <a:off x="1295400" y="4419600"/>
              <a:ext cx="2209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07" name="Line 14"/>
            <p:cNvSpPr>
              <a:spLocks noChangeShapeType="1"/>
            </p:cNvSpPr>
            <p:nvPr/>
          </p:nvSpPr>
          <p:spPr bwMode="auto">
            <a:xfrm flipH="1">
              <a:off x="4495800" y="4419600"/>
              <a:ext cx="1828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08" name="Line 15"/>
            <p:cNvSpPr>
              <a:spLocks noChangeShapeType="1"/>
            </p:cNvSpPr>
            <p:nvPr/>
          </p:nvSpPr>
          <p:spPr bwMode="auto">
            <a:xfrm>
              <a:off x="6324600" y="2438400"/>
              <a:ext cx="0" cy="198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09" name="Text Box 16"/>
            <p:cNvSpPr txBox="1">
              <a:spLocks noChangeArrowheads="1"/>
            </p:cNvSpPr>
            <p:nvPr/>
          </p:nvSpPr>
          <p:spPr bwMode="auto">
            <a:xfrm>
              <a:off x="3581400" y="4271963"/>
              <a:ext cx="72006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1600" dirty="0">
                  <a:latin typeface="+mj-lt"/>
                </a:rPr>
                <a:t>230 V</a:t>
              </a:r>
            </a:p>
          </p:txBody>
        </p:sp>
      </p:grp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6570712" y="3293813"/>
            <a:ext cx="13260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RT = 10</a:t>
            </a:r>
            <a:r>
              <a:rPr lang="el-GR" altLang="en-US" dirty="0">
                <a:latin typeface="+mn-lt"/>
              </a:rPr>
              <a:t>Ω</a:t>
            </a:r>
            <a:endParaRPr lang="en-GB" altLang="en-US" dirty="0">
              <a:latin typeface="+mn-lt"/>
            </a:endParaRP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4572000" y="5089934"/>
            <a:ext cx="199285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VD R2 = 23 x 6</a:t>
            </a:r>
          </a:p>
          <a:p>
            <a:pPr eaLnBrk="1" hangingPunct="1"/>
            <a:r>
              <a:rPr lang="en-GB" altLang="en-US" dirty="0">
                <a:latin typeface="+mn-lt"/>
              </a:rPr>
              <a:t>= 138V</a:t>
            </a:r>
          </a:p>
        </p:txBody>
      </p:sp>
      <p:sp>
        <p:nvSpPr>
          <p:cNvPr id="3" name="Rectangle 2"/>
          <p:cNvSpPr/>
          <p:nvPr/>
        </p:nvSpPr>
        <p:spPr>
          <a:xfrm>
            <a:off x="347936" y="1609635"/>
            <a:ext cx="7824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1800" dirty="0"/>
              <a:t>The drawing shows how to calculate the volt drop across each resistor the circuit.</a:t>
            </a:r>
            <a:endParaRPr lang="en-GB" sz="1800" dirty="0"/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>
            <a:off x="1314450" y="2438400"/>
            <a:ext cx="0" cy="198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789954" y="5084901"/>
            <a:ext cx="19511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VD R1 = 23 x 4</a:t>
            </a:r>
          </a:p>
          <a:p>
            <a:pPr eaLnBrk="1" hangingPunct="1"/>
            <a:r>
              <a:rPr lang="en-GB" altLang="en-US" dirty="0">
                <a:latin typeface="+mn-lt"/>
              </a:rPr>
              <a:t>= 92V</a:t>
            </a:r>
          </a:p>
        </p:txBody>
      </p:sp>
      <p:sp>
        <p:nvSpPr>
          <p:cNvPr id="2" name="Rectangle 1"/>
          <p:cNvSpPr/>
          <p:nvPr/>
        </p:nvSpPr>
        <p:spPr>
          <a:xfrm>
            <a:off x="6570712" y="3726311"/>
            <a:ext cx="10585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GB" altLang="en-US" dirty="0">
                <a:latin typeface="+mn-lt"/>
              </a:rPr>
              <a:t>I = 23 A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789954" y="4605987"/>
            <a:ext cx="15424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VD = I x R1</a:t>
            </a: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4520448" y="4674583"/>
            <a:ext cx="15007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VD = I x R2</a:t>
            </a:r>
          </a:p>
        </p:txBody>
      </p:sp>
    </p:spTree>
    <p:extLst>
      <p:ext uri="{BB962C8B-B14F-4D97-AF65-F5344CB8AC3E}">
        <p14:creationId xmlns:p14="http://schemas.microsoft.com/office/powerpoint/2010/main" val="3226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Resistors in parallel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34148"/>
            <a:ext cx="7787208" cy="3983084"/>
          </a:xfrm>
        </p:spPr>
        <p:txBody>
          <a:bodyPr/>
          <a:lstStyle/>
          <a:p>
            <a:r>
              <a:rPr lang="en-US" dirty="0"/>
              <a:t>In a parallel circuit the voltage is equal across all components.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The total circuit current is equal to the sum of all the individual branch currents.</a:t>
            </a:r>
            <a:r>
              <a:rPr lang="en-GB" dirty="0"/>
              <a:t>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Individual resistances diminish to equal a smaller total resistance rather than adding together to make the total.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In other words, the total resistance is always less than the smallest value.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This has implications when measuring a given point in a circuit. </a:t>
            </a:r>
          </a:p>
        </p:txBody>
      </p:sp>
    </p:spTree>
    <p:extLst>
      <p:ext uri="{BB962C8B-B14F-4D97-AF65-F5344CB8AC3E}">
        <p14:creationId xmlns:p14="http://schemas.microsoft.com/office/powerpoint/2010/main" val="1691447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484784"/>
            <a:ext cx="7499176" cy="3221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400"/>
              </a:spcAft>
            </a:pPr>
            <a:r>
              <a:rPr lang="en-GB" dirty="0"/>
              <a:t>In a parallel circuit:</a:t>
            </a:r>
          </a:p>
          <a:p>
            <a:pPr>
              <a:spcAft>
                <a:spcPts val="400"/>
              </a:spcAft>
            </a:pPr>
            <a:endParaRPr lang="en-GB" dirty="0"/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Voltage is the same and common to all resistors.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Current divides through separate branches.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total is always less than the smallest value.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Unless resistors are all equal, the majority of the current will flow throught the branch with least resistance.</a:t>
            </a:r>
          </a:p>
          <a:p>
            <a:pPr marL="3429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spcAft>
                <a:spcPts val="400"/>
              </a:spcAft>
            </a:pPr>
            <a:r>
              <a:rPr lang="en-GB" dirty="0"/>
              <a:t> </a:t>
            </a:r>
          </a:p>
        </p:txBody>
      </p:sp>
      <p:pic>
        <p:nvPicPr>
          <p:cNvPr id="8194" name="Picture 2" descr="resistors in parall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559" y="4303816"/>
            <a:ext cx="2667769" cy="154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120EAEB-7D47-BC40-AF75-04C9A52C8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Resistors in parallel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305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 idx="4294967295"/>
          </p:nvPr>
        </p:nvSpPr>
        <p:spPr>
          <a:xfrm>
            <a:off x="395536" y="1105201"/>
            <a:ext cx="8229600" cy="473075"/>
          </a:xfrm>
        </p:spPr>
        <p:txBody>
          <a:bodyPr/>
          <a:lstStyle/>
          <a:p>
            <a:pPr eaLnBrk="1" hangingPunct="1"/>
            <a:r>
              <a:rPr lang="en-US" dirty="0"/>
              <a:t>Calculating resistances in parallel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6156" name="TextBox 15"/>
          <p:cNvSpPr txBox="1">
            <a:spLocks noChangeArrowheads="1"/>
          </p:cNvSpPr>
          <p:nvPr/>
        </p:nvSpPr>
        <p:spPr bwMode="auto">
          <a:xfrm>
            <a:off x="2876627" y="3692450"/>
            <a:ext cx="64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/>
              <a:t>40V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" y="4188445"/>
            <a:ext cx="72728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You cannot just add the resistor values in a parallel circuit to calculate resistance, and the required equations are complex. Therefore the easiest method is to use a calculator with mathematical functions.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295400" y="1866900"/>
            <a:ext cx="3780656" cy="1994148"/>
            <a:chOff x="1295400" y="1866900"/>
            <a:chExt cx="4572000" cy="2552700"/>
          </a:xfrm>
        </p:grpSpPr>
        <p:sp>
          <p:nvSpPr>
            <p:cNvPr id="6147" name="Line 4"/>
            <p:cNvSpPr>
              <a:spLocks noChangeShapeType="1"/>
            </p:cNvSpPr>
            <p:nvPr/>
          </p:nvSpPr>
          <p:spPr bwMode="auto">
            <a:xfrm>
              <a:off x="1295400" y="22860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48" name="Rectangle 5"/>
            <p:cNvSpPr>
              <a:spLocks noChangeArrowheads="1"/>
            </p:cNvSpPr>
            <p:nvPr/>
          </p:nvSpPr>
          <p:spPr bwMode="auto">
            <a:xfrm>
              <a:off x="2915816" y="1866900"/>
              <a:ext cx="1328513" cy="685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dirty="0"/>
                <a:t>R1  12</a:t>
              </a:r>
              <a:r>
                <a:rPr lang="el-GR" altLang="en-US" dirty="0"/>
                <a:t>Ω</a:t>
              </a:r>
              <a:endParaRPr lang="en-GB" altLang="en-US" dirty="0"/>
            </a:p>
          </p:txBody>
        </p:sp>
        <p:sp>
          <p:nvSpPr>
            <p:cNvPr id="6150" name="Rectangle 10"/>
            <p:cNvSpPr>
              <a:spLocks noChangeArrowheads="1"/>
            </p:cNvSpPr>
            <p:nvPr/>
          </p:nvSpPr>
          <p:spPr bwMode="auto">
            <a:xfrm>
              <a:off x="2946674" y="2857500"/>
              <a:ext cx="1297655" cy="685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dirty="0"/>
                <a:t>R2    6</a:t>
              </a:r>
              <a:r>
                <a:rPr lang="el-GR" altLang="en-US" dirty="0"/>
                <a:t>Ω</a:t>
              </a:r>
              <a:endParaRPr lang="en-GB" altLang="en-US" dirty="0"/>
            </a:p>
          </p:txBody>
        </p:sp>
        <p:sp>
          <p:nvSpPr>
            <p:cNvPr id="6151" name="Line 11"/>
            <p:cNvSpPr>
              <a:spLocks noChangeShapeType="1"/>
            </p:cNvSpPr>
            <p:nvPr/>
          </p:nvSpPr>
          <p:spPr bwMode="auto">
            <a:xfrm>
              <a:off x="4244329" y="3200400"/>
              <a:ext cx="16230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2" name="Line 12"/>
            <p:cNvSpPr>
              <a:spLocks noChangeShapeType="1"/>
            </p:cNvSpPr>
            <p:nvPr/>
          </p:nvSpPr>
          <p:spPr bwMode="auto">
            <a:xfrm>
              <a:off x="1295400" y="2286000"/>
              <a:ext cx="0" cy="213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3" name="Line 13"/>
            <p:cNvSpPr>
              <a:spLocks noChangeShapeType="1"/>
            </p:cNvSpPr>
            <p:nvPr/>
          </p:nvSpPr>
          <p:spPr bwMode="auto">
            <a:xfrm flipH="1">
              <a:off x="1295400" y="32004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4" name="Line 12"/>
            <p:cNvSpPr>
              <a:spLocks noChangeShapeType="1"/>
            </p:cNvSpPr>
            <p:nvPr/>
          </p:nvSpPr>
          <p:spPr bwMode="auto">
            <a:xfrm>
              <a:off x="5867400" y="2209800"/>
              <a:ext cx="0" cy="2209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5" name="Line 13"/>
            <p:cNvSpPr>
              <a:spLocks noChangeShapeType="1"/>
            </p:cNvSpPr>
            <p:nvPr/>
          </p:nvSpPr>
          <p:spPr bwMode="auto">
            <a:xfrm flipH="1">
              <a:off x="1295400" y="4419600"/>
              <a:ext cx="18492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H="1">
              <a:off x="4246984" y="44196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>
              <a:off x="4244328" y="2238375"/>
              <a:ext cx="16230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40066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 electricity–water analogy</a:t>
            </a:r>
          </a:p>
        </p:txBody>
      </p:sp>
      <p:pic>
        <p:nvPicPr>
          <p:cNvPr id="27" name="Picture 26" descr="Diagram&#10;&#10;Description automatically generated">
            <a:extLst>
              <a:ext uri="{FF2B5EF4-FFF2-40B4-BE49-F238E27FC236}">
                <a16:creationId xmlns:a16="http://schemas.microsoft.com/office/drawing/2014/main" id="{9F90D494-0DBE-4F95-819A-4A34473522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333" y="1505994"/>
            <a:ext cx="7678222" cy="434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4884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 idx="4294967295"/>
          </p:nvPr>
        </p:nvSpPr>
        <p:spPr>
          <a:xfrm>
            <a:off x="454943" y="1086120"/>
            <a:ext cx="8229600" cy="473075"/>
          </a:xfrm>
        </p:spPr>
        <p:txBody>
          <a:bodyPr/>
          <a:lstStyle/>
          <a:p>
            <a:pPr eaLnBrk="1" hangingPunct="1"/>
            <a:r>
              <a:rPr lang="en-GB" altLang="en-US" dirty="0"/>
              <a:t>Look for the </a:t>
            </a:r>
            <a:r>
              <a:rPr lang="en-GB" dirty="0">
                <a:latin typeface="Comic Sans MS" panose="030F0702030302020204" pitchFamily="66" charset="0"/>
              </a:rPr>
              <a:t>X</a:t>
            </a:r>
            <a:r>
              <a:rPr lang="en-GB" dirty="0"/>
              <a:t>ˉ¹ or 1/x function</a:t>
            </a:r>
            <a:endParaRPr lang="en-GB" altLang="en-US" dirty="0"/>
          </a:p>
        </p:txBody>
      </p:sp>
      <p:sp>
        <p:nvSpPr>
          <p:cNvPr id="6156" name="TextBox 15"/>
          <p:cNvSpPr txBox="1">
            <a:spLocks noChangeArrowheads="1"/>
          </p:cNvSpPr>
          <p:nvPr/>
        </p:nvSpPr>
        <p:spPr bwMode="auto">
          <a:xfrm>
            <a:off x="2504686" y="3759726"/>
            <a:ext cx="5485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 dirty="0"/>
              <a:t>40V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295400" y="1866900"/>
            <a:ext cx="2948929" cy="2062103"/>
            <a:chOff x="1295400" y="1866900"/>
            <a:chExt cx="4572000" cy="2552700"/>
          </a:xfrm>
        </p:grpSpPr>
        <p:sp>
          <p:nvSpPr>
            <p:cNvPr id="6147" name="Line 4"/>
            <p:cNvSpPr>
              <a:spLocks noChangeShapeType="1"/>
            </p:cNvSpPr>
            <p:nvPr/>
          </p:nvSpPr>
          <p:spPr bwMode="auto">
            <a:xfrm>
              <a:off x="1295400" y="22860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48" name="Rectangle 5"/>
            <p:cNvSpPr>
              <a:spLocks noChangeArrowheads="1"/>
            </p:cNvSpPr>
            <p:nvPr/>
          </p:nvSpPr>
          <p:spPr bwMode="auto">
            <a:xfrm>
              <a:off x="2915816" y="1866900"/>
              <a:ext cx="1328513" cy="685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1400" dirty="0"/>
                <a:t>R1  12</a:t>
              </a:r>
              <a:r>
                <a:rPr lang="el-GR" altLang="en-US" sz="1400" dirty="0"/>
                <a:t>Ω</a:t>
              </a:r>
              <a:endParaRPr lang="en-GB" altLang="en-US" sz="1400" dirty="0"/>
            </a:p>
          </p:txBody>
        </p:sp>
        <p:sp>
          <p:nvSpPr>
            <p:cNvPr id="6150" name="Rectangle 10"/>
            <p:cNvSpPr>
              <a:spLocks noChangeArrowheads="1"/>
            </p:cNvSpPr>
            <p:nvPr/>
          </p:nvSpPr>
          <p:spPr bwMode="auto">
            <a:xfrm>
              <a:off x="2946674" y="2857500"/>
              <a:ext cx="1297655" cy="685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1400" dirty="0"/>
                <a:t>R2  6</a:t>
              </a:r>
              <a:r>
                <a:rPr lang="el-GR" altLang="en-US" sz="1400" dirty="0"/>
                <a:t>Ω</a:t>
              </a:r>
              <a:endParaRPr lang="en-GB" altLang="en-US" sz="1400" dirty="0"/>
            </a:p>
          </p:txBody>
        </p:sp>
        <p:sp>
          <p:nvSpPr>
            <p:cNvPr id="6151" name="Line 11"/>
            <p:cNvSpPr>
              <a:spLocks noChangeShapeType="1"/>
            </p:cNvSpPr>
            <p:nvPr/>
          </p:nvSpPr>
          <p:spPr bwMode="auto">
            <a:xfrm>
              <a:off x="4244329" y="3200400"/>
              <a:ext cx="16230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2" name="Line 12"/>
            <p:cNvSpPr>
              <a:spLocks noChangeShapeType="1"/>
            </p:cNvSpPr>
            <p:nvPr/>
          </p:nvSpPr>
          <p:spPr bwMode="auto">
            <a:xfrm>
              <a:off x="1295400" y="2286000"/>
              <a:ext cx="0" cy="213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3" name="Line 13"/>
            <p:cNvSpPr>
              <a:spLocks noChangeShapeType="1"/>
            </p:cNvSpPr>
            <p:nvPr/>
          </p:nvSpPr>
          <p:spPr bwMode="auto">
            <a:xfrm flipH="1">
              <a:off x="1295400" y="32004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4" name="Line 12"/>
            <p:cNvSpPr>
              <a:spLocks noChangeShapeType="1"/>
            </p:cNvSpPr>
            <p:nvPr/>
          </p:nvSpPr>
          <p:spPr bwMode="auto">
            <a:xfrm>
              <a:off x="5867400" y="2209800"/>
              <a:ext cx="0" cy="2209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5" name="Line 13"/>
            <p:cNvSpPr>
              <a:spLocks noChangeShapeType="1"/>
            </p:cNvSpPr>
            <p:nvPr/>
          </p:nvSpPr>
          <p:spPr bwMode="auto">
            <a:xfrm flipH="1">
              <a:off x="1295400" y="4419600"/>
              <a:ext cx="18492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H="1">
              <a:off x="4246984" y="44196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>
              <a:off x="4244328" y="2238375"/>
              <a:ext cx="16230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</p:grpSp>
      <p:pic>
        <p:nvPicPr>
          <p:cNvPr id="2050" name="Picture 2" descr="SOLVED: Where is the Reciprocal key on the Casio fx-83gt - Fixy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948" y="1420128"/>
            <a:ext cx="2028825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246271" y="4206001"/>
            <a:ext cx="63841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800" dirty="0">
                <a:latin typeface="+mn-lt"/>
              </a:rPr>
              <a:t>Enter the value of each resistor followed by Xˉ¹:</a:t>
            </a:r>
          </a:p>
          <a:p>
            <a:pPr eaLnBrk="1" hangingPunct="1"/>
            <a:endParaRPr lang="en-GB" altLang="en-US" sz="1800" dirty="0">
              <a:latin typeface="+mn-lt"/>
            </a:endParaRPr>
          </a:p>
          <a:p>
            <a:pPr eaLnBrk="1" hangingPunct="1"/>
            <a:r>
              <a:rPr lang="en-GB" altLang="en-US" sz="1800" dirty="0">
                <a:latin typeface="+mn-lt"/>
              </a:rPr>
              <a:t>RT = 12 </a:t>
            </a:r>
            <a:r>
              <a:rPr lang="en-GB" sz="1800" dirty="0">
                <a:latin typeface="+mn-lt"/>
              </a:rPr>
              <a:t>Xˉ¹ + 6 Xˉ¹</a:t>
            </a:r>
          </a:p>
          <a:p>
            <a:pPr eaLnBrk="1" hangingPunct="1"/>
            <a:r>
              <a:rPr lang="en-GB" sz="1800" dirty="0">
                <a:latin typeface="+mn-lt"/>
              </a:rPr>
              <a:t>RT = 0.25, then press Xˉ¹ one more time: RT = 4</a:t>
            </a:r>
            <a:r>
              <a:rPr lang="el-GR" sz="1800" dirty="0">
                <a:latin typeface="+mn-lt"/>
              </a:rPr>
              <a:t>Ω</a:t>
            </a:r>
            <a:endParaRPr lang="en-GB" alt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016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 idx="4294967295"/>
          </p:nvPr>
        </p:nvSpPr>
        <p:spPr>
          <a:xfrm>
            <a:off x="457200" y="1136636"/>
            <a:ext cx="8229600" cy="473075"/>
          </a:xfrm>
        </p:spPr>
        <p:txBody>
          <a:bodyPr/>
          <a:lstStyle/>
          <a:p>
            <a:pPr eaLnBrk="1" hangingPunct="1"/>
            <a:r>
              <a:rPr lang="en-GB" altLang="en-US" dirty="0"/>
              <a:t>Given RT = 4</a:t>
            </a:r>
            <a:r>
              <a:rPr lang="el-GR" altLang="en-US" dirty="0"/>
              <a:t>Ω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6156" name="TextBox 15"/>
          <p:cNvSpPr txBox="1">
            <a:spLocks noChangeArrowheads="1"/>
          </p:cNvSpPr>
          <p:nvPr/>
        </p:nvSpPr>
        <p:spPr bwMode="auto">
          <a:xfrm>
            <a:off x="2503025" y="3728948"/>
            <a:ext cx="5485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 dirty="0"/>
              <a:t>40V</a:t>
            </a: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5320762" y="2944118"/>
            <a:ext cx="2837257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I = </a:t>
            </a:r>
            <a:r>
              <a:rPr lang="en-GB" altLang="en-US" u="sng" dirty="0">
                <a:latin typeface="+mn-lt"/>
              </a:rPr>
              <a:t>V</a:t>
            </a:r>
          </a:p>
          <a:p>
            <a:pPr eaLnBrk="1" hangingPunct="1"/>
            <a:r>
              <a:rPr lang="en-GB" altLang="en-US" dirty="0">
                <a:latin typeface="+mn-lt"/>
              </a:rPr>
              <a:t>     R</a:t>
            </a:r>
          </a:p>
          <a:p>
            <a:pPr eaLnBrk="1" hangingPunct="1"/>
            <a:endParaRPr lang="en-GB" altLang="en-US" dirty="0">
              <a:latin typeface="+mn-lt"/>
            </a:endParaRPr>
          </a:p>
          <a:p>
            <a:pPr eaLnBrk="1" hangingPunct="1"/>
            <a:r>
              <a:rPr lang="en-GB" altLang="en-US" dirty="0">
                <a:latin typeface="+mn-lt"/>
              </a:rPr>
              <a:t>I = </a:t>
            </a:r>
            <a:r>
              <a:rPr lang="en-GB" altLang="en-US" u="sng" dirty="0">
                <a:latin typeface="+mn-lt"/>
              </a:rPr>
              <a:t>40</a:t>
            </a:r>
          </a:p>
          <a:p>
            <a:pPr eaLnBrk="1" hangingPunct="1"/>
            <a:r>
              <a:rPr lang="en-GB" altLang="en-US" dirty="0">
                <a:latin typeface="+mn-lt"/>
              </a:rPr>
              <a:t>      4 </a:t>
            </a:r>
          </a:p>
          <a:p>
            <a:pPr eaLnBrk="1" hangingPunct="1"/>
            <a:endParaRPr lang="en-GB" altLang="en-US" dirty="0">
              <a:latin typeface="+mn-lt"/>
            </a:endParaRPr>
          </a:p>
          <a:p>
            <a:pPr eaLnBrk="1" hangingPunct="1"/>
            <a:r>
              <a:rPr lang="en-GB" altLang="en-US" dirty="0">
                <a:latin typeface="+mn-lt"/>
              </a:rPr>
              <a:t>I = 10A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5320762" y="2140662"/>
            <a:ext cx="26697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Given RT = 4</a:t>
            </a:r>
            <a:r>
              <a:rPr lang="el-GR" altLang="en-US" dirty="0">
                <a:latin typeface="+mn-lt"/>
              </a:rPr>
              <a:t>Ω</a:t>
            </a:r>
            <a:r>
              <a:rPr lang="en-GB" altLang="en-US" dirty="0">
                <a:latin typeface="+mn-lt"/>
              </a:rPr>
              <a:t>, then,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37F8C54-24F5-B048-8828-A51A9D97083B}"/>
              </a:ext>
            </a:extLst>
          </p:cNvPr>
          <p:cNvGrpSpPr/>
          <p:nvPr/>
        </p:nvGrpSpPr>
        <p:grpSpPr>
          <a:xfrm>
            <a:off x="1295400" y="1866900"/>
            <a:ext cx="2948929" cy="2062103"/>
            <a:chOff x="1295400" y="1866900"/>
            <a:chExt cx="4572000" cy="2552700"/>
          </a:xfrm>
        </p:grpSpPr>
        <p:sp>
          <p:nvSpPr>
            <p:cNvPr id="20" name="Line 4">
              <a:extLst>
                <a:ext uri="{FF2B5EF4-FFF2-40B4-BE49-F238E27FC236}">
                  <a16:creationId xmlns:a16="http://schemas.microsoft.com/office/drawing/2014/main" id="{0C7DBE3E-BC4E-A941-942D-E3EC381C0F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5400" y="22860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2" name="Rectangle 5">
              <a:extLst>
                <a:ext uri="{FF2B5EF4-FFF2-40B4-BE49-F238E27FC236}">
                  <a16:creationId xmlns:a16="http://schemas.microsoft.com/office/drawing/2014/main" id="{F8E237F5-AB20-0540-9AF3-DAFD3294C8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5816" y="1866900"/>
              <a:ext cx="1328513" cy="685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1400" dirty="0"/>
                <a:t>R1  12</a:t>
              </a:r>
              <a:r>
                <a:rPr lang="el-GR" altLang="en-US" sz="1400" dirty="0"/>
                <a:t>Ω</a:t>
              </a:r>
              <a:endParaRPr lang="en-GB" altLang="en-US" sz="1400" dirty="0"/>
            </a:p>
          </p:txBody>
        </p:sp>
        <p:sp>
          <p:nvSpPr>
            <p:cNvPr id="23" name="Rectangle 10">
              <a:extLst>
                <a:ext uri="{FF2B5EF4-FFF2-40B4-BE49-F238E27FC236}">
                  <a16:creationId xmlns:a16="http://schemas.microsoft.com/office/drawing/2014/main" id="{3DDA9A0A-154C-E24E-BD43-C5FD210245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674" y="2857500"/>
              <a:ext cx="1297655" cy="685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1400" dirty="0"/>
                <a:t>R2  6</a:t>
              </a:r>
              <a:r>
                <a:rPr lang="el-GR" altLang="en-US" sz="1400" dirty="0"/>
                <a:t>Ω</a:t>
              </a:r>
              <a:endParaRPr lang="en-GB" altLang="en-US" sz="1400" dirty="0"/>
            </a:p>
          </p:txBody>
        </p:sp>
        <p:sp>
          <p:nvSpPr>
            <p:cNvPr id="24" name="Line 11">
              <a:extLst>
                <a:ext uri="{FF2B5EF4-FFF2-40B4-BE49-F238E27FC236}">
                  <a16:creationId xmlns:a16="http://schemas.microsoft.com/office/drawing/2014/main" id="{818C41D6-0D26-3F44-B58C-CFA5581143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4329" y="3200400"/>
              <a:ext cx="16230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5" name="Line 12">
              <a:extLst>
                <a:ext uri="{FF2B5EF4-FFF2-40B4-BE49-F238E27FC236}">
                  <a16:creationId xmlns:a16="http://schemas.microsoft.com/office/drawing/2014/main" id="{C4ECCA98-D2B2-A54B-A0F4-EBCBF80E1B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5400" y="2286000"/>
              <a:ext cx="0" cy="213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6" name="Line 13">
              <a:extLst>
                <a:ext uri="{FF2B5EF4-FFF2-40B4-BE49-F238E27FC236}">
                  <a16:creationId xmlns:a16="http://schemas.microsoft.com/office/drawing/2014/main" id="{AC7505DB-3279-D446-AB43-FE914637A4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5400" y="32004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7" name="Line 12">
              <a:extLst>
                <a:ext uri="{FF2B5EF4-FFF2-40B4-BE49-F238E27FC236}">
                  <a16:creationId xmlns:a16="http://schemas.microsoft.com/office/drawing/2014/main" id="{D7652282-437F-EB45-B896-371DBA792B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7400" y="2209800"/>
              <a:ext cx="0" cy="2209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8" name="Line 13">
              <a:extLst>
                <a:ext uri="{FF2B5EF4-FFF2-40B4-BE49-F238E27FC236}">
                  <a16:creationId xmlns:a16="http://schemas.microsoft.com/office/drawing/2014/main" id="{4FC0B771-2CCA-204E-AAEF-0280438CD3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5400" y="4419600"/>
              <a:ext cx="18492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" name="Line 13">
              <a:extLst>
                <a:ext uri="{FF2B5EF4-FFF2-40B4-BE49-F238E27FC236}">
                  <a16:creationId xmlns:a16="http://schemas.microsoft.com/office/drawing/2014/main" id="{F3B520F5-4168-3B41-9257-517C2DC9EC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46984" y="44196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" name="Line 11">
              <a:extLst>
                <a:ext uri="{FF2B5EF4-FFF2-40B4-BE49-F238E27FC236}">
                  <a16:creationId xmlns:a16="http://schemas.microsoft.com/office/drawing/2014/main" id="{4B5FFC44-FF6A-8E4F-AA68-888DE69349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4328" y="2238375"/>
              <a:ext cx="16230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86534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 idx="4294967295"/>
          </p:nvPr>
        </p:nvSpPr>
        <p:spPr>
          <a:xfrm>
            <a:off x="457200" y="1095732"/>
            <a:ext cx="8229600" cy="473075"/>
          </a:xfrm>
        </p:spPr>
        <p:txBody>
          <a:bodyPr/>
          <a:lstStyle/>
          <a:p>
            <a:pPr eaLnBrk="1" hangingPunct="1"/>
            <a:r>
              <a:rPr lang="en-GB" altLang="en-US" dirty="0"/>
              <a:t>To calculate the current through each branch</a:t>
            </a: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4883982" y="2166982"/>
            <a:ext cx="3312368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IR1 = </a:t>
            </a:r>
            <a:r>
              <a:rPr lang="en-GB" altLang="en-US" u="sng" dirty="0">
                <a:latin typeface="+mn-lt"/>
              </a:rPr>
              <a:t>40</a:t>
            </a:r>
            <a:r>
              <a:rPr lang="en-GB" altLang="en-US" dirty="0">
                <a:latin typeface="+mn-lt"/>
              </a:rPr>
              <a:t> = 10A</a:t>
            </a:r>
          </a:p>
          <a:p>
            <a:pPr eaLnBrk="1" hangingPunct="1"/>
            <a:r>
              <a:rPr lang="en-GB" altLang="en-US" dirty="0">
                <a:latin typeface="+mn-lt"/>
              </a:rPr>
              <a:t>           6</a:t>
            </a:r>
          </a:p>
          <a:p>
            <a:pPr eaLnBrk="1" hangingPunct="1"/>
            <a:endParaRPr lang="en-GB" altLang="en-US" dirty="0">
              <a:latin typeface="+mn-lt"/>
            </a:endParaRPr>
          </a:p>
          <a:p>
            <a:pPr eaLnBrk="1" hangingPunct="1"/>
            <a:r>
              <a:rPr lang="en-GB" altLang="en-US" dirty="0">
                <a:latin typeface="+mn-lt"/>
              </a:rPr>
              <a:t>IR2 = </a:t>
            </a:r>
            <a:r>
              <a:rPr lang="en-GB" altLang="en-US" u="sng" dirty="0">
                <a:latin typeface="+mn-lt"/>
              </a:rPr>
              <a:t>40</a:t>
            </a:r>
            <a:r>
              <a:rPr lang="en-GB" altLang="en-US" dirty="0">
                <a:latin typeface="+mn-lt"/>
              </a:rPr>
              <a:t> = 6.67A</a:t>
            </a:r>
          </a:p>
          <a:p>
            <a:pPr eaLnBrk="1" hangingPunct="1"/>
            <a:r>
              <a:rPr lang="en-GB" altLang="en-US" dirty="0">
                <a:latin typeface="+mn-lt"/>
              </a:rPr>
              <a:t>           6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3E97C9C-0CF7-B24F-830E-398D83665CFA}"/>
              </a:ext>
            </a:extLst>
          </p:cNvPr>
          <p:cNvGrpSpPr/>
          <p:nvPr/>
        </p:nvGrpSpPr>
        <p:grpSpPr>
          <a:xfrm>
            <a:off x="1295400" y="1866900"/>
            <a:ext cx="2948929" cy="2062103"/>
            <a:chOff x="1295400" y="1866900"/>
            <a:chExt cx="4572000" cy="2552700"/>
          </a:xfrm>
        </p:grpSpPr>
        <p:sp>
          <p:nvSpPr>
            <p:cNvPr id="19" name="Line 4">
              <a:extLst>
                <a:ext uri="{FF2B5EF4-FFF2-40B4-BE49-F238E27FC236}">
                  <a16:creationId xmlns:a16="http://schemas.microsoft.com/office/drawing/2014/main" id="{9DAB7733-0358-C54B-ABC8-649055E765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5400" y="22860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0" name="Rectangle 5">
              <a:extLst>
                <a:ext uri="{FF2B5EF4-FFF2-40B4-BE49-F238E27FC236}">
                  <a16:creationId xmlns:a16="http://schemas.microsoft.com/office/drawing/2014/main" id="{E8D1839C-DFF2-6E40-8290-9E4A59952A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5816" y="1866900"/>
              <a:ext cx="1328513" cy="685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1400" dirty="0"/>
                <a:t>R1  12</a:t>
              </a:r>
              <a:r>
                <a:rPr lang="el-GR" altLang="en-US" sz="1400" dirty="0"/>
                <a:t>Ω</a:t>
              </a:r>
              <a:endParaRPr lang="en-GB" altLang="en-US" sz="1400" dirty="0"/>
            </a:p>
          </p:txBody>
        </p:sp>
        <p:sp>
          <p:nvSpPr>
            <p:cNvPr id="21" name="Rectangle 10">
              <a:extLst>
                <a:ext uri="{FF2B5EF4-FFF2-40B4-BE49-F238E27FC236}">
                  <a16:creationId xmlns:a16="http://schemas.microsoft.com/office/drawing/2014/main" id="{C36027FC-827B-724D-B06F-BD9F4BB32F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674" y="2857500"/>
              <a:ext cx="1297655" cy="685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1400" dirty="0"/>
                <a:t>R2  6</a:t>
              </a:r>
              <a:r>
                <a:rPr lang="el-GR" altLang="en-US" sz="1400" dirty="0"/>
                <a:t>Ω</a:t>
              </a:r>
              <a:endParaRPr lang="en-GB" altLang="en-US" sz="1400" dirty="0"/>
            </a:p>
          </p:txBody>
        </p:sp>
        <p:sp>
          <p:nvSpPr>
            <p:cNvPr id="22" name="Line 11">
              <a:extLst>
                <a:ext uri="{FF2B5EF4-FFF2-40B4-BE49-F238E27FC236}">
                  <a16:creationId xmlns:a16="http://schemas.microsoft.com/office/drawing/2014/main" id="{9AE96D40-A409-F047-BB04-F8FEBB2435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4329" y="3200400"/>
              <a:ext cx="16230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3" name="Line 12">
              <a:extLst>
                <a:ext uri="{FF2B5EF4-FFF2-40B4-BE49-F238E27FC236}">
                  <a16:creationId xmlns:a16="http://schemas.microsoft.com/office/drawing/2014/main" id="{CAB43AFF-AD2A-AA46-8DC9-48D9AA1DEB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5400" y="2286000"/>
              <a:ext cx="0" cy="213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4" name="Line 13">
              <a:extLst>
                <a:ext uri="{FF2B5EF4-FFF2-40B4-BE49-F238E27FC236}">
                  <a16:creationId xmlns:a16="http://schemas.microsoft.com/office/drawing/2014/main" id="{6FA45E9A-7263-1647-A86D-8006074AFD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5400" y="32004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5" name="Line 12">
              <a:extLst>
                <a:ext uri="{FF2B5EF4-FFF2-40B4-BE49-F238E27FC236}">
                  <a16:creationId xmlns:a16="http://schemas.microsoft.com/office/drawing/2014/main" id="{39E2F533-4D6A-2F4A-A088-387DF50AD8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7400" y="2209800"/>
              <a:ext cx="0" cy="2209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6" name="Line 13">
              <a:extLst>
                <a:ext uri="{FF2B5EF4-FFF2-40B4-BE49-F238E27FC236}">
                  <a16:creationId xmlns:a16="http://schemas.microsoft.com/office/drawing/2014/main" id="{8E2EE851-4B25-CD40-ACEC-C2FCC5728E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5400" y="4419600"/>
              <a:ext cx="18492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49181BA7-8165-A843-859A-CA67CDBBF7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46984" y="44196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8" name="Line 11">
              <a:extLst>
                <a:ext uri="{FF2B5EF4-FFF2-40B4-BE49-F238E27FC236}">
                  <a16:creationId xmlns:a16="http://schemas.microsoft.com/office/drawing/2014/main" id="{D8C267EB-696C-2A43-B9E0-CD85CD1FF5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4328" y="2238375"/>
              <a:ext cx="16230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29" name="TextBox 15">
            <a:extLst>
              <a:ext uri="{FF2B5EF4-FFF2-40B4-BE49-F238E27FC236}">
                <a16:creationId xmlns:a16="http://schemas.microsoft.com/office/drawing/2014/main" id="{79650C07-3B79-2244-BAD2-33EDEE802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3025" y="3759726"/>
            <a:ext cx="5485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 dirty="0"/>
              <a:t>40V</a:t>
            </a:r>
          </a:p>
        </p:txBody>
      </p:sp>
    </p:spTree>
    <p:extLst>
      <p:ext uri="{BB962C8B-B14F-4D97-AF65-F5344CB8AC3E}">
        <p14:creationId xmlns:p14="http://schemas.microsoft.com/office/powerpoint/2010/main" val="247955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052736"/>
            <a:ext cx="7772400" cy="745976"/>
          </a:xfrm>
        </p:spPr>
        <p:txBody>
          <a:bodyPr/>
          <a:lstStyle/>
          <a:p>
            <a:r>
              <a:rPr lang="en-GB" dirty="0">
                <a:latin typeface="Arial" pitchFamily="34" charset="0"/>
              </a:rPr>
              <a:t>The power triangle</a:t>
            </a:r>
          </a:p>
        </p:txBody>
      </p:sp>
      <p:sp>
        <p:nvSpPr>
          <p:cNvPr id="126979" name="Rectangle 2"/>
          <p:cNvSpPr>
            <a:spLocks noChangeArrowheads="1"/>
          </p:cNvSpPr>
          <p:nvPr/>
        </p:nvSpPr>
        <p:spPr bwMode="auto">
          <a:xfrm>
            <a:off x="4491038" y="-255588"/>
            <a:ext cx="161925" cy="51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056" tIns="40028" rIns="80056" bIns="40028" anchor="ctr">
            <a:spAutoFit/>
          </a:bodyPr>
          <a:lstStyle/>
          <a:p>
            <a:pPr algn="ctr" defTabSz="800100">
              <a:spcBef>
                <a:spcPct val="50000"/>
              </a:spcBef>
            </a:pPr>
            <a:endParaRPr lang="en-US" sz="2800" b="1" dirty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4491038" y="-255588"/>
            <a:ext cx="161925" cy="51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056" tIns="40028" rIns="80056" bIns="40028" anchor="ctr">
            <a:spAutoFit/>
          </a:bodyPr>
          <a:lstStyle/>
          <a:p>
            <a:pPr algn="ctr" defTabSz="800100">
              <a:spcBef>
                <a:spcPct val="50000"/>
              </a:spcBef>
            </a:pPr>
            <a:endParaRPr lang="en-US" sz="2800" b="1" dirty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126981" name="Rectangle 6"/>
          <p:cNvSpPr>
            <a:spLocks noChangeArrowheads="1"/>
          </p:cNvSpPr>
          <p:nvPr/>
        </p:nvSpPr>
        <p:spPr bwMode="auto">
          <a:xfrm>
            <a:off x="4491038" y="-255588"/>
            <a:ext cx="161925" cy="51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056" tIns="40028" rIns="80056" bIns="40028" anchor="ctr">
            <a:spAutoFit/>
          </a:bodyPr>
          <a:lstStyle/>
          <a:p>
            <a:pPr algn="ctr" defTabSz="800100">
              <a:spcBef>
                <a:spcPct val="50000"/>
              </a:spcBef>
            </a:pPr>
            <a:endParaRPr lang="en-US" sz="2800" b="1" dirty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126982" name="Rectangle 8"/>
          <p:cNvSpPr>
            <a:spLocks noChangeArrowheads="1"/>
          </p:cNvSpPr>
          <p:nvPr/>
        </p:nvSpPr>
        <p:spPr bwMode="auto">
          <a:xfrm>
            <a:off x="4491038" y="-255588"/>
            <a:ext cx="161925" cy="51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056" tIns="40028" rIns="80056" bIns="40028" anchor="ctr">
            <a:spAutoFit/>
          </a:bodyPr>
          <a:lstStyle/>
          <a:p>
            <a:pPr algn="ctr" defTabSz="800100">
              <a:spcBef>
                <a:spcPct val="50000"/>
              </a:spcBef>
            </a:pPr>
            <a:endParaRPr lang="en-US" sz="2800" b="1" dirty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8" name="Text Box 18">
            <a:extLst>
              <a:ext uri="{FF2B5EF4-FFF2-40B4-BE49-F238E27FC236}">
                <a16:creationId xmlns:a16="http://schemas.microsoft.com/office/drawing/2014/main" id="{69AF0096-5E79-6549-B8CF-CF0EFF299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5155" y="2842846"/>
            <a:ext cx="358716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Like the Ohm’s law triangle, the power triangle helps you to remember how to calculate I (current).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27BB5B-E8E3-4458-B3CC-E6A6DA5D7A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880971"/>
            <a:ext cx="3315163" cy="309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34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297360"/>
            <a:ext cx="7772400" cy="745976"/>
          </a:xfrm>
        </p:spPr>
        <p:txBody>
          <a:bodyPr/>
          <a:lstStyle/>
          <a:p>
            <a:r>
              <a:rPr lang="en-GB" dirty="0">
                <a:latin typeface="Arial" pitchFamily="34" charset="0"/>
              </a:rPr>
              <a:t>Using the power triangle</a:t>
            </a:r>
          </a:p>
        </p:txBody>
      </p:sp>
      <p:sp>
        <p:nvSpPr>
          <p:cNvPr id="126979" name="Rectangle 2"/>
          <p:cNvSpPr>
            <a:spLocks noChangeArrowheads="1"/>
          </p:cNvSpPr>
          <p:nvPr/>
        </p:nvSpPr>
        <p:spPr bwMode="auto">
          <a:xfrm>
            <a:off x="4491038" y="-255588"/>
            <a:ext cx="161925" cy="51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056" tIns="40028" rIns="80056" bIns="40028" anchor="ctr">
            <a:spAutoFit/>
          </a:bodyPr>
          <a:lstStyle/>
          <a:p>
            <a:pPr algn="ctr" defTabSz="800100">
              <a:spcBef>
                <a:spcPct val="50000"/>
              </a:spcBef>
            </a:pPr>
            <a:endParaRPr lang="en-US" sz="2800" b="1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4491038" y="-255588"/>
            <a:ext cx="161925" cy="51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056" tIns="40028" rIns="80056" bIns="40028" anchor="ctr">
            <a:spAutoFit/>
          </a:bodyPr>
          <a:lstStyle/>
          <a:p>
            <a:pPr algn="ctr" defTabSz="800100">
              <a:spcBef>
                <a:spcPct val="50000"/>
              </a:spcBef>
            </a:pPr>
            <a:endParaRPr lang="en-US" sz="2800" b="1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126981" name="Rectangle 6"/>
          <p:cNvSpPr>
            <a:spLocks noChangeArrowheads="1"/>
          </p:cNvSpPr>
          <p:nvPr/>
        </p:nvSpPr>
        <p:spPr bwMode="auto">
          <a:xfrm>
            <a:off x="4491038" y="-255588"/>
            <a:ext cx="161925" cy="51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056" tIns="40028" rIns="80056" bIns="40028" anchor="ctr">
            <a:spAutoFit/>
          </a:bodyPr>
          <a:lstStyle/>
          <a:p>
            <a:pPr algn="ctr" defTabSz="800100">
              <a:spcBef>
                <a:spcPct val="50000"/>
              </a:spcBef>
            </a:pPr>
            <a:endParaRPr lang="en-US" sz="2800" b="1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126982" name="Rectangle 8"/>
          <p:cNvSpPr>
            <a:spLocks noChangeArrowheads="1"/>
          </p:cNvSpPr>
          <p:nvPr/>
        </p:nvSpPr>
        <p:spPr bwMode="auto">
          <a:xfrm>
            <a:off x="4491038" y="-255588"/>
            <a:ext cx="161925" cy="51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056" tIns="40028" rIns="80056" bIns="40028" anchor="ctr">
            <a:spAutoFit/>
          </a:bodyPr>
          <a:lstStyle/>
          <a:p>
            <a:pPr algn="ctr" defTabSz="800100">
              <a:spcBef>
                <a:spcPct val="50000"/>
              </a:spcBef>
            </a:pPr>
            <a:endParaRPr lang="en-US" sz="2800" b="1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8144" y="2679883"/>
            <a:ext cx="1178208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4400" dirty="0">
                <a:latin typeface="+mn-lt"/>
                <a:cs typeface="Times New Roman" panose="02020603050405020304" pitchFamily="18" charset="0"/>
              </a:rPr>
              <a:t>I</a:t>
            </a:r>
            <a:r>
              <a:rPr lang="en-GB" sz="4400" dirty="0">
                <a:latin typeface="+mn-lt"/>
              </a:rPr>
              <a:t> = </a:t>
            </a:r>
            <a:r>
              <a:rPr lang="en-GB" sz="4400" u="sng" dirty="0">
                <a:latin typeface="+mn-lt"/>
              </a:rPr>
              <a:t>P</a:t>
            </a:r>
          </a:p>
          <a:p>
            <a:r>
              <a:rPr lang="en-GB" sz="4400" dirty="0">
                <a:latin typeface="+mn-lt"/>
              </a:rPr>
              <a:t>     V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EA4E32-9B54-473D-8DF8-8B29FB793D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880971"/>
            <a:ext cx="3315163" cy="309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7817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54474"/>
            <a:ext cx="8074057" cy="502318"/>
          </a:xfrm>
        </p:spPr>
        <p:txBody>
          <a:bodyPr>
            <a:normAutofit/>
          </a:bodyPr>
          <a:lstStyle/>
          <a:p>
            <a:r>
              <a:rPr lang="en-GB" dirty="0">
                <a:latin typeface="Arial" pitchFamily="34" charset="0"/>
              </a:rPr>
              <a:t>Calculating energy</a:t>
            </a:r>
            <a:endParaRPr lang="en-GB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937468"/>
            <a:ext cx="43204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How much energy is produced over a period of 5 minutes?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+mn-lt"/>
              </a:rPr>
              <a:t>Formula for energy:</a:t>
            </a:r>
          </a:p>
          <a:p>
            <a:endParaRPr lang="en-GB" dirty="0">
              <a:latin typeface="+mn-lt"/>
            </a:endParaRPr>
          </a:p>
          <a:p>
            <a:r>
              <a:rPr lang="en-GB" dirty="0">
                <a:latin typeface="+mn-lt"/>
              </a:rPr>
              <a:t>E = V x I x time in seconds </a:t>
            </a:r>
          </a:p>
          <a:p>
            <a:endParaRPr lang="en-GB" u="sng" dirty="0">
              <a:latin typeface="+mn-lt"/>
              <a:hlinkClick r:id="rId2" action="ppaction://hlinksldjump"/>
            </a:endParaRPr>
          </a:p>
          <a:p>
            <a:r>
              <a:rPr lang="en-GB" dirty="0">
                <a:latin typeface="+mn-lt"/>
              </a:rPr>
              <a:t>E = 24 x 2 x 5 (min) x 60 (secs)</a:t>
            </a:r>
          </a:p>
          <a:p>
            <a:endParaRPr lang="en-GB" dirty="0">
              <a:latin typeface="+mn-lt"/>
            </a:endParaRPr>
          </a:p>
          <a:p>
            <a:r>
              <a:rPr lang="en-GB" dirty="0">
                <a:latin typeface="+mn-lt"/>
              </a:rPr>
              <a:t>E = 14400J or 14.4kJ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4D97F6-1D9C-4B78-8C93-118BBF5F2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937468"/>
            <a:ext cx="3774803" cy="199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952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latin typeface="Arial" panose="020B0604020202020204" pitchFamily="34" charset="0"/>
              </a:rPr>
              <a:t>Calculating efficiency</a:t>
            </a:r>
          </a:p>
        </p:txBody>
      </p:sp>
      <p:graphicFrame>
        <p:nvGraphicFramePr>
          <p:cNvPr id="9216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024949"/>
              </p:ext>
            </p:extLst>
          </p:nvPr>
        </p:nvGraphicFramePr>
        <p:xfrm>
          <a:off x="1043608" y="2879390"/>
          <a:ext cx="6032649" cy="1099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98700" imgH="419100" progId="Equation.3">
                  <p:embed/>
                </p:oleObj>
              </mc:Choice>
              <mc:Fallback>
                <p:oleObj name="Equation" r:id="rId3" imgW="2298700" imgH="419100" progId="Equation.3">
                  <p:embed/>
                  <p:pic>
                    <p:nvPicPr>
                      <p:cNvPr id="9216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2879390"/>
                        <a:ext cx="6032649" cy="10992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73891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955" y="1105456"/>
            <a:ext cx="7772400" cy="429262"/>
          </a:xfrm>
        </p:spPr>
        <p:txBody>
          <a:bodyPr/>
          <a:lstStyle/>
          <a:p>
            <a:r>
              <a:rPr lang="en-GB" dirty="0"/>
              <a:t>Efficiency: calculation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955" y="1682600"/>
            <a:ext cx="7772400" cy="3810000"/>
          </a:xfrm>
        </p:spPr>
        <p:txBody>
          <a:bodyPr/>
          <a:lstStyle/>
          <a:p>
            <a:r>
              <a:rPr lang="en-GB" dirty="0"/>
              <a:t>To calculate the efficiency of a motor if its accepts 3kW of input power but produces 2kW:</a:t>
            </a:r>
          </a:p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603301" y="3756800"/>
            <a:ext cx="41743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Eff = </a:t>
            </a:r>
            <a:r>
              <a:rPr lang="en-GB" sz="2400" u="sng" dirty="0"/>
              <a:t>2000 x 100</a:t>
            </a:r>
          </a:p>
          <a:p>
            <a:r>
              <a:rPr lang="en-GB" sz="2400" dirty="0"/>
              <a:t>             3000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19239" y="4735679"/>
            <a:ext cx="1905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Eff = 66.6%</a:t>
            </a:r>
            <a:r>
              <a:rPr lang="en-GB" sz="3600" dirty="0"/>
              <a:t> </a:t>
            </a:r>
          </a:p>
        </p:txBody>
      </p:sp>
      <p:graphicFrame>
        <p:nvGraphicFramePr>
          <p:cNvPr id="7" name="Object 5">
            <a:extLst>
              <a:ext uri="{FF2B5EF4-FFF2-40B4-BE49-F238E27FC236}">
                <a16:creationId xmlns:a16="http://schemas.microsoft.com/office/drawing/2014/main" id="{74EAD2B0-565F-43E1-87C3-DD12755C61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4104873"/>
              </p:ext>
            </p:extLst>
          </p:nvPr>
        </p:nvGraphicFramePr>
        <p:xfrm>
          <a:off x="2267744" y="2518101"/>
          <a:ext cx="5024538" cy="915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98700" imgH="419100" progId="Equation.3">
                  <p:embed/>
                </p:oleObj>
              </mc:Choice>
              <mc:Fallback>
                <p:oleObj name="Equation" r:id="rId2" imgW="2298700" imgH="419100" progId="Equation.3">
                  <p:embed/>
                  <p:pic>
                    <p:nvPicPr>
                      <p:cNvPr id="7" name="Object 5">
                        <a:extLst>
                          <a:ext uri="{FF2B5EF4-FFF2-40B4-BE49-F238E27FC236}">
                            <a16:creationId xmlns:a16="http://schemas.microsoft.com/office/drawing/2014/main" id="{74EAD2B0-565F-43E1-87C3-DD12755C61A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2518101"/>
                        <a:ext cx="5024538" cy="9155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106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19189"/>
            <a:ext cx="7772400" cy="443698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/>
              <a:t>Ammeters 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508942" y="1412776"/>
            <a:ext cx="8248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000" dirty="0">
                <a:latin typeface="+mn-lt"/>
              </a:rPr>
              <a:t>Ammeters measure current (amps). </a:t>
            </a:r>
            <a:r>
              <a:rPr lang="en-GB" altLang="en-US" sz="2000" dirty="0">
                <a:solidFill>
                  <a:schemeClr val="tx2"/>
                </a:solidFill>
                <a:latin typeface="+mn-lt"/>
              </a:rPr>
              <a:t>In a circuit it is critically important that the ammeter is</a:t>
            </a:r>
            <a:r>
              <a:rPr lang="en-GB" altLang="en-US" sz="2000" b="1" dirty="0">
                <a:solidFill>
                  <a:schemeClr val="tx2"/>
                </a:solidFill>
                <a:latin typeface="+mn-lt"/>
              </a:rPr>
              <a:t> connected in series</a:t>
            </a:r>
            <a:r>
              <a:rPr lang="en-GB" altLang="en-US" sz="2000" dirty="0">
                <a:solidFill>
                  <a:schemeClr val="tx2"/>
                </a:solidFill>
                <a:latin typeface="+mn-lt"/>
              </a:rPr>
              <a:t>.</a:t>
            </a:r>
          </a:p>
        </p:txBody>
      </p:sp>
      <p:sp>
        <p:nvSpPr>
          <p:cNvPr id="12292" name="Text Box 24"/>
          <p:cNvSpPr txBox="1">
            <a:spLocks noChangeArrowheads="1"/>
          </p:cNvSpPr>
          <p:nvPr/>
        </p:nvSpPr>
        <p:spPr bwMode="auto">
          <a:xfrm>
            <a:off x="508942" y="3578423"/>
            <a:ext cx="8077200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000" dirty="0">
                <a:solidFill>
                  <a:schemeClr val="tx2"/>
                </a:solidFill>
                <a:latin typeface="+mn-lt"/>
              </a:rPr>
              <a:t>In other words, the ammeter is connected within the circuit, and the circuit current flows through it, very much like water flowing through a water meter.  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en-US" sz="2000" dirty="0">
                <a:solidFill>
                  <a:schemeClr val="tx2"/>
                </a:solidFill>
                <a:latin typeface="+mn-lt"/>
              </a:rPr>
              <a:t>If an ammeter is connected in parallel then the circuit current could take an alternative route through the ammeter and could possibly destroy it.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255565"/>
            <a:ext cx="3240360" cy="126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78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18DB5-BB43-4B64-9D89-5CD0FFA19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382588"/>
          </a:xfrm>
        </p:spPr>
        <p:txBody>
          <a:bodyPr/>
          <a:lstStyle/>
          <a:p>
            <a:r>
              <a:rPr lang="en-GB" dirty="0"/>
              <a:t>Units of measurement revisited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6CEA36-06F9-4CC8-9AC5-6025C48AB13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579296" cy="5013344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The base SI unit of amperes (A) –  often shortened to ‘amp’, measures is the </a:t>
            </a:r>
            <a:r>
              <a:rPr lang="en-US" b="1" dirty="0"/>
              <a:t>flow</a:t>
            </a:r>
            <a:r>
              <a:rPr lang="en-US" dirty="0"/>
              <a:t> of electrons and therefore electrical current (I). For example, standard lighting circuits typically draw about 5A, whereas typical socket outlets are rated at 13A.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Volt (V)</a:t>
            </a:r>
            <a:r>
              <a:rPr lang="en-US" b="0" i="0" dirty="0">
                <a:solidFill>
                  <a:srgbClr val="666666"/>
                </a:solidFill>
                <a:effectLst/>
                <a:latin typeface="Roboto"/>
              </a:rPr>
              <a:t> 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 the derived unit for 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electric potential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electric potential difference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(voltage) and 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electromotive force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(generator or battery output).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Voltage can be thought of as ‘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electrical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’.</a:t>
            </a:r>
            <a:endParaRPr lang="en-US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003168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C01B7-DC8E-6E4E-91B7-926A87D23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Units of measurement revisited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FF8EF8-3199-FB4A-83C2-6B643CC076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An </a:t>
            </a:r>
            <a:r>
              <a:rPr lang="en-US" b="1" dirty="0"/>
              <a:t>ohm</a:t>
            </a:r>
            <a:r>
              <a:rPr lang="en-US" dirty="0"/>
              <a:t> (</a:t>
            </a:r>
            <a:r>
              <a:rPr lang="el-GR" dirty="0"/>
              <a:t>Ω</a:t>
            </a:r>
            <a:r>
              <a:rPr lang="en-GB" dirty="0"/>
              <a:t>)</a:t>
            </a:r>
            <a:r>
              <a:rPr lang="en-US" dirty="0"/>
              <a:t> is the derived unit of electrical </a:t>
            </a:r>
            <a:r>
              <a:rPr lang="en-US" b="1" dirty="0"/>
              <a:t>resistance</a:t>
            </a:r>
            <a:r>
              <a:rPr lang="en-US" dirty="0"/>
              <a:t>.</a:t>
            </a:r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watt (W) is an SI unit of power used to measure the </a:t>
            </a:r>
            <a:r>
              <a:rPr lang="en-GB" b="1" dirty="0"/>
              <a:t>rate of energy transfer</a:t>
            </a:r>
            <a:r>
              <a:rPr lang="en-GB" dirty="0"/>
              <a:t>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coulomb is the derived unit of electrical </a:t>
            </a:r>
            <a:r>
              <a:rPr lang="en-GB" b="1" dirty="0"/>
              <a:t>charge</a:t>
            </a:r>
            <a:r>
              <a:rPr lang="en-GB" dirty="0"/>
              <a:t>.</a:t>
            </a:r>
            <a:endParaRPr lang="en-GB" b="1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joule is the SI unit for </a:t>
            </a:r>
            <a:r>
              <a:rPr lang="en-GB" b="1" dirty="0"/>
              <a:t>energy over time</a:t>
            </a:r>
            <a:r>
              <a:rPr lang="en-GB" dirty="0"/>
              <a:t> (ie the amount of electrical power used over time).</a:t>
            </a: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9215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08692-D504-4189-A75D-35AE95C2C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Resistance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7921C-1D03-4C23-AFF1-8556C1FA1AD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/>
            <a:r>
              <a:rPr lang="en-US" b="0" i="0" dirty="0">
                <a:effectLst/>
              </a:rPr>
              <a:t>All </a:t>
            </a:r>
            <a:r>
              <a:rPr lang="en-US" b="1" i="0" dirty="0">
                <a:effectLst/>
              </a:rPr>
              <a:t>conductors</a:t>
            </a:r>
            <a:r>
              <a:rPr lang="en-US" b="0" i="0" dirty="0">
                <a:effectLst/>
              </a:rPr>
              <a:t> show some opposition to electrical </a:t>
            </a:r>
            <a:r>
              <a:rPr lang="en-US" b="1" i="0" dirty="0">
                <a:effectLst/>
              </a:rPr>
              <a:t>current</a:t>
            </a:r>
            <a:r>
              <a:rPr lang="en-US" b="0" i="0" dirty="0">
                <a:effectLst/>
              </a:rPr>
              <a:t>. This opposition to current is called </a:t>
            </a:r>
            <a:r>
              <a:rPr lang="en-US" b="1" i="0" dirty="0">
                <a:effectLst/>
              </a:rPr>
              <a:t>resistance</a:t>
            </a:r>
            <a:r>
              <a:rPr lang="en-US" b="0" i="0" dirty="0">
                <a:effectLst/>
              </a:rPr>
              <a:t>. There are several factors that affect the resistance of a conductor such as: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m</a:t>
            </a:r>
            <a:r>
              <a:rPr lang="en-US" b="1" i="0" dirty="0">
                <a:effectLst/>
              </a:rPr>
              <a:t>aterial</a:t>
            </a:r>
            <a:r>
              <a:rPr lang="en-US" b="0" i="0" dirty="0">
                <a:effectLst/>
              </a:rPr>
              <a:t> – copper is a better conductor than steel as it has a lower resistance, although silver is the best conductor of all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thickness</a:t>
            </a:r>
            <a:r>
              <a:rPr lang="en-US" dirty="0"/>
              <a:t> – wires with smaller diameters have greater resistance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</a:rPr>
              <a:t>length</a:t>
            </a:r>
            <a:r>
              <a:rPr lang="en-US" b="0" i="0" dirty="0">
                <a:effectLst/>
              </a:rPr>
              <a:t> – the longer the wire, the greater the resistance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</a:rPr>
              <a:t>temperature</a:t>
            </a:r>
            <a:r>
              <a:rPr lang="en-US" b="0" i="0" dirty="0">
                <a:effectLst/>
              </a:rPr>
              <a:t> – heating a wire increases its resistance.</a:t>
            </a:r>
          </a:p>
          <a:p>
            <a:pPr algn="l"/>
            <a:r>
              <a:rPr lang="en-US" b="0" i="0" dirty="0">
                <a:effectLst/>
              </a:rPr>
              <a:t>The two main ways of increasing the current in an electrical circuit are by increasing the voltage or by decreasing the resistance.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1509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latin typeface="+mn-lt"/>
              </a:rPr>
              <a:t>Conductivity and resistivity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2796"/>
            <a:ext cx="8229600" cy="3672408"/>
          </a:xfrm>
        </p:spPr>
        <p:txBody>
          <a:bodyPr/>
          <a:lstStyle/>
          <a:p>
            <a:pPr eaLnBrk="1" hangingPunct="1"/>
            <a:r>
              <a:rPr lang="en-GB" b="1" dirty="0"/>
              <a:t>Electrical conductivity</a:t>
            </a:r>
            <a:r>
              <a:rPr lang="en-GB" dirty="0"/>
              <a:t> is a measure of a material’s ability to conduct electricity – </a:t>
            </a:r>
            <a:r>
              <a:rPr lang="en-GB" b="1" dirty="0"/>
              <a:t>current flow</a:t>
            </a:r>
            <a:r>
              <a:rPr lang="en-GB" dirty="0"/>
              <a:t>.</a:t>
            </a:r>
          </a:p>
          <a:p>
            <a:pPr eaLnBrk="1" hangingPunct="1"/>
            <a:r>
              <a:rPr lang="en-GB" b="1" dirty="0"/>
              <a:t>Resistance</a:t>
            </a:r>
            <a:r>
              <a:rPr lang="en-GB" dirty="0"/>
              <a:t> is in opposition to current flow.</a:t>
            </a:r>
          </a:p>
          <a:p>
            <a:pPr eaLnBrk="1" hangingPunct="1"/>
            <a:r>
              <a:rPr lang="en-GB" b="1" dirty="0"/>
              <a:t>Resistivity</a:t>
            </a:r>
            <a:r>
              <a:rPr lang="en-GB" dirty="0"/>
              <a:t> relates to the conductor material, and is a constant value for a given conductor, measured in ohms/meter (</a:t>
            </a:r>
            <a:r>
              <a:rPr lang="el-GR" dirty="0"/>
              <a:t>Ω/</a:t>
            </a:r>
            <a:r>
              <a:rPr lang="en-GB" dirty="0"/>
              <a:t>m).</a:t>
            </a:r>
          </a:p>
          <a:p>
            <a:pPr eaLnBrk="1" hangingPunct="1"/>
            <a:r>
              <a:rPr lang="en-GB" dirty="0"/>
              <a:t>Think of it in these terms:</a:t>
            </a:r>
          </a:p>
          <a:p>
            <a:pPr algn="ctr" eaLnBrk="1" hangingPunct="1"/>
            <a:r>
              <a:rPr lang="en-GB" b="1" dirty="0"/>
              <a:t>Conductors resist very little,</a:t>
            </a:r>
          </a:p>
          <a:p>
            <a:pPr algn="ctr" eaLnBrk="1" hangingPunct="1"/>
            <a:r>
              <a:rPr lang="en-GB" b="1" dirty="0"/>
              <a:t>while insulators resist a lot</a:t>
            </a:r>
          </a:p>
          <a:p>
            <a:pPr eaLnBrk="1" hangingPunct="1"/>
            <a:endParaRPr lang="en-GB" dirty="0"/>
          </a:p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249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67544" y="1032696"/>
            <a:ext cx="7772400" cy="768375"/>
          </a:xfrm>
        </p:spPr>
        <p:txBody>
          <a:bodyPr/>
          <a:lstStyle/>
          <a:p>
            <a:r>
              <a:rPr lang="en-GB" dirty="0"/>
              <a:t>Formula for resistance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67544" y="1671228"/>
            <a:ext cx="7772400" cy="3810000"/>
          </a:xfrm>
        </p:spPr>
        <p:txBody>
          <a:bodyPr/>
          <a:lstStyle/>
          <a:p>
            <a:r>
              <a:rPr lang="en-GB" dirty="0"/>
              <a:t>The resistance formula shown here is very important because it shows that: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resistance is </a:t>
            </a:r>
            <a:r>
              <a:rPr lang="en-GB" b="1" dirty="0"/>
              <a:t>directly proportional</a:t>
            </a:r>
            <a:r>
              <a:rPr lang="en-GB" dirty="0"/>
              <a:t> to length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resistance is </a:t>
            </a:r>
            <a:r>
              <a:rPr lang="en-GB" b="1" dirty="0"/>
              <a:t>indirectly proportional</a:t>
            </a:r>
            <a:r>
              <a:rPr lang="en-GB" dirty="0"/>
              <a:t> to area.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8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796284" y="3550783"/>
            <a:ext cx="1952740" cy="151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Arrow Connector 9"/>
          <p:cNvCxnSpPr/>
          <p:nvPr/>
        </p:nvCxnSpPr>
        <p:spPr bwMode="auto">
          <a:xfrm flipV="1">
            <a:off x="5394418" y="3662834"/>
            <a:ext cx="0" cy="826168"/>
          </a:xfrm>
          <a:prstGeom prst="straightConnector1">
            <a:avLst/>
          </a:prstGeom>
          <a:solidFill>
            <a:schemeClr val="accent1"/>
          </a:solidFill>
          <a:ln w="666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Straight Arrow Connector 10"/>
          <p:cNvCxnSpPr/>
          <p:nvPr/>
        </p:nvCxnSpPr>
        <p:spPr bwMode="auto">
          <a:xfrm flipV="1">
            <a:off x="2764230" y="3662834"/>
            <a:ext cx="0" cy="826168"/>
          </a:xfrm>
          <a:prstGeom prst="straightConnector1">
            <a:avLst/>
          </a:prstGeom>
          <a:solidFill>
            <a:schemeClr val="accent1"/>
          </a:solidFill>
          <a:ln w="666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Arrow Connector 13"/>
          <p:cNvCxnSpPr/>
          <p:nvPr/>
        </p:nvCxnSpPr>
        <p:spPr bwMode="auto">
          <a:xfrm>
            <a:off x="2764230" y="4688163"/>
            <a:ext cx="0" cy="745501"/>
          </a:xfrm>
          <a:prstGeom prst="straightConnector1">
            <a:avLst/>
          </a:prstGeom>
          <a:solidFill>
            <a:schemeClr val="accent1"/>
          </a:solidFill>
          <a:ln w="66675" cap="flat" cmpd="sng" algn="ctr">
            <a:solidFill>
              <a:srgbClr val="00317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Arrow Connector 14"/>
          <p:cNvCxnSpPr/>
          <p:nvPr/>
        </p:nvCxnSpPr>
        <p:spPr bwMode="auto">
          <a:xfrm flipH="1" flipV="1">
            <a:off x="5358254" y="4671441"/>
            <a:ext cx="2055" cy="678772"/>
          </a:xfrm>
          <a:prstGeom prst="straightConnector1">
            <a:avLst/>
          </a:prstGeom>
          <a:solidFill>
            <a:schemeClr val="accent1"/>
          </a:solidFill>
          <a:ln w="66675" cap="flat" cmpd="sng" algn="ctr">
            <a:solidFill>
              <a:srgbClr val="00317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29600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72521" y="1135057"/>
            <a:ext cx="7772400" cy="576064"/>
          </a:xfrm>
        </p:spPr>
        <p:txBody>
          <a:bodyPr/>
          <a:lstStyle/>
          <a:p>
            <a:r>
              <a:rPr lang="en-GB" dirty="0"/>
              <a:t>Formula for resistance</a:t>
            </a:r>
            <a:br>
              <a:rPr lang="en-GB" dirty="0"/>
            </a:br>
            <a:endParaRPr lang="en-GB" dirty="0"/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475346" y="2060848"/>
            <a:ext cx="4238657" cy="3810000"/>
          </a:xfrm>
        </p:spPr>
        <p:txBody>
          <a:bodyPr/>
          <a:lstStyle/>
          <a:p>
            <a:pPr>
              <a:defRPr/>
            </a:pPr>
            <a:r>
              <a:rPr sz="2400" dirty="0">
                <a:solidFill>
                  <a:srgbClr val="D81E05"/>
                </a:solidFill>
              </a:rPr>
              <a:t>Increasing the length</a:t>
            </a:r>
          </a:p>
          <a:p>
            <a:pPr marL="0" indent="0">
              <a:buNone/>
              <a:defRPr/>
            </a:pPr>
            <a:r>
              <a:rPr sz="2400" b="1" dirty="0">
                <a:solidFill>
                  <a:srgbClr val="D81E05"/>
                </a:solidFill>
              </a:rPr>
              <a:t>increases </a:t>
            </a:r>
            <a:r>
              <a:rPr sz="2400" dirty="0">
                <a:solidFill>
                  <a:srgbClr val="D81E05"/>
                </a:solidFill>
              </a:rPr>
              <a:t>the resistance</a:t>
            </a:r>
            <a:r>
              <a:rPr sz="3422" dirty="0">
                <a:solidFill>
                  <a:srgbClr val="D81E05"/>
                </a:solidFill>
              </a:rPr>
              <a:t> </a:t>
            </a:r>
            <a:r>
              <a:rPr sz="3422" b="1" dirty="0">
                <a:solidFill>
                  <a:srgbClr val="FF0000"/>
                </a:solidFill>
              </a:rPr>
              <a:t> </a:t>
            </a:r>
            <a:endParaRPr sz="3422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sz="3422" b="1" dirty="0"/>
          </a:p>
          <a:p>
            <a:pPr>
              <a:defRPr/>
            </a:pPr>
            <a:r>
              <a:rPr sz="2400" dirty="0">
                <a:solidFill>
                  <a:srgbClr val="003171"/>
                </a:solidFill>
              </a:rPr>
              <a:t>Increasing the area (size)</a:t>
            </a:r>
          </a:p>
          <a:p>
            <a:pPr marL="0" indent="0">
              <a:buNone/>
              <a:defRPr/>
            </a:pPr>
            <a:r>
              <a:rPr sz="2400" b="1" dirty="0">
                <a:solidFill>
                  <a:srgbClr val="003171"/>
                </a:solidFill>
              </a:rPr>
              <a:t>decreases </a:t>
            </a:r>
            <a:r>
              <a:rPr sz="2400" dirty="0">
                <a:solidFill>
                  <a:srgbClr val="003171"/>
                </a:solidFill>
              </a:rPr>
              <a:t>the resistance</a:t>
            </a:r>
            <a:r>
              <a:rPr sz="3422" dirty="0">
                <a:solidFill>
                  <a:srgbClr val="003171"/>
                </a:solidFill>
              </a:rPr>
              <a:t> 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sz="3422" dirty="0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208609" y="1808239"/>
            <a:ext cx="2566080" cy="1984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 bwMode="auto">
          <a:xfrm flipV="1">
            <a:off x="7956376" y="1711121"/>
            <a:ext cx="0" cy="1116508"/>
          </a:xfrm>
          <a:prstGeom prst="straightConnector1">
            <a:avLst/>
          </a:prstGeom>
          <a:solidFill>
            <a:schemeClr val="accent1"/>
          </a:solidFill>
          <a:ln w="666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Arrow Connector 6"/>
          <p:cNvCxnSpPr/>
          <p:nvPr/>
        </p:nvCxnSpPr>
        <p:spPr bwMode="auto">
          <a:xfrm flipV="1">
            <a:off x="4949606" y="1711121"/>
            <a:ext cx="7800" cy="1116508"/>
          </a:xfrm>
          <a:prstGeom prst="straightConnector1">
            <a:avLst/>
          </a:prstGeom>
          <a:solidFill>
            <a:schemeClr val="accent1"/>
          </a:solidFill>
          <a:ln w="666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Arrow Connector 7"/>
          <p:cNvCxnSpPr/>
          <p:nvPr/>
        </p:nvCxnSpPr>
        <p:spPr bwMode="auto">
          <a:xfrm>
            <a:off x="4968027" y="3198245"/>
            <a:ext cx="0" cy="992226"/>
          </a:xfrm>
          <a:prstGeom prst="straightConnector1">
            <a:avLst/>
          </a:prstGeom>
          <a:solidFill>
            <a:schemeClr val="accent1"/>
          </a:solidFill>
          <a:ln w="66675" cap="flat" cmpd="sng" algn="ctr">
            <a:solidFill>
              <a:srgbClr val="00317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Arrow Connector 8"/>
          <p:cNvCxnSpPr/>
          <p:nvPr/>
        </p:nvCxnSpPr>
        <p:spPr bwMode="auto">
          <a:xfrm flipV="1">
            <a:off x="7956376" y="3175097"/>
            <a:ext cx="0" cy="992225"/>
          </a:xfrm>
          <a:prstGeom prst="straightConnector1">
            <a:avLst/>
          </a:prstGeom>
          <a:solidFill>
            <a:schemeClr val="accent1"/>
          </a:solidFill>
          <a:ln w="66675" cap="flat" cmpd="sng" algn="ctr">
            <a:solidFill>
              <a:srgbClr val="00317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69880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24744"/>
            <a:ext cx="7772400" cy="333851"/>
          </a:xfrm>
        </p:spPr>
        <p:txBody>
          <a:bodyPr/>
          <a:lstStyle/>
          <a:p>
            <a:r>
              <a:rPr lang="en-GB" altLang="en-US" dirty="0">
                <a:latin typeface="Arial" panose="020B0604020202020204" pitchFamily="34" charset="0"/>
              </a:rPr>
              <a:t>Calculating circuit resistance</a:t>
            </a:r>
          </a:p>
        </p:txBody>
      </p:sp>
      <p:sp>
        <p:nvSpPr>
          <p:cNvPr id="25603" name="Content Placeholder 5"/>
          <p:cNvSpPr>
            <a:spLocks noGrp="1"/>
          </p:cNvSpPr>
          <p:nvPr>
            <p:ph idx="1"/>
          </p:nvPr>
        </p:nvSpPr>
        <p:spPr>
          <a:xfrm>
            <a:off x="462865" y="1628800"/>
            <a:ext cx="8141583" cy="424847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When calculating the resistance of a circuit, it is important that its length, size and resistivity are in the same unit.</a:t>
            </a:r>
          </a:p>
          <a:p>
            <a:r>
              <a:rPr lang="en-GB" dirty="0"/>
              <a:t>However, although length and resistivity tend to be represented in metres (m), the sizing of electrical cables tends to come in mm² (cross-sectional area).</a:t>
            </a:r>
          </a:p>
          <a:p>
            <a:r>
              <a:rPr lang="en-GB" dirty="0"/>
              <a:t>As m² = m x m (with each metre = 1000mm), in total there is a six decimal place difference. In other words, when we convert, we divide our cable size in mm² by 1,000,000. </a:t>
            </a:r>
            <a:r>
              <a:rPr altLang="en-US" dirty="0"/>
              <a:t>In general it is easier to attach </a:t>
            </a:r>
            <a:r>
              <a:rPr lang="en-GB" altLang="en-US" dirty="0"/>
              <a:t>a ‘magic number’: </a:t>
            </a:r>
            <a:r>
              <a:rPr lang="en-GB" altLang="en-US" b="1" dirty="0"/>
              <a:t>10ˉ⁶</a:t>
            </a:r>
            <a:r>
              <a:rPr lang="en-GB" altLang="en-US" dirty="0"/>
              <a:t>.</a:t>
            </a:r>
          </a:p>
          <a:p>
            <a:r>
              <a:rPr lang="en-GB" altLang="en-US" dirty="0"/>
              <a:t>Therefore, when converting a 1.5mm² cable it becomes 1.5 x 10ˉ⁶m.</a:t>
            </a:r>
            <a:endParaRPr altLang="en-US" dirty="0"/>
          </a:p>
        </p:txBody>
      </p:sp>
      <p:sp>
        <p:nvSpPr>
          <p:cNvPr id="31748" name="Rectangle 2"/>
          <p:cNvSpPr>
            <a:spLocks noChangeArrowheads="1"/>
          </p:cNvSpPr>
          <p:nvPr/>
        </p:nvSpPr>
        <p:spPr bwMode="auto">
          <a:xfrm>
            <a:off x="4479635" y="-62795"/>
            <a:ext cx="184731" cy="51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184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738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31749" name="Rectangle 4"/>
          <p:cNvSpPr>
            <a:spLocks noChangeArrowheads="1"/>
          </p:cNvSpPr>
          <p:nvPr/>
        </p:nvSpPr>
        <p:spPr bwMode="auto">
          <a:xfrm>
            <a:off x="4479635" y="-62795"/>
            <a:ext cx="184731" cy="51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184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738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4479635" y="-62795"/>
            <a:ext cx="184731" cy="51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184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738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31751" name="Rectangle 8"/>
          <p:cNvSpPr>
            <a:spLocks noChangeArrowheads="1"/>
          </p:cNvSpPr>
          <p:nvPr/>
        </p:nvSpPr>
        <p:spPr bwMode="auto">
          <a:xfrm>
            <a:off x="4479635" y="-62795"/>
            <a:ext cx="184731" cy="51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184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738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6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7B3D66-4524-41A5-9F0D-DE7CDA7C66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7E4D87F-AC50-41CB-992C-892B9046A3A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DE2D497-7A29-48FF-B70E-D4E6E9DE78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1232</TotalTime>
  <Words>1586</Words>
  <Application>Microsoft Office PowerPoint</Application>
  <PresentationFormat>On-screen Show (4:3)</PresentationFormat>
  <Paragraphs>192</Paragraphs>
  <Slides>29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ＭＳ Ｐゴシック</vt:lpstr>
      <vt:lpstr>Arial</vt:lpstr>
      <vt:lpstr>Comic Sans MS</vt:lpstr>
      <vt:lpstr>Lucida Grande</vt:lpstr>
      <vt:lpstr>Roboto</vt:lpstr>
      <vt:lpstr>Times New Roman</vt:lpstr>
      <vt:lpstr>Trebuchet MS</vt:lpstr>
      <vt:lpstr>1_Default Design</vt:lpstr>
      <vt:lpstr>Equation</vt:lpstr>
      <vt:lpstr>2.5 Electricity principles   PowerPoint 5: Electrical theory</vt:lpstr>
      <vt:lpstr>An electricity–water analogy</vt:lpstr>
      <vt:lpstr>Units of measurement revisited</vt:lpstr>
      <vt:lpstr>Units of measurement revisited</vt:lpstr>
      <vt:lpstr>Resistance</vt:lpstr>
      <vt:lpstr>Conductivity and resistivity</vt:lpstr>
      <vt:lpstr>Formula for resistance</vt:lpstr>
      <vt:lpstr>Formula for resistance </vt:lpstr>
      <vt:lpstr>Calculating circuit resistance</vt:lpstr>
      <vt:lpstr>Ohm’s law</vt:lpstr>
      <vt:lpstr>Ohm’s law triangle</vt:lpstr>
      <vt:lpstr>Voltage, current and resistance: in series</vt:lpstr>
      <vt:lpstr>Resistors in series</vt:lpstr>
      <vt:lpstr>Resistors in series</vt:lpstr>
      <vt:lpstr>Resistors in series: total resistance </vt:lpstr>
      <vt:lpstr>Resistors in series: volt drop</vt:lpstr>
      <vt:lpstr>Resistors in parallel</vt:lpstr>
      <vt:lpstr>Resistors in parallel</vt:lpstr>
      <vt:lpstr>Calculating resistances in parallel</vt:lpstr>
      <vt:lpstr>Look for the Xˉ¹ or 1/x function</vt:lpstr>
      <vt:lpstr>Given RT = 4Ω</vt:lpstr>
      <vt:lpstr>To calculate the current through each branch</vt:lpstr>
      <vt:lpstr>The power triangle</vt:lpstr>
      <vt:lpstr>Using the power triangle</vt:lpstr>
      <vt:lpstr>Calculating energy</vt:lpstr>
      <vt:lpstr>Calculating efficiency</vt:lpstr>
      <vt:lpstr>Efficiency: calculation example</vt:lpstr>
      <vt:lpstr>Ammeters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243</cp:revision>
  <dcterms:created xsi:type="dcterms:W3CDTF">2013-05-28T00:38:54Z</dcterms:created>
  <dcterms:modified xsi:type="dcterms:W3CDTF">2025-11-18T15:29:48Z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