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46" r:id="rId6"/>
    <p:sldId id="374" r:id="rId7"/>
    <p:sldId id="373" r:id="rId8"/>
    <p:sldId id="375" r:id="rId9"/>
    <p:sldId id="376" r:id="rId10"/>
    <p:sldId id="353" r:id="rId11"/>
    <p:sldId id="359" r:id="rId12"/>
    <p:sldId id="360" r:id="rId13"/>
    <p:sldId id="361" r:id="rId14"/>
    <p:sldId id="331" r:id="rId15"/>
    <p:sldId id="364" r:id="rId16"/>
    <p:sldId id="354" r:id="rId17"/>
    <p:sldId id="377" r:id="rId18"/>
    <p:sldId id="345" r:id="rId19"/>
    <p:sldId id="366" r:id="rId20"/>
    <p:sldId id="367" r:id="rId21"/>
    <p:sldId id="369" r:id="rId22"/>
    <p:sldId id="368" r:id="rId23"/>
    <p:sldId id="372" r:id="rId24"/>
    <p:sldId id="378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Topliss" initials="ST" lastIdx="3" clrIdx="0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2" name="Anwen Roberts" initials="AR" lastIdx="6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2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75FB86-9938-4D87-9588-60281CF7526E}" v="3" dt="2021-09-01T09:44:09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76"/>
    <p:restoredTop sz="95890"/>
  </p:normalViewPr>
  <p:slideViewPr>
    <p:cSldViewPr showGuides="1">
      <p:cViewPr varScale="1">
        <p:scale>
          <a:sx n="65" d="100"/>
          <a:sy n="65" d="100"/>
        </p:scale>
        <p:origin x="9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uidance/combined-heat-and-power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360.yale.edu/features/urban-heat-can-white-roofs-help-cool-the-worlds-warming-cities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524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https://www.popularmechanics.com/home/interior-projects/how-to/a149/1275121/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683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462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8184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Combined heat and power - GOV.UK (www.gov.uk)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863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Urban Heat: Can White Roofs Help Cool World's Warming Cities? - Yale E360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8452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0413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83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454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104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448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791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https://www.cse.org.uk/advice/renewable-energy/solar-hot-water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878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https://www.malagasolar.eu/what-is-photovoltaics/</a:t>
            </a:r>
          </a:p>
          <a:p>
            <a:endParaRPr lang="en-US" dirty="0"/>
          </a:p>
          <a:p>
            <a:r>
              <a:rPr lang="en-US" dirty="0"/>
              <a:t>Tutor notes:</a:t>
            </a:r>
          </a:p>
          <a:p>
            <a:r>
              <a:rPr lang="en-US" dirty="0"/>
              <a:t>The PV solar cells produce direct current, the invertor is required to change it to alternating current.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01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42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26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28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tA2A_3f0O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r>
              <a:rPr lang="en-GB" dirty="0"/>
              <a:t>PowerPoint 7: Heat principles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Construction science principles</a:t>
            </a:r>
          </a:p>
          <a:p>
            <a:endParaRPr lang="en-GB" sz="2400" b="1" dirty="0"/>
          </a:p>
          <a:p>
            <a:r>
              <a:rPr lang="en-GB" sz="2400" b="1" dirty="0"/>
              <a:t>2.7 Heat principles</a:t>
            </a:r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moisture on construction materials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Timber</a:t>
            </a:r>
            <a:r>
              <a:rPr lang="en-US" dirty="0">
                <a:latin typeface="+mj-lt"/>
                <a:ea typeface="ＭＳ Ｐゴシック" pitchFamily="-105" charset="-128"/>
              </a:rPr>
              <a:t> – when timber becomes damp due to condensation over time, this can result in the timber starting to break down and rot. The wood then loses its structural integrity.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Plaster </a:t>
            </a:r>
            <a:r>
              <a:rPr lang="en-US" dirty="0">
                <a:latin typeface="+mj-lt"/>
                <a:ea typeface="ＭＳ Ｐゴシック" pitchFamily="-105" charset="-128"/>
              </a:rPr>
              <a:t>– wet plaster becomes mouldy and deteriorates.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Steel </a:t>
            </a:r>
            <a:r>
              <a:rPr lang="en-US" dirty="0">
                <a:latin typeface="+mj-lt"/>
                <a:ea typeface="ＭＳ Ｐゴシック" pitchFamily="-105" charset="-128"/>
              </a:rPr>
              <a:t>– rust (corrosion) develops over time.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Paintwork</a:t>
            </a:r>
            <a:r>
              <a:rPr lang="en-US" dirty="0">
                <a:latin typeface="+mj-lt"/>
                <a:ea typeface="ＭＳ Ｐゴシック" pitchFamily="-105" charset="-128"/>
              </a:rPr>
              <a:t> – fungal spores have to be treated and wiped off paintwork which may require recoating.</a:t>
            </a:r>
          </a:p>
          <a:p>
            <a:r>
              <a:rPr lang="en-US" dirty="0">
                <a:latin typeface="+mj-lt"/>
              </a:rPr>
              <a:t>M</a:t>
            </a:r>
            <a:r>
              <a:rPr lang="en-US" dirty="0">
                <a:effectLst/>
                <a:latin typeface="+mj-lt"/>
              </a:rPr>
              <a:t>oisture can also cause corrosion within electrical components and wiring, which must then be replaced.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5501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Thermal conductivity: R-, K- and U-values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5934" y="4149080"/>
            <a:ext cx="5814258" cy="20882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The U value </a:t>
            </a:r>
            <a:r>
              <a:rPr lang="en-US" dirty="0"/>
              <a:t>is the total thermal resistance of a building, expressed as 1/R</a:t>
            </a:r>
            <a:r>
              <a:rPr lang="en-US" baseline="-25000" dirty="0"/>
              <a:t>t</a:t>
            </a:r>
            <a:r>
              <a:rPr lang="en-US" dirty="0"/>
              <a:t>. This produces a value which must meet Part L of the approved documents for building regulations. </a:t>
            </a:r>
            <a:r>
              <a:rPr lang="en-GB" dirty="0"/>
              <a:t>U-values are always measured in W/m</a:t>
            </a:r>
            <a:r>
              <a:rPr lang="en-GB" baseline="30000" dirty="0"/>
              <a:t>2</a:t>
            </a:r>
            <a:r>
              <a:rPr lang="en-GB" dirty="0"/>
              <a:t>K (watts per metre squared kelvin).</a:t>
            </a:r>
            <a:r>
              <a:rPr lang="en-GB" dirty="0">
                <a:effectLst/>
              </a:rPr>
              <a:t> 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pic>
        <p:nvPicPr>
          <p:cNvPr id="4" name="Picture 3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5A4C0379-9887-4456-A9BC-43DB66485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692" y="1492066"/>
            <a:ext cx="2831976" cy="1888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0D7E82-1E4E-4228-9945-1F736DC94F6E}"/>
              </a:ext>
            </a:extLst>
          </p:cNvPr>
          <p:cNvSpPr txBox="1"/>
          <p:nvPr/>
        </p:nvSpPr>
        <p:spPr>
          <a:xfrm>
            <a:off x="439147" y="1492066"/>
            <a:ext cx="52449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</a:t>
            </a:r>
            <a:r>
              <a:rPr lang="en-US" b="1" dirty="0"/>
              <a:t> R-value </a:t>
            </a:r>
            <a:r>
              <a:rPr lang="en-US" dirty="0"/>
              <a:t>is a measure of the thermal resistance of a material. </a:t>
            </a:r>
            <a:r>
              <a:rPr lang="en-US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The higher the R-value, the greater the insulating power.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R-value is calculated by dividing the thickness of a material in metres by its </a:t>
            </a:r>
            <a:r>
              <a:rPr lang="en-US" b="1" dirty="0"/>
              <a:t>K-value</a:t>
            </a:r>
            <a:r>
              <a:rPr lang="en-US" dirty="0"/>
              <a:t> (its thermal conductivity). </a:t>
            </a:r>
            <a:r>
              <a:rPr lang="en-US" dirty="0">
                <a:solidFill>
                  <a:srgbClr val="333333"/>
                </a:solidFill>
              </a:rPr>
              <a:t>R-value</a:t>
            </a:r>
            <a:r>
              <a:rPr lang="en-US" dirty="0"/>
              <a:t> information is available when selecting suitable insulation</a:t>
            </a:r>
            <a:r>
              <a:rPr lang="en-US" dirty="0">
                <a:solidFill>
                  <a:srgbClr val="333333"/>
                </a:solidFill>
              </a:rPr>
              <a:t>.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conductivity calculations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/>
                  <a:t>Resistance (R)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b="1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Resistance is calculated as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den>
                    </m:f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 is the thickness in metres, K relates to thermal conductivity (the ‘K factor’).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Thus to calculate the resistance (U) of a standard brick if its K-value is 0.84 we divide its thickness by its thermal conductivity, in this case 0.100 ÷ 0.84, giving us 0.11.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  <a:blipFill>
                <a:blip r:embed="rId3"/>
                <a:stretch>
                  <a:fillRect l="-1805" t="-2500" r="-24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743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Effects of thermal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5626968" cy="4338000"/>
          </a:xfrm>
        </p:spPr>
        <p:txBody>
          <a:bodyPr/>
          <a:lstStyle/>
          <a:p>
            <a:r>
              <a:rPr lang="en-US" dirty="0"/>
              <a:t>All materials expand and contract due to changes in temperature. If this is not allowed for in building design, then cracking can occur.</a:t>
            </a:r>
          </a:p>
          <a:p>
            <a:r>
              <a:rPr lang="en-US" dirty="0"/>
              <a:t>For example, every 6m in a brick wall there has to be a vertical </a:t>
            </a:r>
            <a:r>
              <a:rPr lang="en-US" b="1" dirty="0"/>
              <a:t>expansion joint </a:t>
            </a:r>
            <a:r>
              <a:rPr lang="en-US" dirty="0"/>
              <a:t>to allow the wall to accommodate changes in temperature.</a:t>
            </a:r>
          </a:p>
          <a:p>
            <a:r>
              <a:rPr lang="en-US" dirty="0"/>
              <a:t>Timber expands and contracts in relation to its moisture content, causing it to crack. For example, green oak is notorious for movement when it dries out.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cture containing brick, building material, building&#10;&#10;Description automatically generated">
            <a:extLst>
              <a:ext uri="{FF2B5EF4-FFF2-40B4-BE49-F238E27FC236}">
                <a16:creationId xmlns:a16="http://schemas.microsoft.com/office/drawing/2014/main" id="{DA86E781-AE47-459A-A1FF-4E9C6ABBC0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1905000"/>
            <a:ext cx="206349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32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3EC9E-663A-4DA8-8B8F-1C915BEDA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Thermal expansion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00742-F034-40B2-AEB4-9A7E993764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 fontAlgn="base"/>
            <a:r>
              <a:rPr lang="en-US" b="0" i="0" dirty="0">
                <a:effectLst/>
              </a:rPr>
              <a:t>To calculate the effects of thermal linear expansion you need to know the following variables.</a:t>
            </a:r>
          </a:p>
          <a:p>
            <a:pPr algn="l" fontAlgn="base"/>
            <a:r>
              <a:rPr lang="en-US" b="0" i="0" dirty="0">
                <a:effectLst/>
              </a:rPr>
              <a:t>The original length, the </a:t>
            </a:r>
            <a:r>
              <a:rPr lang="en-US" dirty="0"/>
              <a:t>c</a:t>
            </a:r>
            <a:r>
              <a:rPr lang="en-US" b="0" i="0" u="none" strike="noStrike" dirty="0">
                <a:effectLst/>
              </a:rPr>
              <a:t>oefficient of linear thermal expansion</a:t>
            </a:r>
            <a:r>
              <a:rPr lang="en-US" u="none" strike="noStrike" dirty="0"/>
              <a:t>, the i</a:t>
            </a:r>
            <a:r>
              <a:rPr lang="en-US" b="0" i="0" dirty="0">
                <a:effectLst/>
              </a:rPr>
              <a:t>nitial temperature and the final temperature.</a:t>
            </a:r>
          </a:p>
          <a:p>
            <a:r>
              <a:rPr lang="en-GB" dirty="0"/>
              <a:t>Common coefficients of linear thermal expansion can be found in </a:t>
            </a:r>
            <a:r>
              <a:rPr lang="en-US" dirty="0"/>
              <a:t>manufacturers’ data sheets and other obvious sources of reference.</a:t>
            </a:r>
          </a:p>
          <a:p>
            <a:endParaRPr lang="en-US" dirty="0"/>
          </a:p>
          <a:p>
            <a:r>
              <a:rPr lang="en-US" dirty="0"/>
              <a:t>Change in length = 		    x		   x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9B8202-CA46-4D80-8BBF-DF0BC62A6D75}"/>
              </a:ext>
            </a:extLst>
          </p:cNvPr>
          <p:cNvSpPr txBox="1"/>
          <p:nvPr/>
        </p:nvSpPr>
        <p:spPr>
          <a:xfrm>
            <a:off x="2659079" y="4466971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i="0" u="none" strike="noStrike" dirty="0">
                <a:effectLst/>
              </a:rPr>
              <a:t>Coefficient of linear thermal expansion</a:t>
            </a:r>
            <a:endParaRPr lang="en-GB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B5FC10-29CB-420B-9E4C-EE4B832051A0}"/>
              </a:ext>
            </a:extLst>
          </p:cNvPr>
          <p:cNvSpPr txBox="1"/>
          <p:nvPr/>
        </p:nvSpPr>
        <p:spPr>
          <a:xfrm>
            <a:off x="4675303" y="448264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Change in temperature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C8AB8C-EC74-4A71-BC8D-8BB1DC7443FF}"/>
              </a:ext>
            </a:extLst>
          </p:cNvPr>
          <p:cNvSpPr txBox="1"/>
          <p:nvPr/>
        </p:nvSpPr>
        <p:spPr>
          <a:xfrm>
            <a:off x="6589150" y="462114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Original length</a:t>
            </a:r>
          </a:p>
        </p:txBody>
      </p:sp>
    </p:spTree>
    <p:extLst>
      <p:ext uri="{BB962C8B-B14F-4D97-AF65-F5344CB8AC3E}">
        <p14:creationId xmlns:p14="http://schemas.microsoft.com/office/powerpoint/2010/main" val="70795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Solar black vacuum tubes</a:t>
            </a:r>
            <a:r>
              <a:rPr lang="en-US" dirty="0"/>
              <a:t>. These convert a mixture of water and antifreeze into hot water via a heat exchanger.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4C4A0A-E4C7-0B44-BAB4-41AB2740D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307606"/>
            <a:ext cx="4896544" cy="312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964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Photovoltaic cells</a:t>
            </a:r>
            <a:r>
              <a:rPr lang="en-US" dirty="0"/>
              <a:t> create direct current through silicone conductors built into a panel. An invertor turns this into AC at 230V.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D67230-C78F-E24D-A27A-BAD0B383C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7916" y="2380662"/>
            <a:ext cx="5268168" cy="296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221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92447" y="1616143"/>
            <a:ext cx="7159104" cy="5161176"/>
          </a:xfrm>
        </p:spPr>
        <p:txBody>
          <a:bodyPr/>
          <a:lstStyle/>
          <a:p>
            <a:pPr algn="ctr"/>
            <a:r>
              <a:rPr lang="en-US" b="1" dirty="0"/>
              <a:t>Heat recovery</a:t>
            </a:r>
            <a:r>
              <a:rPr lang="en-US" dirty="0"/>
              <a:t> takes latent heat from exhaust air and recovers it to use on fresh air.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43DBF2-7B4E-43AE-8F4C-FF3793951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506" y="2196006"/>
            <a:ext cx="5434987" cy="36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1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The previous heating methods using renewables are increasing, but gas and electric power are very commonly used for hot water, radiators and underfloor heating.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Gas boilers are slowly being phased out as the UK government drives to reduce emissions that affect global warming.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D719E-230A-6F46-9012-6985FA23D708}"/>
              </a:ext>
            </a:extLst>
          </p:cNvPr>
          <p:cNvSpPr txBox="1"/>
          <p:nvPr/>
        </p:nvSpPr>
        <p:spPr>
          <a:xfrm>
            <a:off x="4139952" y="4003730"/>
            <a:ext cx="4402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Alternative, more sustainable heating systems are being proposed to replace boilers, including ground and air source heat pumps.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CC40CC-2A9D-1947-B9C4-0909006F2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24" y="4005064"/>
            <a:ext cx="3284250" cy="184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02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Heating and cooling buildings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To cool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open windows to allow the movement of air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shading to reduce solar heat gain.</a:t>
            </a:r>
          </a:p>
          <a:p>
            <a:r>
              <a:rPr lang="en-US" dirty="0"/>
              <a:t>To warm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close windows to reduce airflow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traditional or heat recovery systems.</a:t>
            </a:r>
          </a:p>
          <a:p>
            <a:r>
              <a:rPr lang="en-US" dirty="0"/>
              <a:t>From a design point of view, orientating buildings so that they face south to maximise sunlight will maximise warmth.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121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Heat transfer and loss</a:t>
            </a:r>
            <a:br>
              <a:rPr lang="en-GB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FEF3C-E4BE-5B44-A4C6-9DEC8C3C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transfer refers to </a:t>
            </a:r>
            <a:r>
              <a:rPr lang="en-US" b="1" dirty="0"/>
              <a:t>conduction</a:t>
            </a:r>
            <a:r>
              <a:rPr lang="en-US" dirty="0"/>
              <a:t>, </a:t>
            </a:r>
            <a:r>
              <a:rPr lang="en-US" b="1" dirty="0"/>
              <a:t>convection</a:t>
            </a:r>
            <a:r>
              <a:rPr lang="en-US" dirty="0"/>
              <a:t> and </a:t>
            </a:r>
            <a:r>
              <a:rPr lang="en-US" b="1" dirty="0"/>
              <a:t>radiation</a:t>
            </a:r>
            <a:r>
              <a:rPr lang="en-US" dirty="0"/>
              <a:t>. How they are managed within a building will have a direct effect on that building’s ‘environmental footprint’.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loss in a building is affected by the fabric, the extent and type of ventilation and the internal air temperature.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4BC39C4-99DF-4CC3-842A-E0FDE61D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700808"/>
            <a:ext cx="3635896" cy="264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0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E78-B3C8-4D36-A8A8-6CDC56B38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Combined heat and power (CHP)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46A5A-5101-4CDA-A39C-02117074D17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B0C0C"/>
                </a:solidFill>
                <a:effectLst/>
              </a:rPr>
              <a:t>CHP is a highly efficient process that captures and utilises heat that is a by-product of the electricity generation process. It is suitable for large structures or areas where there is a need for electricity and thermal energy (eg manufacturing, commercial buildings, etc).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B0C0C"/>
                </a:solidFill>
                <a:effectLst/>
              </a:rPr>
              <a:t>By generating heat and power simultaneously, CHP can reduce carbon emissions by up to 30% compared to the separate means of conventional generation via a boiler and a power station. For more information see </a:t>
            </a:r>
            <a:r>
              <a:rPr lang="en-GB" dirty="0">
                <a:hlinkClick r:id="rId3"/>
              </a:rPr>
              <a:t>https://youtu.be/DtA2A_3f0Os</a:t>
            </a:r>
            <a:r>
              <a:rPr lang="en-GB" dirty="0"/>
              <a:t>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683D9-D3B1-41DC-8927-098E31CAB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4588532"/>
            <a:ext cx="2271268" cy="15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53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6384-58EA-41F3-8DDC-7B97695D3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Sustainable homes for 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B02C6-DA1C-4E66-A765-96ED7CB40D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09088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Global temperatures are forecast to rise by 1ºC on average due to global warming.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could see the Earth experiencing greater extremes of temperature and have an impact of demand for housing that can cope with different temperature ranges.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Housing design for the future should consider the impact of climate on demand for heating and cooling/ventilation, avoiding high energy demands from heating systems and air conditioning.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7C4608-88A1-485C-85DD-936EAD1631C2}"/>
              </a:ext>
            </a:extLst>
          </p:cNvPr>
          <p:cNvSpPr txBox="1"/>
          <p:nvPr/>
        </p:nvSpPr>
        <p:spPr>
          <a:xfrm>
            <a:off x="395536" y="4667735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addition to innovative building design, simple measures such as painting roofs white could reduce heat build-up in cities.</a:t>
            </a:r>
          </a:p>
        </p:txBody>
      </p:sp>
    </p:spTree>
    <p:extLst>
      <p:ext uri="{BB962C8B-B14F-4D97-AF65-F5344CB8AC3E}">
        <p14:creationId xmlns:p14="http://schemas.microsoft.com/office/powerpoint/2010/main" val="3381663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C5F3E-F66C-4D07-851C-8AF522CA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F819E-72EC-4692-8553-1BC2FEBC00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Conduction refers to heat moving through a material or from one material to another via direct contact.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heat is transported as atoms vibrate with kinetic energy.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Some materials (eg metals) conduct efficiently, whereas non-metals and gases are poor conductors.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37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3100A-8F42-4FEC-90F5-2208B9C80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308C2-4BFE-45E6-9EDE-B09B5D6932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Heat energy is transferred from hot places to cooler places by convection.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Convection occurs when particles with a lot of heat energy in a </a:t>
            </a:r>
            <a:r>
              <a:rPr lang="en-US" b="1" i="0" dirty="0">
                <a:solidFill>
                  <a:srgbClr val="231F20"/>
                </a:solidFill>
                <a:effectLst/>
              </a:rPr>
              <a:t>liquid </a:t>
            </a:r>
            <a:r>
              <a:rPr lang="en-US" i="0" dirty="0">
                <a:solidFill>
                  <a:srgbClr val="231F20"/>
                </a:solidFill>
                <a:effectLst/>
              </a:rPr>
              <a:t>or</a:t>
            </a:r>
            <a:r>
              <a:rPr lang="en-US" b="1" i="0" dirty="0">
                <a:solidFill>
                  <a:srgbClr val="231F20"/>
                </a:solidFill>
                <a:effectLst/>
              </a:rPr>
              <a:t> gas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move and take the place of particles with less heat energy.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E96DC-01E6-4D35-A59A-0A75A2D474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822" y="3140968"/>
            <a:ext cx="242435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8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3D43-351F-494B-9156-7B480E51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44854-14CE-43C1-B04C-9BD6642D14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31F20"/>
                </a:solidFill>
                <a:effectLst/>
              </a:rPr>
              <a:t>Unlike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conduction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and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convection</a:t>
            </a:r>
            <a:r>
              <a:rPr lang="en-US" i="0" dirty="0">
                <a:solidFill>
                  <a:srgbClr val="231F20"/>
                </a:solidFill>
                <a:effectLst/>
              </a:rPr>
              <a:t>,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which require particles in a solid, liquid or gas, infrared radiation is a type of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electromagnetic radiation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that involves waves.</a:t>
            </a:r>
          </a:p>
          <a:p>
            <a:r>
              <a:rPr lang="en-US" dirty="0">
                <a:solidFill>
                  <a:srgbClr val="231F20"/>
                </a:solidFill>
              </a:rPr>
              <a:t>The sun is </a:t>
            </a:r>
            <a:r>
              <a:rPr lang="en-GB" b="0" i="0" dirty="0">
                <a:solidFill>
                  <a:srgbClr val="231F20"/>
                </a:solidFill>
                <a:effectLst/>
              </a:rPr>
              <a:t>150 million km</a:t>
            </a:r>
            <a:r>
              <a:rPr lang="en-US" dirty="0">
                <a:solidFill>
                  <a:srgbClr val="231F20"/>
                </a:solidFill>
              </a:rPr>
              <a:t> away, but we still experience its heating effects via radiation.</a:t>
            </a:r>
            <a:endParaRPr lang="en-GB" dirty="0"/>
          </a:p>
        </p:txBody>
      </p:sp>
      <p:pic>
        <p:nvPicPr>
          <p:cNvPr id="5" name="Picture 4" descr="A picture containing text, star&#10;&#10;Description automatically generated">
            <a:extLst>
              <a:ext uri="{FF2B5EF4-FFF2-40B4-BE49-F238E27FC236}">
                <a16:creationId xmlns:a16="http://schemas.microsoft.com/office/drawing/2014/main" id="{7BCD9BC0-B0A8-454F-B8D3-BB64A7DE7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514596"/>
            <a:ext cx="3335423" cy="236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50013-723A-409D-A273-134B7FEA4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heat transfer in buildings</a:t>
            </a:r>
          </a:p>
        </p:txBody>
      </p:sp>
      <p:pic>
        <p:nvPicPr>
          <p:cNvPr id="5" name="Content Placeholder 4" descr="A person holding a phone&#10;&#10;Description automatically generated with low confidence">
            <a:extLst>
              <a:ext uri="{FF2B5EF4-FFF2-40B4-BE49-F238E27FC236}">
                <a16:creationId xmlns:a16="http://schemas.microsoft.com/office/drawing/2014/main" id="{40624C25-766D-4E77-8944-CF30F9E154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448" y="3429000"/>
            <a:ext cx="3048000" cy="202996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3AAE07-F121-48C0-9947-59CA7C6B8452}"/>
              </a:ext>
            </a:extLst>
          </p:cNvPr>
          <p:cNvSpPr txBox="1"/>
          <p:nvPr/>
        </p:nvSpPr>
        <p:spPr>
          <a:xfrm>
            <a:off x="457200" y="1536174"/>
            <a:ext cx="814724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Heat is lost from homes by:</a:t>
            </a:r>
          </a:p>
          <a:p>
            <a:pPr algn="l"/>
            <a:endParaRPr lang="en-US" b="0" i="0" dirty="0">
              <a:solidFill>
                <a:srgbClr val="231F20"/>
              </a:solidFill>
              <a:effectLst/>
              <a:latin typeface="+mn-lt"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conduction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 through the walls, floor, roof and windows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  <a:latin typeface="+mn-lt"/>
              </a:rPr>
              <a:t>c</a:t>
            </a: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onvection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 – when cold air ente</a:t>
            </a:r>
            <a:r>
              <a:rPr lang="en-US" dirty="0">
                <a:solidFill>
                  <a:srgbClr val="231F20"/>
                </a:solidFill>
                <a:latin typeface="+mn-lt"/>
              </a:rPr>
              <a:t>rs 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through doors and window gaps, convection currents transfer heat energy </a:t>
            </a:r>
            <a:r>
              <a:rPr lang="en-US" dirty="0">
                <a:solidFill>
                  <a:srgbClr val="231F20"/>
                </a:solidFill>
              </a:rPr>
              <a:t>to the loft/roof</a:t>
            </a:r>
            <a:endParaRPr lang="en-US" b="0" i="0" dirty="0">
              <a:solidFill>
                <a:srgbClr val="231F20"/>
              </a:solidFill>
              <a:effectLst/>
              <a:latin typeface="+mn-lt"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radiation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 through the walls, roof and windows.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31F20"/>
              </a:solidFill>
              <a:latin typeface="+mn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b="0" i="0" dirty="0">
              <a:solidFill>
                <a:srgbClr val="231F20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9D6A54-FBC6-480B-BEDB-B26E4E433586}"/>
              </a:ext>
            </a:extLst>
          </p:cNvPr>
          <p:cNvSpPr txBox="1"/>
          <p:nvPr/>
        </p:nvSpPr>
        <p:spPr>
          <a:xfrm>
            <a:off x="457201" y="3911008"/>
            <a:ext cx="5482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Carpets, curtains and double glazing all reduce heat loss.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Cavity wall insulation prevents air circulating in the cavity.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Roof insulation also reduces heat loss through the roof.</a:t>
            </a:r>
          </a:p>
        </p:txBody>
      </p:sp>
    </p:spTree>
    <p:extLst>
      <p:ext uri="{BB962C8B-B14F-4D97-AF65-F5344CB8AC3E}">
        <p14:creationId xmlns:p14="http://schemas.microsoft.com/office/powerpoint/2010/main" val="87274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air: temperature, density and humidity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98776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Temperature:</a:t>
            </a:r>
            <a:r>
              <a:rPr lang="en-US" dirty="0"/>
              <a:t> in the UK we have to design heating systems for a range of temperatures from -1 to 21 degrees Celsius.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Density:</a:t>
            </a:r>
            <a:r>
              <a:rPr lang="en-US" dirty="0"/>
              <a:t> air has density – the higher up you go in the atmosphere the less dense air becomes.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Humidity: </a:t>
            </a:r>
            <a:r>
              <a:rPr lang="en-US" dirty="0"/>
              <a:t>air contains water vapour which is measured as a percentage (%) in terms of humidity.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871852-BFA1-49FD-93DC-453766647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767" y="2276872"/>
            <a:ext cx="4066322" cy="212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75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15000" cy="4338000"/>
          </a:xfrm>
        </p:spPr>
        <p:txBody>
          <a:bodyPr/>
          <a:lstStyle/>
          <a:p>
            <a:r>
              <a:rPr lang="en-US" dirty="0"/>
              <a:t>Condensation occurs when hot, humid air touches a colder surface. For example, a kettle’s steam landing on a cold window surface produces droplets of moisture.</a:t>
            </a:r>
          </a:p>
          <a:p>
            <a:r>
              <a:rPr lang="en-US" dirty="0"/>
              <a:t>Condensation can occur as a surface feature or interstitially, eg inside a material such as a brick or block of a cavity wall.</a:t>
            </a:r>
          </a:p>
          <a:p>
            <a:r>
              <a:rPr lang="en-US" dirty="0"/>
              <a:t>Condensation occurs in poorly heated, poorly ventilated and poorly insulated buildings. The damp produced by condensation encourages mould, which can be the cause of health problems.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52E1A-88D2-40AB-9A88-ADEBB1A593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784" y="1905000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1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904" cy="4005232"/>
          </a:xfrm>
        </p:spPr>
        <p:txBody>
          <a:bodyPr/>
          <a:lstStyle/>
          <a:p>
            <a:r>
              <a:rPr lang="en-US" dirty="0"/>
              <a:t>Modern building design reduces condensation through a variety of methods.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Increased levels of cavity insulation (150mm wide).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Reduction in air leakage from the building.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Background ventilation (the flow of air into a building without the need to open a window).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Ventilation at source – eg extractors over cookers, fans in bathrooms.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9F60029-46CC-4123-9BC6-5185901BF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390588"/>
            <a:ext cx="2501955" cy="37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03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1513</Words>
  <Application>Microsoft Office PowerPoint</Application>
  <PresentationFormat>On-screen Show (4:3)</PresentationFormat>
  <Paragraphs>136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ＭＳ Ｐゴシック</vt:lpstr>
      <vt:lpstr>Arial</vt:lpstr>
      <vt:lpstr>Cambria Math</vt:lpstr>
      <vt:lpstr>Lucida Grande</vt:lpstr>
      <vt:lpstr>Roboto</vt:lpstr>
      <vt:lpstr>Times New Roman</vt:lpstr>
      <vt:lpstr>1_Default Design</vt:lpstr>
      <vt:lpstr>PowerPoint 7: Heat principles</vt:lpstr>
      <vt:lpstr>Heat transfer and loss </vt:lpstr>
      <vt:lpstr>Conduction</vt:lpstr>
      <vt:lpstr>Convection</vt:lpstr>
      <vt:lpstr>Radiation</vt:lpstr>
      <vt:lpstr>Reducing heat transfer in buildings</vt:lpstr>
      <vt:lpstr>Characteristics of air: temperature, density and humidity  </vt:lpstr>
      <vt:lpstr>Condensation </vt:lpstr>
      <vt:lpstr>Reducing condensation </vt:lpstr>
      <vt:lpstr>Effects of moisture on construction materials  </vt:lpstr>
      <vt:lpstr>Thermal conductivity: R-, K- and U-values </vt:lpstr>
      <vt:lpstr>Thermal conductivity calculations </vt:lpstr>
      <vt:lpstr>Effects of thermal expansion</vt:lpstr>
      <vt:lpstr>Thermal expansion calculations</vt:lpstr>
      <vt:lpstr>Generating power within a building</vt:lpstr>
      <vt:lpstr>Generating power within a building</vt:lpstr>
      <vt:lpstr>Generating power within a building</vt:lpstr>
      <vt:lpstr>Generating power within a building</vt:lpstr>
      <vt:lpstr>Heating and cooling buildings</vt:lpstr>
      <vt:lpstr>Combined heat and power (CHP)</vt:lpstr>
      <vt:lpstr>Sustainable homes for the future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Rachel Hamar</cp:lastModifiedBy>
  <cp:revision>181</cp:revision>
  <dcterms:created xsi:type="dcterms:W3CDTF">2013-05-28T00:38:54Z</dcterms:created>
  <dcterms:modified xsi:type="dcterms:W3CDTF">2025-11-18T15:30:52Z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