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7" r:id="rId1"/>
  </p:sldMasterIdLst>
  <p:notesMasterIdLst>
    <p:notesMasterId r:id="rId17"/>
  </p:notesMasterIdLst>
  <p:handoutMasterIdLst>
    <p:handoutMasterId r:id="rId18"/>
  </p:handoutMasterIdLst>
  <p:sldIdLst>
    <p:sldId id="377" r:id="rId2"/>
    <p:sldId id="376" r:id="rId3"/>
    <p:sldId id="368" r:id="rId4"/>
    <p:sldId id="378" r:id="rId5"/>
    <p:sldId id="379" r:id="rId6"/>
    <p:sldId id="371" r:id="rId7"/>
    <p:sldId id="380" r:id="rId8"/>
    <p:sldId id="381" r:id="rId9"/>
    <p:sldId id="349" r:id="rId10"/>
    <p:sldId id="372" r:id="rId11"/>
    <p:sldId id="382" r:id="rId12"/>
    <p:sldId id="352" r:id="rId13"/>
    <p:sldId id="374" r:id="rId14"/>
    <p:sldId id="375" r:id="rId15"/>
    <p:sldId id="267" r:id="rId16"/>
  </p:sldIdLst>
  <p:sldSz cx="9144000" cy="6858000" type="screen4x3"/>
  <p:notesSz cx="6858000" cy="9144000"/>
  <p:custDataLst>
    <p:tags r:id="rId19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aroline Prodger" initials="CP" lastIdx="8" clrIdx="0"/>
  <p:cmAuthor id="2" name="mark ablett" initials="ma" lastIdx="8" clrIdx="1"/>
  <p:cmAuthor id="3" name="Sandra Stafford" initials="S" lastIdx="1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7E3"/>
    <a:srgbClr val="000000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90D153F-F188-4AD4-9304-FACD6AFCC71D}" v="1" dt="2021-09-21T15:17:24.442"/>
    <p1510:client id="{E5C11F21-239D-47AB-9593-4F683CA9CC3F}" v="7" dt="2021-09-20T16:06:26.13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31348"/>
    <p:restoredTop sz="86395"/>
  </p:normalViewPr>
  <p:slideViewPr>
    <p:cSldViewPr showGuides="1">
      <p:cViewPr varScale="1">
        <p:scale>
          <a:sx n="60" d="100"/>
          <a:sy n="60" d="100"/>
        </p:scale>
        <p:origin x="2112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86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57" d="100"/>
          <a:sy n="57" d="100"/>
        </p:scale>
        <p:origin x="-1170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5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dirty="0">
                <a:solidFill>
                  <a:schemeClr val="tx1"/>
                </a:solidFill>
              </a:rPr>
              <a:t>Percentage of metal used from a recycled source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Percentage of metal used from a recycled source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Sheet1!$A$2:$A$6</c:f>
              <c:strCache>
                <c:ptCount val="5"/>
                <c:pt idx="0">
                  <c:v>Lead</c:v>
                </c:pt>
                <c:pt idx="1">
                  <c:v>Zinc</c:v>
                </c:pt>
                <c:pt idx="2">
                  <c:v>Copper</c:v>
                </c:pt>
                <c:pt idx="3">
                  <c:v>Aluminium</c:v>
                </c:pt>
                <c:pt idx="4">
                  <c:v>Steel</c:v>
                </c:pt>
              </c:strCache>
            </c:strRef>
          </c:cat>
          <c:val>
            <c:numRef>
              <c:f>Sheet1!$B$2:$B$6</c:f>
              <c:numCache>
                <c:formatCode>0%</c:formatCode>
                <c:ptCount val="5"/>
                <c:pt idx="0">
                  <c:v>0.67</c:v>
                </c:pt>
                <c:pt idx="1">
                  <c:v>0.2</c:v>
                </c:pt>
                <c:pt idx="2">
                  <c:v>0.26</c:v>
                </c:pt>
                <c:pt idx="3">
                  <c:v>0.39500000000000002</c:v>
                </c:pt>
                <c:pt idx="4">
                  <c:v>0.41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B0C-4093-98AC-A4F61BEA154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315604432"/>
        <c:axId val="315601520"/>
      </c:barChart>
      <c:catAx>
        <c:axId val="3156044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15601520"/>
        <c:crosses val="autoZero"/>
        <c:auto val="1"/>
        <c:lblAlgn val="ctr"/>
        <c:lblOffset val="100"/>
        <c:noMultiLvlLbl val="0"/>
      </c:catAx>
      <c:valAx>
        <c:axId val="31560152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15604432"/>
        <c:crosses val="autoZero"/>
        <c:crossBetween val="between"/>
      </c:valAx>
      <c:spPr>
        <a:solidFill>
          <a:schemeClr val="lt1"/>
        </a:solidFill>
        <a:ln w="25400" cap="flat" cmpd="sng" algn="ctr">
          <a:solidFill>
            <a:schemeClr val="dk1"/>
          </a:solidFill>
          <a:prstDash val="solid"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8503E96-C39F-4786-A40F-FC4437392C2C}" type="doc">
      <dgm:prSet loTypeId="urn:microsoft.com/office/officeart/2005/8/layout/hProcess9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7A9DC142-CD6B-40DD-80E2-D2C340EB1DE4}">
      <dgm:prSet phldrT="[Text]"/>
      <dgm:spPr/>
      <dgm:t>
        <a:bodyPr/>
        <a:lstStyle/>
        <a:p>
          <a:r>
            <a:rPr lang="en-GB" dirty="0">
              <a:solidFill>
                <a:schemeClr val="tx1"/>
              </a:solidFill>
            </a:rPr>
            <a:t>Raw materials</a:t>
          </a:r>
        </a:p>
      </dgm:t>
    </dgm:pt>
    <dgm:pt modelId="{FFB23BCE-0C2F-4591-AD17-335B2B3E7575}" type="parTrans" cxnId="{E53B564F-8BFE-4E28-9A74-5BBEBD1C3939}">
      <dgm:prSet/>
      <dgm:spPr/>
      <dgm:t>
        <a:bodyPr/>
        <a:lstStyle/>
        <a:p>
          <a:endParaRPr lang="en-GB"/>
        </a:p>
      </dgm:t>
    </dgm:pt>
    <dgm:pt modelId="{8B03BD5B-D262-429E-AD69-608C43CEE64F}" type="sibTrans" cxnId="{E53B564F-8BFE-4E28-9A74-5BBEBD1C3939}">
      <dgm:prSet/>
      <dgm:spPr/>
      <dgm:t>
        <a:bodyPr/>
        <a:lstStyle/>
        <a:p>
          <a:endParaRPr lang="en-GB"/>
        </a:p>
      </dgm:t>
    </dgm:pt>
    <dgm:pt modelId="{94019FBB-BEEE-493E-A6A7-D8D3EF5D268F}">
      <dgm:prSet phldrT="[Text]"/>
      <dgm:spPr/>
      <dgm:t>
        <a:bodyPr/>
        <a:lstStyle/>
        <a:p>
          <a:r>
            <a:rPr lang="en-GB" dirty="0">
              <a:solidFill>
                <a:schemeClr val="tx1"/>
              </a:solidFill>
            </a:rPr>
            <a:t>Building </a:t>
          </a:r>
          <a:br>
            <a:rPr lang="en-GB" dirty="0">
              <a:solidFill>
                <a:schemeClr val="tx1"/>
              </a:solidFill>
            </a:rPr>
          </a:br>
          <a:r>
            <a:rPr lang="en-GB" dirty="0">
              <a:solidFill>
                <a:schemeClr val="tx1"/>
              </a:solidFill>
            </a:rPr>
            <a:t>materials</a:t>
          </a:r>
        </a:p>
      </dgm:t>
    </dgm:pt>
    <dgm:pt modelId="{EFC5871E-FB14-489B-BFE1-A62D0785A91A}" type="parTrans" cxnId="{4ADD90F3-2A87-44E5-8688-F6FA65EF440B}">
      <dgm:prSet/>
      <dgm:spPr/>
      <dgm:t>
        <a:bodyPr/>
        <a:lstStyle/>
        <a:p>
          <a:endParaRPr lang="en-GB"/>
        </a:p>
      </dgm:t>
    </dgm:pt>
    <dgm:pt modelId="{DCD19426-72AB-4A62-BE99-846BEF8D9133}" type="sibTrans" cxnId="{4ADD90F3-2A87-44E5-8688-F6FA65EF440B}">
      <dgm:prSet/>
      <dgm:spPr/>
      <dgm:t>
        <a:bodyPr/>
        <a:lstStyle/>
        <a:p>
          <a:endParaRPr lang="en-GB"/>
        </a:p>
      </dgm:t>
    </dgm:pt>
    <dgm:pt modelId="{8D18BEF5-CAD9-46E5-9AAA-3C4F28A125B6}">
      <dgm:prSet phldrT="[Text]"/>
      <dgm:spPr/>
      <dgm:t>
        <a:bodyPr/>
        <a:lstStyle/>
        <a:p>
          <a:r>
            <a:rPr lang="en-GB" dirty="0">
              <a:solidFill>
                <a:schemeClr val="tx1"/>
              </a:solidFill>
            </a:rPr>
            <a:t>Construction</a:t>
          </a:r>
        </a:p>
      </dgm:t>
    </dgm:pt>
    <dgm:pt modelId="{61F59919-B9CA-4159-8EDA-2F90B59160E2}" type="parTrans" cxnId="{0FFB971C-D4E1-4C5B-A009-A614851CAE42}">
      <dgm:prSet/>
      <dgm:spPr/>
      <dgm:t>
        <a:bodyPr/>
        <a:lstStyle/>
        <a:p>
          <a:endParaRPr lang="en-GB"/>
        </a:p>
      </dgm:t>
    </dgm:pt>
    <dgm:pt modelId="{9084F4D0-F83C-4B8E-9530-E8B540EFEA48}" type="sibTrans" cxnId="{0FFB971C-D4E1-4C5B-A009-A614851CAE42}">
      <dgm:prSet/>
      <dgm:spPr/>
      <dgm:t>
        <a:bodyPr/>
        <a:lstStyle/>
        <a:p>
          <a:endParaRPr lang="en-GB"/>
        </a:p>
      </dgm:t>
    </dgm:pt>
    <dgm:pt modelId="{079C9D1D-6248-41C2-8B8A-13D5C7EDBC74}">
      <dgm:prSet phldrT="[Text]"/>
      <dgm:spPr/>
      <dgm:t>
        <a:bodyPr/>
        <a:lstStyle/>
        <a:p>
          <a:r>
            <a:rPr lang="en-GB" dirty="0">
              <a:solidFill>
                <a:schemeClr val="tx1"/>
              </a:solidFill>
            </a:rPr>
            <a:t>Occupation</a:t>
          </a:r>
        </a:p>
      </dgm:t>
    </dgm:pt>
    <dgm:pt modelId="{4E8AFB05-FAB6-404C-A609-F2858A1A2241}" type="parTrans" cxnId="{5F762BC0-7E78-4B86-BDB5-18C32955646B}">
      <dgm:prSet/>
      <dgm:spPr/>
      <dgm:t>
        <a:bodyPr/>
        <a:lstStyle/>
        <a:p>
          <a:endParaRPr lang="en-GB"/>
        </a:p>
      </dgm:t>
    </dgm:pt>
    <dgm:pt modelId="{4B16F770-764B-4685-A238-9C89877BE5E1}" type="sibTrans" cxnId="{5F762BC0-7E78-4B86-BDB5-18C32955646B}">
      <dgm:prSet/>
      <dgm:spPr/>
      <dgm:t>
        <a:bodyPr/>
        <a:lstStyle/>
        <a:p>
          <a:endParaRPr lang="en-GB"/>
        </a:p>
      </dgm:t>
    </dgm:pt>
    <dgm:pt modelId="{EADFC7CA-C91D-4D1F-BF1E-9B345B35B993}">
      <dgm:prSet phldrT="[Text]"/>
      <dgm:spPr/>
      <dgm:t>
        <a:bodyPr/>
        <a:lstStyle/>
        <a:p>
          <a:r>
            <a:rPr lang="en-GB" dirty="0">
              <a:solidFill>
                <a:schemeClr val="tx1"/>
              </a:solidFill>
            </a:rPr>
            <a:t>Demolition</a:t>
          </a:r>
        </a:p>
      </dgm:t>
    </dgm:pt>
    <dgm:pt modelId="{5F60056E-E828-494A-9666-F913FF023D94}" type="parTrans" cxnId="{733CBB46-66FC-4B3D-92A3-8D4E03443D27}">
      <dgm:prSet/>
      <dgm:spPr/>
      <dgm:t>
        <a:bodyPr/>
        <a:lstStyle/>
        <a:p>
          <a:endParaRPr lang="en-GB"/>
        </a:p>
      </dgm:t>
    </dgm:pt>
    <dgm:pt modelId="{29028543-5150-403B-85A3-86F6E9DB2BE6}" type="sibTrans" cxnId="{733CBB46-66FC-4B3D-92A3-8D4E03443D27}">
      <dgm:prSet/>
      <dgm:spPr/>
      <dgm:t>
        <a:bodyPr/>
        <a:lstStyle/>
        <a:p>
          <a:endParaRPr lang="en-GB"/>
        </a:p>
      </dgm:t>
    </dgm:pt>
    <dgm:pt modelId="{FD5AEF5E-0BB8-4121-9EDB-F25F7EC2E52A}">
      <dgm:prSet phldrT="[Text]"/>
      <dgm:spPr/>
      <dgm:t>
        <a:bodyPr/>
        <a:lstStyle/>
        <a:p>
          <a:r>
            <a:rPr lang="en-GB" dirty="0">
              <a:solidFill>
                <a:schemeClr val="tx1"/>
              </a:solidFill>
            </a:rPr>
            <a:t>Disposing or recycling materials</a:t>
          </a:r>
        </a:p>
      </dgm:t>
    </dgm:pt>
    <dgm:pt modelId="{084D6BBC-C221-4611-9858-F923C49A0380}" type="parTrans" cxnId="{27334AA0-C42B-4241-A824-F83BBBCEA5A8}">
      <dgm:prSet/>
      <dgm:spPr/>
      <dgm:t>
        <a:bodyPr/>
        <a:lstStyle/>
        <a:p>
          <a:endParaRPr lang="en-GB"/>
        </a:p>
      </dgm:t>
    </dgm:pt>
    <dgm:pt modelId="{A6A5CE88-FA0D-442B-AA2D-B626B459DB2C}" type="sibTrans" cxnId="{27334AA0-C42B-4241-A824-F83BBBCEA5A8}">
      <dgm:prSet/>
      <dgm:spPr/>
      <dgm:t>
        <a:bodyPr/>
        <a:lstStyle/>
        <a:p>
          <a:endParaRPr lang="en-GB"/>
        </a:p>
      </dgm:t>
    </dgm:pt>
    <dgm:pt modelId="{F2C1CC11-E1CD-412D-BBB1-5050C00ED0AE}" type="pres">
      <dgm:prSet presAssocID="{F8503E96-C39F-4786-A40F-FC4437392C2C}" presName="CompostProcess" presStyleCnt="0">
        <dgm:presLayoutVars>
          <dgm:dir/>
          <dgm:resizeHandles val="exact"/>
        </dgm:presLayoutVars>
      </dgm:prSet>
      <dgm:spPr/>
    </dgm:pt>
    <dgm:pt modelId="{B1857EA3-9984-4BB3-AD35-9D27BFEEBDCE}" type="pres">
      <dgm:prSet presAssocID="{F8503E96-C39F-4786-A40F-FC4437392C2C}" presName="arrow" presStyleLbl="bgShp" presStyleIdx="0" presStyleCnt="1" custLinFactNeighborX="-485"/>
      <dgm:spPr/>
    </dgm:pt>
    <dgm:pt modelId="{9971AC04-72D7-4C2E-A161-ABF95286B7D9}" type="pres">
      <dgm:prSet presAssocID="{F8503E96-C39F-4786-A40F-FC4437392C2C}" presName="linearProcess" presStyleCnt="0"/>
      <dgm:spPr/>
    </dgm:pt>
    <dgm:pt modelId="{F029B512-C2C3-4D0E-8454-964C08E8DB54}" type="pres">
      <dgm:prSet presAssocID="{7A9DC142-CD6B-40DD-80E2-D2C340EB1DE4}" presName="textNode" presStyleLbl="node1" presStyleIdx="0" presStyleCnt="6">
        <dgm:presLayoutVars>
          <dgm:bulletEnabled val="1"/>
        </dgm:presLayoutVars>
      </dgm:prSet>
      <dgm:spPr/>
    </dgm:pt>
    <dgm:pt modelId="{CCD483B9-FD96-47C7-8B85-C532BB37F5B5}" type="pres">
      <dgm:prSet presAssocID="{8B03BD5B-D262-429E-AD69-608C43CEE64F}" presName="sibTrans" presStyleCnt="0"/>
      <dgm:spPr/>
    </dgm:pt>
    <dgm:pt modelId="{1EF08DD2-3564-40E9-A304-188A54537C79}" type="pres">
      <dgm:prSet presAssocID="{94019FBB-BEEE-493E-A6A7-D8D3EF5D268F}" presName="textNode" presStyleLbl="node1" presStyleIdx="1" presStyleCnt="6">
        <dgm:presLayoutVars>
          <dgm:bulletEnabled val="1"/>
        </dgm:presLayoutVars>
      </dgm:prSet>
      <dgm:spPr/>
    </dgm:pt>
    <dgm:pt modelId="{1E1047BF-F1D0-456C-B474-2DC7D71C8DB1}" type="pres">
      <dgm:prSet presAssocID="{DCD19426-72AB-4A62-BE99-846BEF8D9133}" presName="sibTrans" presStyleCnt="0"/>
      <dgm:spPr/>
    </dgm:pt>
    <dgm:pt modelId="{CC14820B-B2DC-4A88-89F3-0FFDC3098783}" type="pres">
      <dgm:prSet presAssocID="{8D18BEF5-CAD9-46E5-9AAA-3C4F28A125B6}" presName="textNode" presStyleLbl="node1" presStyleIdx="2" presStyleCnt="6">
        <dgm:presLayoutVars>
          <dgm:bulletEnabled val="1"/>
        </dgm:presLayoutVars>
      </dgm:prSet>
      <dgm:spPr/>
    </dgm:pt>
    <dgm:pt modelId="{661C89FA-B756-49D7-A058-20B28C225368}" type="pres">
      <dgm:prSet presAssocID="{9084F4D0-F83C-4B8E-9530-E8B540EFEA48}" presName="sibTrans" presStyleCnt="0"/>
      <dgm:spPr/>
    </dgm:pt>
    <dgm:pt modelId="{4190EE88-ABDF-43CD-9B92-CE70904EA649}" type="pres">
      <dgm:prSet presAssocID="{079C9D1D-6248-41C2-8B8A-13D5C7EDBC74}" presName="textNode" presStyleLbl="node1" presStyleIdx="3" presStyleCnt="6">
        <dgm:presLayoutVars>
          <dgm:bulletEnabled val="1"/>
        </dgm:presLayoutVars>
      </dgm:prSet>
      <dgm:spPr/>
    </dgm:pt>
    <dgm:pt modelId="{B0BBDEC6-AEB2-4E38-8526-057EF54433EE}" type="pres">
      <dgm:prSet presAssocID="{4B16F770-764B-4685-A238-9C89877BE5E1}" presName="sibTrans" presStyleCnt="0"/>
      <dgm:spPr/>
    </dgm:pt>
    <dgm:pt modelId="{BE255F05-2968-4899-87B5-7511736061E3}" type="pres">
      <dgm:prSet presAssocID="{EADFC7CA-C91D-4D1F-BF1E-9B345B35B993}" presName="textNode" presStyleLbl="node1" presStyleIdx="4" presStyleCnt="6">
        <dgm:presLayoutVars>
          <dgm:bulletEnabled val="1"/>
        </dgm:presLayoutVars>
      </dgm:prSet>
      <dgm:spPr/>
    </dgm:pt>
    <dgm:pt modelId="{9B51C9A0-5ECC-4F98-BC4A-F9DD9E89308E}" type="pres">
      <dgm:prSet presAssocID="{29028543-5150-403B-85A3-86F6E9DB2BE6}" presName="sibTrans" presStyleCnt="0"/>
      <dgm:spPr/>
    </dgm:pt>
    <dgm:pt modelId="{07331F00-434E-42F7-98B5-9AE8870F7F38}" type="pres">
      <dgm:prSet presAssocID="{FD5AEF5E-0BB8-4121-9EDB-F25F7EC2E52A}" presName="textNode" presStyleLbl="node1" presStyleIdx="5" presStyleCnt="6">
        <dgm:presLayoutVars>
          <dgm:bulletEnabled val="1"/>
        </dgm:presLayoutVars>
      </dgm:prSet>
      <dgm:spPr/>
    </dgm:pt>
  </dgm:ptLst>
  <dgm:cxnLst>
    <dgm:cxn modelId="{0FFB971C-D4E1-4C5B-A009-A614851CAE42}" srcId="{F8503E96-C39F-4786-A40F-FC4437392C2C}" destId="{8D18BEF5-CAD9-46E5-9AAA-3C4F28A125B6}" srcOrd="2" destOrd="0" parTransId="{61F59919-B9CA-4159-8EDA-2F90B59160E2}" sibTransId="{9084F4D0-F83C-4B8E-9530-E8B540EFEA48}"/>
    <dgm:cxn modelId="{72E05841-42F7-4719-B3C4-4001442C670C}" type="presOf" srcId="{079C9D1D-6248-41C2-8B8A-13D5C7EDBC74}" destId="{4190EE88-ABDF-43CD-9B92-CE70904EA649}" srcOrd="0" destOrd="0" presId="urn:microsoft.com/office/officeart/2005/8/layout/hProcess9"/>
    <dgm:cxn modelId="{733CBB46-66FC-4B3D-92A3-8D4E03443D27}" srcId="{F8503E96-C39F-4786-A40F-FC4437392C2C}" destId="{EADFC7CA-C91D-4D1F-BF1E-9B345B35B993}" srcOrd="4" destOrd="0" parTransId="{5F60056E-E828-494A-9666-F913FF023D94}" sibTransId="{29028543-5150-403B-85A3-86F6E9DB2BE6}"/>
    <dgm:cxn modelId="{E53B564F-8BFE-4E28-9A74-5BBEBD1C3939}" srcId="{F8503E96-C39F-4786-A40F-FC4437392C2C}" destId="{7A9DC142-CD6B-40DD-80E2-D2C340EB1DE4}" srcOrd="0" destOrd="0" parTransId="{FFB23BCE-0C2F-4591-AD17-335B2B3E7575}" sibTransId="{8B03BD5B-D262-429E-AD69-608C43CEE64F}"/>
    <dgm:cxn modelId="{53D55172-A1CC-4AD5-9689-0AA9D27B253A}" type="presOf" srcId="{94019FBB-BEEE-493E-A6A7-D8D3EF5D268F}" destId="{1EF08DD2-3564-40E9-A304-188A54537C79}" srcOrd="0" destOrd="0" presId="urn:microsoft.com/office/officeart/2005/8/layout/hProcess9"/>
    <dgm:cxn modelId="{A20A6256-0E37-423C-A07C-9D447D10EF1E}" type="presOf" srcId="{8D18BEF5-CAD9-46E5-9AAA-3C4F28A125B6}" destId="{CC14820B-B2DC-4A88-89F3-0FFDC3098783}" srcOrd="0" destOrd="0" presId="urn:microsoft.com/office/officeart/2005/8/layout/hProcess9"/>
    <dgm:cxn modelId="{27334AA0-C42B-4241-A824-F83BBBCEA5A8}" srcId="{F8503E96-C39F-4786-A40F-FC4437392C2C}" destId="{FD5AEF5E-0BB8-4121-9EDB-F25F7EC2E52A}" srcOrd="5" destOrd="0" parTransId="{084D6BBC-C221-4611-9858-F923C49A0380}" sibTransId="{A6A5CE88-FA0D-442B-AA2D-B626B459DB2C}"/>
    <dgm:cxn modelId="{0B13F0AB-CDCB-4E1A-940E-962494EA1C74}" type="presOf" srcId="{EADFC7CA-C91D-4D1F-BF1E-9B345B35B993}" destId="{BE255F05-2968-4899-87B5-7511736061E3}" srcOrd="0" destOrd="0" presId="urn:microsoft.com/office/officeart/2005/8/layout/hProcess9"/>
    <dgm:cxn modelId="{A90141AC-3F11-4566-B1D3-6C1EDC218930}" type="presOf" srcId="{FD5AEF5E-0BB8-4121-9EDB-F25F7EC2E52A}" destId="{07331F00-434E-42F7-98B5-9AE8870F7F38}" srcOrd="0" destOrd="0" presId="urn:microsoft.com/office/officeart/2005/8/layout/hProcess9"/>
    <dgm:cxn modelId="{62C714B4-EF7D-43CF-BAD5-7D00824ECF90}" type="presOf" srcId="{7A9DC142-CD6B-40DD-80E2-D2C340EB1DE4}" destId="{F029B512-C2C3-4D0E-8454-964C08E8DB54}" srcOrd="0" destOrd="0" presId="urn:microsoft.com/office/officeart/2005/8/layout/hProcess9"/>
    <dgm:cxn modelId="{5F762BC0-7E78-4B86-BDB5-18C32955646B}" srcId="{F8503E96-C39F-4786-A40F-FC4437392C2C}" destId="{079C9D1D-6248-41C2-8B8A-13D5C7EDBC74}" srcOrd="3" destOrd="0" parTransId="{4E8AFB05-FAB6-404C-A609-F2858A1A2241}" sibTransId="{4B16F770-764B-4685-A238-9C89877BE5E1}"/>
    <dgm:cxn modelId="{16ED4FEB-DA99-4183-A238-5B531761FCD7}" type="presOf" srcId="{F8503E96-C39F-4786-A40F-FC4437392C2C}" destId="{F2C1CC11-E1CD-412D-BBB1-5050C00ED0AE}" srcOrd="0" destOrd="0" presId="urn:microsoft.com/office/officeart/2005/8/layout/hProcess9"/>
    <dgm:cxn modelId="{4ADD90F3-2A87-44E5-8688-F6FA65EF440B}" srcId="{F8503E96-C39F-4786-A40F-FC4437392C2C}" destId="{94019FBB-BEEE-493E-A6A7-D8D3EF5D268F}" srcOrd="1" destOrd="0" parTransId="{EFC5871E-FB14-489B-BFE1-A62D0785A91A}" sibTransId="{DCD19426-72AB-4A62-BE99-846BEF8D9133}"/>
    <dgm:cxn modelId="{47F668F3-576D-43B2-B6F0-BE17BCEBFDC9}" type="presParOf" srcId="{F2C1CC11-E1CD-412D-BBB1-5050C00ED0AE}" destId="{B1857EA3-9984-4BB3-AD35-9D27BFEEBDCE}" srcOrd="0" destOrd="0" presId="urn:microsoft.com/office/officeart/2005/8/layout/hProcess9"/>
    <dgm:cxn modelId="{CE224E83-53FD-4BA7-8984-D3489EA43C14}" type="presParOf" srcId="{F2C1CC11-E1CD-412D-BBB1-5050C00ED0AE}" destId="{9971AC04-72D7-4C2E-A161-ABF95286B7D9}" srcOrd="1" destOrd="0" presId="urn:microsoft.com/office/officeart/2005/8/layout/hProcess9"/>
    <dgm:cxn modelId="{072CA03C-6916-4E1D-B825-437F8859C595}" type="presParOf" srcId="{9971AC04-72D7-4C2E-A161-ABF95286B7D9}" destId="{F029B512-C2C3-4D0E-8454-964C08E8DB54}" srcOrd="0" destOrd="0" presId="urn:microsoft.com/office/officeart/2005/8/layout/hProcess9"/>
    <dgm:cxn modelId="{90151226-7E74-45B7-A72F-799F46E31798}" type="presParOf" srcId="{9971AC04-72D7-4C2E-A161-ABF95286B7D9}" destId="{CCD483B9-FD96-47C7-8B85-C532BB37F5B5}" srcOrd="1" destOrd="0" presId="urn:microsoft.com/office/officeart/2005/8/layout/hProcess9"/>
    <dgm:cxn modelId="{BC9D13C0-8908-4DF7-AEFC-50CB4EF9C1E7}" type="presParOf" srcId="{9971AC04-72D7-4C2E-A161-ABF95286B7D9}" destId="{1EF08DD2-3564-40E9-A304-188A54537C79}" srcOrd="2" destOrd="0" presId="urn:microsoft.com/office/officeart/2005/8/layout/hProcess9"/>
    <dgm:cxn modelId="{CB9D9D8F-17A2-4F76-BF09-DB004AAB8F9C}" type="presParOf" srcId="{9971AC04-72D7-4C2E-A161-ABF95286B7D9}" destId="{1E1047BF-F1D0-456C-B474-2DC7D71C8DB1}" srcOrd="3" destOrd="0" presId="urn:microsoft.com/office/officeart/2005/8/layout/hProcess9"/>
    <dgm:cxn modelId="{7309B013-B219-4774-9635-8A46F90B4A59}" type="presParOf" srcId="{9971AC04-72D7-4C2E-A161-ABF95286B7D9}" destId="{CC14820B-B2DC-4A88-89F3-0FFDC3098783}" srcOrd="4" destOrd="0" presId="urn:microsoft.com/office/officeart/2005/8/layout/hProcess9"/>
    <dgm:cxn modelId="{E9F3E220-E836-44CF-994F-3DA767521F83}" type="presParOf" srcId="{9971AC04-72D7-4C2E-A161-ABF95286B7D9}" destId="{661C89FA-B756-49D7-A058-20B28C225368}" srcOrd="5" destOrd="0" presId="urn:microsoft.com/office/officeart/2005/8/layout/hProcess9"/>
    <dgm:cxn modelId="{44E7B31B-6CEA-4D55-A47F-063D867F076E}" type="presParOf" srcId="{9971AC04-72D7-4C2E-A161-ABF95286B7D9}" destId="{4190EE88-ABDF-43CD-9B92-CE70904EA649}" srcOrd="6" destOrd="0" presId="urn:microsoft.com/office/officeart/2005/8/layout/hProcess9"/>
    <dgm:cxn modelId="{C534770E-C071-4A95-A7EC-8FCB5868A40B}" type="presParOf" srcId="{9971AC04-72D7-4C2E-A161-ABF95286B7D9}" destId="{B0BBDEC6-AEB2-4E38-8526-057EF54433EE}" srcOrd="7" destOrd="0" presId="urn:microsoft.com/office/officeart/2005/8/layout/hProcess9"/>
    <dgm:cxn modelId="{A1C392AD-A072-4EF2-8A67-41D72D0E1CFC}" type="presParOf" srcId="{9971AC04-72D7-4C2E-A161-ABF95286B7D9}" destId="{BE255F05-2968-4899-87B5-7511736061E3}" srcOrd="8" destOrd="0" presId="urn:microsoft.com/office/officeart/2005/8/layout/hProcess9"/>
    <dgm:cxn modelId="{5FBBEA73-E0F2-4186-A7CD-EB660D10AE68}" type="presParOf" srcId="{9971AC04-72D7-4C2E-A161-ABF95286B7D9}" destId="{9B51C9A0-5ECC-4F98-BC4A-F9DD9E89308E}" srcOrd="9" destOrd="0" presId="urn:microsoft.com/office/officeart/2005/8/layout/hProcess9"/>
    <dgm:cxn modelId="{B221B7F8-887F-4C4A-8B0F-3F6B7BC22CB1}" type="presParOf" srcId="{9971AC04-72D7-4C2E-A161-ABF95286B7D9}" destId="{07331F00-434E-42F7-98B5-9AE8870F7F38}" srcOrd="10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1857EA3-9984-4BB3-AD35-9D27BFEEBDCE}">
      <dsp:nvSpPr>
        <dsp:cNvPr id="0" name=""/>
        <dsp:cNvSpPr/>
      </dsp:nvSpPr>
      <dsp:spPr>
        <a:xfrm>
          <a:off x="432069" y="0"/>
          <a:ext cx="5181600" cy="4064000"/>
        </a:xfrm>
        <a:prstGeom prst="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029B512-C2C3-4D0E-8454-964C08E8DB54}">
      <dsp:nvSpPr>
        <dsp:cNvPr id="0" name=""/>
        <dsp:cNvSpPr/>
      </dsp:nvSpPr>
      <dsp:spPr>
        <a:xfrm>
          <a:off x="1902" y="1219199"/>
          <a:ext cx="973880" cy="16256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 dirty="0">
              <a:solidFill>
                <a:schemeClr val="tx1"/>
              </a:solidFill>
            </a:rPr>
            <a:t>Raw materials</a:t>
          </a:r>
        </a:p>
      </dsp:txBody>
      <dsp:txXfrm>
        <a:off x="49443" y="1266740"/>
        <a:ext cx="878798" cy="1530518"/>
      </dsp:txXfrm>
    </dsp:sp>
    <dsp:sp modelId="{1EF08DD2-3564-40E9-A304-188A54537C79}">
      <dsp:nvSpPr>
        <dsp:cNvPr id="0" name=""/>
        <dsp:cNvSpPr/>
      </dsp:nvSpPr>
      <dsp:spPr>
        <a:xfrm>
          <a:off x="1025565" y="1219199"/>
          <a:ext cx="973880" cy="16256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 dirty="0">
              <a:solidFill>
                <a:schemeClr val="tx1"/>
              </a:solidFill>
            </a:rPr>
            <a:t>Building </a:t>
          </a:r>
          <a:br>
            <a:rPr lang="en-GB" sz="1100" kern="1200" dirty="0">
              <a:solidFill>
                <a:schemeClr val="tx1"/>
              </a:solidFill>
            </a:rPr>
          </a:br>
          <a:r>
            <a:rPr lang="en-GB" sz="1100" kern="1200" dirty="0">
              <a:solidFill>
                <a:schemeClr val="tx1"/>
              </a:solidFill>
            </a:rPr>
            <a:t>materials</a:t>
          </a:r>
        </a:p>
      </dsp:txBody>
      <dsp:txXfrm>
        <a:off x="1073106" y="1266740"/>
        <a:ext cx="878798" cy="1530518"/>
      </dsp:txXfrm>
    </dsp:sp>
    <dsp:sp modelId="{CC14820B-B2DC-4A88-89F3-0FFDC3098783}">
      <dsp:nvSpPr>
        <dsp:cNvPr id="0" name=""/>
        <dsp:cNvSpPr/>
      </dsp:nvSpPr>
      <dsp:spPr>
        <a:xfrm>
          <a:off x="2049228" y="1219199"/>
          <a:ext cx="973880" cy="16256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 dirty="0">
              <a:solidFill>
                <a:schemeClr val="tx1"/>
              </a:solidFill>
            </a:rPr>
            <a:t>Construction</a:t>
          </a:r>
        </a:p>
      </dsp:txBody>
      <dsp:txXfrm>
        <a:off x="2096769" y="1266740"/>
        <a:ext cx="878798" cy="1530518"/>
      </dsp:txXfrm>
    </dsp:sp>
    <dsp:sp modelId="{4190EE88-ABDF-43CD-9B92-CE70904EA649}">
      <dsp:nvSpPr>
        <dsp:cNvPr id="0" name=""/>
        <dsp:cNvSpPr/>
      </dsp:nvSpPr>
      <dsp:spPr>
        <a:xfrm>
          <a:off x="3072891" y="1219199"/>
          <a:ext cx="973880" cy="16256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 dirty="0">
              <a:solidFill>
                <a:schemeClr val="tx1"/>
              </a:solidFill>
            </a:rPr>
            <a:t>Occupation</a:t>
          </a:r>
        </a:p>
      </dsp:txBody>
      <dsp:txXfrm>
        <a:off x="3120432" y="1266740"/>
        <a:ext cx="878798" cy="1530518"/>
      </dsp:txXfrm>
    </dsp:sp>
    <dsp:sp modelId="{BE255F05-2968-4899-87B5-7511736061E3}">
      <dsp:nvSpPr>
        <dsp:cNvPr id="0" name=""/>
        <dsp:cNvSpPr/>
      </dsp:nvSpPr>
      <dsp:spPr>
        <a:xfrm>
          <a:off x="4096554" y="1219199"/>
          <a:ext cx="973880" cy="16256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 dirty="0">
              <a:solidFill>
                <a:schemeClr val="tx1"/>
              </a:solidFill>
            </a:rPr>
            <a:t>Demolition</a:t>
          </a:r>
        </a:p>
      </dsp:txBody>
      <dsp:txXfrm>
        <a:off x="4144095" y="1266740"/>
        <a:ext cx="878798" cy="1530518"/>
      </dsp:txXfrm>
    </dsp:sp>
    <dsp:sp modelId="{07331F00-434E-42F7-98B5-9AE8870F7F38}">
      <dsp:nvSpPr>
        <dsp:cNvPr id="0" name=""/>
        <dsp:cNvSpPr/>
      </dsp:nvSpPr>
      <dsp:spPr>
        <a:xfrm>
          <a:off x="5120217" y="1219199"/>
          <a:ext cx="973880" cy="16256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 dirty="0">
              <a:solidFill>
                <a:schemeClr val="tx1"/>
              </a:solidFill>
            </a:rPr>
            <a:t>Disposing or recycling materials</a:t>
          </a:r>
        </a:p>
      </dsp:txBody>
      <dsp:txXfrm>
        <a:off x="5167758" y="1266740"/>
        <a:ext cx="878798" cy="153051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11/18/2025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breeam.com/" TargetMode="External"/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For more on BREEAM see: </a:t>
            </a:r>
            <a:r>
              <a:rPr lang="en-GB" dirty="0">
                <a:hlinkClick r:id="rId3"/>
              </a:rPr>
              <a:t>BREEAM - Sustainability Assessment Method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693283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346201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7450985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0113647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088969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https://</a:t>
            </a:r>
            <a:r>
              <a:rPr lang="en-US" dirty="0" err="1"/>
              <a:t>www.doitpoms.ac.uk</a:t>
            </a:r>
            <a:r>
              <a:rPr lang="en-US" dirty="0"/>
              <a:t>/</a:t>
            </a:r>
            <a:r>
              <a:rPr lang="en-US" dirty="0" err="1"/>
              <a:t>tlplib</a:t>
            </a:r>
            <a:r>
              <a:rPr lang="en-US" dirty="0"/>
              <a:t>/recycling-metals/figures/</a:t>
            </a:r>
            <a:r>
              <a:rPr lang="en-US" dirty="0" err="1"/>
              <a:t>recycling_stats_sml.png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6294952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078936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24012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44599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15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4"/>
            <a:endParaRPr lang="en-GB" dirty="0"/>
          </a:p>
        </p:txBody>
      </p:sp>
      <p:pic>
        <p:nvPicPr>
          <p:cNvPr id="13" name="Picture 12" descr="City &amp; Guilds and EAL logo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30801" y="5866089"/>
            <a:ext cx="1655999" cy="5016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 Level Technical Qualification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Building Services Engineering for Construction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350 Building Services Engineering Core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D18425FF-0882-4F94-8261-ADB59842062E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713538" y="264047"/>
            <a:ext cx="1962150" cy="409575"/>
          </a:xfrm>
          <a:prstGeom prst="rect">
            <a:avLst/>
          </a:prstGeom>
        </p:spPr>
      </p:pic>
      <p:sp>
        <p:nvSpPr>
          <p:cNvPr id="10" name="Rectangle 1">
            <a:extLst>
              <a:ext uri="{FF2B5EF4-FFF2-40B4-BE49-F238E27FC236}">
                <a16:creationId xmlns:a16="http://schemas.microsoft.com/office/drawing/2014/main" id="{A4FEEEC1-FC4D-4024-940A-ED19CB08C77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95536" y="6450159"/>
            <a:ext cx="8892480" cy="230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en-US" sz="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© City &amp; Guilds Limited. All rights reserved.</a:t>
            </a:r>
            <a:endParaRPr kumimoji="0" lang="en-GB" altLang="en-US" sz="9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6453879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2" r:id="rId2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361473" y="3611563"/>
            <a:ext cx="8153400" cy="2514600"/>
          </a:xfrm>
        </p:spPr>
        <p:txBody>
          <a:bodyPr anchor="t"/>
          <a:lstStyle/>
          <a:p>
            <a:pPr eaLnBrk="1" hangingPunct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PowerPoint 7: The concept of the ‘whole building’, including life cycle assessment</a:t>
            </a:r>
          </a:p>
        </p:txBody>
      </p:sp>
      <p:sp>
        <p:nvSpPr>
          <p:cNvPr id="2050" name="Rectangle 14"/>
          <p:cNvSpPr>
            <a:spLocks noGrp="1" noChangeArrowheads="1"/>
          </p:cNvSpPr>
          <p:nvPr>
            <p:ph sz="quarter" idx="10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361473" y="2219221"/>
            <a:ext cx="80010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en-GB" sz="2400" b="1" dirty="0"/>
              <a:t>3. Construction design principles</a:t>
            </a:r>
          </a:p>
          <a:p>
            <a:r>
              <a:rPr lang="en-GB" sz="2400" b="1" dirty="0"/>
              <a:t>3.5 The concept of the ‘whole building’, including life cycle </a:t>
            </a:r>
          </a:p>
          <a:p>
            <a:endParaRPr lang="en-GB" sz="2400" b="1" dirty="0"/>
          </a:p>
        </p:txBody>
      </p:sp>
    </p:spTree>
    <p:extLst>
      <p:ext uri="{BB962C8B-B14F-4D97-AF65-F5344CB8AC3E}">
        <p14:creationId xmlns:p14="http://schemas.microsoft.com/office/powerpoint/2010/main" val="321346569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AF6375-3175-EC43-A48D-5CA9AA539A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Material waste – landfill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4B17C92-155D-3241-88AC-7577C70A40B1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sz="1800" dirty="0"/>
              <a:t>Land fill is discouraged as it pollutes the ground, wastes valuable resources and can produce dangerous gases. The UK government has implemented a landfill tax to offset the cost of landfill for inspection </a:t>
            </a:r>
            <a:r>
              <a:rPr lang="en-US" sz="1800" dirty="0" err="1"/>
              <a:t>programmes</a:t>
            </a:r>
            <a:r>
              <a:rPr lang="en-US" sz="1800" dirty="0"/>
              <a:t> or long-term mitigation of environmental impacts relating to disposal and to encourage other methods of disposal due to the cost of landfill. There are two rates: the lower rate for inert or inactive waste; and the higher rate for all other landfill materials.</a:t>
            </a:r>
          </a:p>
          <a:p>
            <a:endParaRPr lang="en-US" sz="1600" dirty="0"/>
          </a:p>
          <a:p>
            <a:endParaRPr lang="en-US" sz="1600" dirty="0"/>
          </a:p>
        </p:txBody>
      </p:sp>
      <p:graphicFrame>
        <p:nvGraphicFramePr>
          <p:cNvPr id="6" name="Table 6">
            <a:extLst>
              <a:ext uri="{FF2B5EF4-FFF2-40B4-BE49-F238E27FC236}">
                <a16:creationId xmlns:a16="http://schemas.microsoft.com/office/drawing/2014/main" id="{3AF6DB9A-2810-0846-AF1C-EB1E52005821}"/>
              </a:ext>
            </a:extLst>
          </p:cNvPr>
          <p:cNvGraphicFramePr>
            <a:graphicFrameLocks noGrp="1"/>
          </p:cNvGraphicFramePr>
          <p:nvPr/>
        </p:nvGraphicFramePr>
        <p:xfrm>
          <a:off x="642392" y="3636000"/>
          <a:ext cx="7859216" cy="2194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64804">
                  <a:extLst>
                    <a:ext uri="{9D8B030D-6E8A-4147-A177-3AD203B41FA5}">
                      <a16:colId xmlns:a16="http://schemas.microsoft.com/office/drawing/2014/main" val="3479969326"/>
                    </a:ext>
                  </a:extLst>
                </a:gridCol>
                <a:gridCol w="1964804">
                  <a:extLst>
                    <a:ext uri="{9D8B030D-6E8A-4147-A177-3AD203B41FA5}">
                      <a16:colId xmlns:a16="http://schemas.microsoft.com/office/drawing/2014/main" val="4114484558"/>
                    </a:ext>
                  </a:extLst>
                </a:gridCol>
                <a:gridCol w="1964804">
                  <a:extLst>
                    <a:ext uri="{9D8B030D-6E8A-4147-A177-3AD203B41FA5}">
                      <a16:colId xmlns:a16="http://schemas.microsoft.com/office/drawing/2014/main" val="546112215"/>
                    </a:ext>
                  </a:extLst>
                </a:gridCol>
                <a:gridCol w="1964804">
                  <a:extLst>
                    <a:ext uri="{9D8B030D-6E8A-4147-A177-3AD203B41FA5}">
                      <a16:colId xmlns:a16="http://schemas.microsoft.com/office/drawing/2014/main" val="254289775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b="1" dirty="0">
                          <a:solidFill>
                            <a:srgbClr val="0B0C0C"/>
                          </a:solidFill>
                          <a:effectLst/>
                          <a:latin typeface="nta"/>
                        </a:rPr>
                        <a:t>Rate from 1 April 2021</a:t>
                      </a:r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b="1" dirty="0">
                          <a:solidFill>
                            <a:srgbClr val="0B0C0C"/>
                          </a:solidFill>
                          <a:effectLst/>
                          <a:latin typeface="nta"/>
                        </a:rPr>
                        <a:t>Rate from 1 April 2010</a:t>
                      </a:r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b="1" dirty="0">
                          <a:solidFill>
                            <a:srgbClr val="0B0C0C"/>
                          </a:solidFill>
                          <a:effectLst/>
                          <a:latin typeface="nta"/>
                        </a:rPr>
                        <a:t>Rate from 1October 1996</a:t>
                      </a:r>
                    </a:p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189393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b="0" dirty="0">
                          <a:effectLst/>
                          <a:latin typeface="inherit"/>
                        </a:rPr>
                        <a:t>Standard rate</a:t>
                      </a:r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b="0" dirty="0">
                          <a:effectLst/>
                          <a:latin typeface="inherit"/>
                        </a:rPr>
                        <a:t>£96.70/tonne</a:t>
                      </a:r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b="0" dirty="0">
                          <a:effectLst/>
                          <a:latin typeface="inherit"/>
                        </a:rPr>
                        <a:t>£48/tonne</a:t>
                      </a:r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b="0" dirty="0">
                          <a:effectLst/>
                          <a:latin typeface="inherit"/>
                        </a:rPr>
                        <a:t>£7/tonne</a:t>
                      </a:r>
                    </a:p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056586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b="0" dirty="0">
                          <a:effectLst/>
                          <a:latin typeface="inherit"/>
                        </a:rPr>
                        <a:t>Lower rate</a:t>
                      </a:r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b="0" dirty="0">
                          <a:effectLst/>
                          <a:latin typeface="inherit"/>
                        </a:rPr>
                        <a:t>£3.10/tonne</a:t>
                      </a:r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b="0" dirty="0">
                          <a:effectLst/>
                          <a:latin typeface="inherit"/>
                        </a:rPr>
                        <a:t>£2.50/tonne</a:t>
                      </a:r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b="0" dirty="0">
                          <a:effectLst/>
                          <a:latin typeface="inherit"/>
                        </a:rPr>
                        <a:t>£2/tonne</a:t>
                      </a:r>
                    </a:p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727703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463007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C350A3-2046-8C4F-9BA6-B643734ED1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Material waste – recycling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AC47BD7-532C-3F47-AF7E-5097BD1EB932}"/>
              </a:ext>
            </a:extLst>
          </p:cNvPr>
          <p:cNvSpPr txBox="1"/>
          <p:nvPr/>
        </p:nvSpPr>
        <p:spPr>
          <a:xfrm>
            <a:off x="4067944" y="1700808"/>
            <a:ext cx="410445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/>
              <a:t>Wood is used to fire biomass boilers or processed into animal bedding after it has been shredded and screened for foreign particles. Large sections are often reused.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E652D93-928C-764A-B1AF-582A4D601214}"/>
              </a:ext>
            </a:extLst>
          </p:cNvPr>
          <p:cNvSpPr txBox="1"/>
          <p:nvPr/>
        </p:nvSpPr>
        <p:spPr>
          <a:xfrm>
            <a:off x="453052" y="3883815"/>
            <a:ext cx="8229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/>
              <a:t>If mixed with organic material in land fill, plasterboard gives off an odorous and toxic gas called hydrogen sulfide. Plasterboard can instead be recycled to make new sheets of plasterboard.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6DE3E12-9F5A-8D47-A485-7ED44931B1D5}"/>
              </a:ext>
            </a:extLst>
          </p:cNvPr>
          <p:cNvSpPr txBox="1"/>
          <p:nvPr/>
        </p:nvSpPr>
        <p:spPr>
          <a:xfrm>
            <a:off x="453052" y="4957137"/>
            <a:ext cx="81513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/>
              <a:t>Metal requires very little energy to recycle in comparison to mining ore, refining and smelting it into a pure metal. Therefore, it is cost effective to recycle.</a:t>
            </a:r>
          </a:p>
        </p:txBody>
      </p:sp>
      <p:pic>
        <p:nvPicPr>
          <p:cNvPr id="9" name="Picture 8" descr="A picture containing ground, truck, outdoor, cart&#10;&#10;Description automatically generated">
            <a:extLst>
              <a:ext uri="{FF2B5EF4-FFF2-40B4-BE49-F238E27FC236}">
                <a16:creationId xmlns:a16="http://schemas.microsoft.com/office/drawing/2014/main" id="{6F4B986B-FFFE-48C9-98A1-910C9C12470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3052" y="1700808"/>
            <a:ext cx="3048000" cy="2033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250568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37B852-3D80-C74F-BA5E-3F14EE77E0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Environmental legislation – some important acts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681EF4-F39A-1340-862D-A19DE5D6F2F3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sz="1800" dirty="0"/>
              <a:t>There is a great deal of legislation covering the environment: </a:t>
            </a:r>
          </a:p>
          <a:p>
            <a:r>
              <a:rPr lang="en-US" sz="1800" b="1" dirty="0"/>
              <a:t>Control of Pollution Act – </a:t>
            </a:r>
            <a:r>
              <a:rPr lang="en-US" sz="1800" dirty="0"/>
              <a:t>covers air, noise, water, atmospheric pollution and waste on land</a:t>
            </a:r>
          </a:p>
          <a:p>
            <a:r>
              <a:rPr lang="en-US" sz="1800" b="1" dirty="0"/>
              <a:t>Environmental Protection Act – </a:t>
            </a:r>
            <a:r>
              <a:rPr lang="en-US" sz="1800" dirty="0"/>
              <a:t>controls waste management and emissions in the environment within the UK</a:t>
            </a:r>
          </a:p>
          <a:p>
            <a:r>
              <a:rPr lang="en-US" sz="1800" b="1" dirty="0"/>
              <a:t>Wildlife and Countryside Act – </a:t>
            </a:r>
            <a:r>
              <a:rPr lang="en-US" sz="1800" dirty="0"/>
              <a:t>gives protection to native species and their habitats; controls the release of non-native species, and enhances the protection of SSSIs.</a:t>
            </a:r>
          </a:p>
          <a:p>
            <a:r>
              <a:rPr lang="en-US" sz="1800" dirty="0"/>
              <a:t>Other legislation includes the Weed Act, Protection of Badgers Act and the Hunting Act.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600" dirty="0"/>
          </a:p>
          <a:p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8691211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01E090-7260-F640-839C-014B5F7D9B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Environmental laws – conservation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19770B-96CE-0D49-B9BB-9993EF216B13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sz="1800" b="1" dirty="0"/>
              <a:t>Planning (listed buildings and conservation areas) Act: </a:t>
            </a:r>
            <a:r>
              <a:rPr lang="en-US" sz="1800" dirty="0"/>
              <a:t>to protect listed buildings and conservation areas within the UK.</a:t>
            </a:r>
          </a:p>
          <a:p>
            <a:r>
              <a:rPr lang="en-US" sz="1800" b="1" dirty="0"/>
              <a:t>Ancient Monuments and Archaeological Areas Act:</a:t>
            </a:r>
            <a:r>
              <a:rPr lang="en-US" sz="1800" dirty="0"/>
              <a:t> to protect any building or structure that has been classed as a monument. </a:t>
            </a:r>
          </a:p>
          <a:p>
            <a:r>
              <a:rPr lang="en-US" sz="1800" b="1" dirty="0"/>
              <a:t>National Parks and Access to the Countryside Act: </a:t>
            </a:r>
            <a:r>
              <a:rPr lang="en-US" sz="1800" dirty="0"/>
              <a:t>to control the creation of national parks and areas of outstanding beauty, including public rights of way. </a:t>
            </a:r>
          </a:p>
          <a:p>
            <a:r>
              <a:rPr lang="en-US" sz="1800" dirty="0"/>
              <a:t>It is often difficult to obtain planning permissions within these areas and, if granted, will have many stipulations attached.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98020865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F3D287-755D-AF4C-8656-3F6F772B9B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Environmental laws – climate change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B2B5E8-EF6D-424D-AC9B-13D60527A980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39410" y="3539732"/>
            <a:ext cx="8229600" cy="4248000"/>
          </a:xfrm>
        </p:spPr>
        <p:txBody>
          <a:bodyPr/>
          <a:lstStyle/>
          <a:p>
            <a:r>
              <a:rPr lang="en-US" sz="1800" b="1" dirty="0"/>
              <a:t>Planning and Energy Act: </a:t>
            </a:r>
            <a:r>
              <a:rPr lang="en-US" sz="1800" dirty="0"/>
              <a:t>introduced in 2008 to allow planning authorities to impose requirements on local planning applications regarding energy use and efficiency.</a:t>
            </a:r>
          </a:p>
          <a:p>
            <a:r>
              <a:rPr lang="en-US" sz="1800" b="1" dirty="0"/>
              <a:t>Energy Act: </a:t>
            </a:r>
            <a:r>
              <a:rPr lang="en-US" sz="1800" dirty="0"/>
              <a:t>requires energy providers to meet certain energy efficiency requirements when providing energy to consumers – e.g. reducing carbon emissions and home heating costs.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1800" dirty="0"/>
          </a:p>
        </p:txBody>
      </p:sp>
      <p:pic>
        <p:nvPicPr>
          <p:cNvPr id="5" name="Picture 4" descr="Shape, arrow&#10;&#10;Description automatically generated">
            <a:extLst>
              <a:ext uri="{FF2B5EF4-FFF2-40B4-BE49-F238E27FC236}">
                <a16:creationId xmlns:a16="http://schemas.microsoft.com/office/drawing/2014/main" id="{D4A948F2-57FC-4C56-A5FB-BA5AC0EEB78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56176" y="1672293"/>
            <a:ext cx="2187444" cy="1557461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79D8FCD-5277-41A0-8863-BAA902D448D4}"/>
              </a:ext>
            </a:extLst>
          </p:cNvPr>
          <p:cNvSpPr txBox="1"/>
          <p:nvPr/>
        </p:nvSpPr>
        <p:spPr>
          <a:xfrm>
            <a:off x="323528" y="1706573"/>
            <a:ext cx="5508687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b="1" dirty="0"/>
              <a:t>Climate Change Act: </a:t>
            </a:r>
            <a:r>
              <a:rPr lang="en-US" sz="1800" dirty="0"/>
              <a:t>introduced in 2008 and designed to reduce CO</a:t>
            </a:r>
            <a:r>
              <a:rPr lang="en-US" sz="1800" baseline="-25000" dirty="0"/>
              <a:t>2</a:t>
            </a:r>
            <a:r>
              <a:rPr lang="en-US" sz="1800" dirty="0"/>
              <a:t> emissions in the UK by at least 80% by 2050. </a:t>
            </a:r>
            <a:r>
              <a:rPr lang="en-GB" sz="1800" dirty="0"/>
              <a:t>This target was updated in 2019 with a new target requiring the UK to bring all greenhouse gas emissions to net zero by 2050.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343036507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sz="60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</p:spTree>
    <p:extLst>
      <p:ext uri="{BB962C8B-B14F-4D97-AF65-F5344CB8AC3E}">
        <p14:creationId xmlns:p14="http://schemas.microsoft.com/office/powerpoint/2010/main" val="20826391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E10886-B54D-47C3-BE18-317836B065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Sustainability and BREEAM – definitions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7838A7-47AC-49C1-9344-363363E03095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GB" sz="1800" b="1" dirty="0"/>
              <a:t>Sustainability:</a:t>
            </a:r>
            <a:r>
              <a:rPr lang="en-GB" sz="1800" dirty="0"/>
              <a:t> when planning and delivering a construction project is achieved by using renewable and recyclable resources, reducing energy consumption and waste, creating a healthy and environmentally friendly environment, and by protecting the natural environment. Sustainability is also achieved by using locally sourced materials, resource protection, re-use, and refurbishment of materials.</a:t>
            </a:r>
          </a:p>
          <a:p>
            <a:r>
              <a:rPr lang="en-GB" sz="1800" b="1" dirty="0"/>
              <a:t>BREEAM: </a:t>
            </a:r>
            <a:r>
              <a:rPr lang="en-GB" sz="1800" dirty="0"/>
              <a:t>the Building Research Establishment (BRE) Environmental Assessment Method. It sets best practice standards for the environmental performance of buildings through design, specification, construction and operation. </a:t>
            </a:r>
          </a:p>
        </p:txBody>
      </p:sp>
    </p:spTree>
    <p:extLst>
      <p:ext uri="{BB962C8B-B14F-4D97-AF65-F5344CB8AC3E}">
        <p14:creationId xmlns:p14="http://schemas.microsoft.com/office/powerpoint/2010/main" val="6891494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C3EBA0-BCE0-4027-B19E-CC52219DB7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The concept of the whole building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8983DEB-E183-4330-9820-646439C2F404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GB" sz="1800" dirty="0"/>
              <a:t>When designing a new structure, it is important to look beyond the construction project to the full life cycle of the whole building. Construction is just one stage of this cycle.</a:t>
            </a: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0EDF7865-C521-472D-B88A-AEF5FC9D9BC1}"/>
              </a:ext>
            </a:extLst>
          </p:cNvPr>
          <p:cNvGraphicFramePr/>
          <p:nvPr/>
        </p:nvGraphicFramePr>
        <p:xfrm>
          <a:off x="1763688" y="2139943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5218423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Life cycle assessment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41725" y="2132856"/>
            <a:ext cx="3770235" cy="4338000"/>
          </a:xfrm>
        </p:spPr>
        <p:txBody>
          <a:bodyPr/>
          <a:lstStyle/>
          <a:p>
            <a:r>
              <a:rPr lang="en-GB" sz="1800" dirty="0">
                <a:ea typeface="ＭＳ Ｐゴシック" pitchFamily="-105" charset="-128"/>
                <a:cs typeface="ＭＳ Ｐゴシック" pitchFamily="-105" charset="-128"/>
              </a:rPr>
              <a:t>The assessment includes: extraction of raw materials used to manufacture building materials/components; transportation of goods; the construction process; maintenance and refurbishment; the demolition process (when a building is no longer fit for purpose); recycling/repurposing as much as of the building’s material as possible back into raw materials, saving finite natural resources.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386262F-577B-4BD1-9C73-E816DC305A5D}"/>
              </a:ext>
            </a:extLst>
          </p:cNvPr>
          <p:cNvSpPr txBox="1"/>
          <p:nvPr/>
        </p:nvSpPr>
        <p:spPr>
          <a:xfrm>
            <a:off x="341784" y="1577056"/>
            <a:ext cx="831641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/>
            <a:r>
              <a:rPr lang="en-GB" sz="1800" dirty="0">
                <a:ea typeface="ＭＳ Ｐゴシック" pitchFamily="-105" charset="-128"/>
                <a:cs typeface="ＭＳ Ｐゴシック" pitchFamily="-105" charset="-128"/>
              </a:rPr>
              <a:t>This covers all stages of a construction project.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BB42C4C-DB6B-4914-9238-C573CEA5F3E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647"/>
          <a:stretch/>
        </p:blipFill>
        <p:spPr>
          <a:xfrm>
            <a:off x="4355976" y="1876145"/>
            <a:ext cx="4579084" cy="39738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16852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E06C55-68B2-CF46-8BA6-00E27F2D99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Repurposing existing buildings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71E853F-ECBF-2540-B1A4-54475E1D483A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3682752" cy="4248000"/>
          </a:xfrm>
        </p:spPr>
        <p:txBody>
          <a:bodyPr/>
          <a:lstStyle/>
          <a:p>
            <a:r>
              <a:rPr lang="en-US" sz="1800" dirty="0"/>
              <a:t>Buildings reach the end of their natural life cycles for many reasons – e.g. changes in lifestyle or technology making traditional methods/ buildings obsolete. But they can also have a new lease of life through repurposing – e.g. warehousing converted into apartments, country houses into leisure </a:t>
            </a:r>
            <a:r>
              <a:rPr lang="en-US" sz="1800" dirty="0" err="1"/>
              <a:t>centres</a:t>
            </a:r>
            <a:r>
              <a:rPr lang="en-US" sz="1800" dirty="0"/>
              <a:t>/spa hotels, and barns into accommodation/holiday lets. This reduces the impact on the use of resources and extends the life cycle assessment of a building.</a:t>
            </a:r>
          </a:p>
        </p:txBody>
      </p:sp>
      <p:pic>
        <p:nvPicPr>
          <p:cNvPr id="6" name="Picture 5" descr="A picture containing building, floor, indoor, wall&#10;&#10;Description automatically generated">
            <a:extLst>
              <a:ext uri="{FF2B5EF4-FFF2-40B4-BE49-F238E27FC236}">
                <a16:creationId xmlns:a16="http://schemas.microsoft.com/office/drawing/2014/main" id="{63343988-6298-49E7-A362-8C9916889FD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56491" y="1966292"/>
            <a:ext cx="4197561" cy="26528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19015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61026E-A652-EF45-981E-F8A049F4D1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Materials – recycling, repurposing and re-using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7E4492B-F4BB-FA4F-8618-C02EDA1EDA04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sz="1800" dirty="0"/>
              <a:t>Recycling building materials whenever possible reduces the impact on natural resources. Fewer trees cut down and fewer base materials quarried/mined reduces carbon footprint because processing, manufacturing, shipping and transport are all kept to a minimum.</a:t>
            </a:r>
          </a:p>
          <a:p>
            <a:r>
              <a:rPr lang="en-US" sz="1800" dirty="0"/>
              <a:t>Many items can be upcycled or repurposed to bring a designer look to a property.</a:t>
            </a:r>
          </a:p>
          <a:p>
            <a:r>
              <a:rPr lang="en-US" sz="1800" dirty="0"/>
              <a:t>Many materials can be reused to recreate a traditional look. During heritage work or repairs the use of recycled bricks and timber might be the only option that will produce the finish required for the property.</a:t>
            </a:r>
          </a:p>
        </p:txBody>
      </p:sp>
    </p:spTree>
    <p:extLst>
      <p:ext uri="{BB962C8B-B14F-4D97-AF65-F5344CB8AC3E}">
        <p14:creationId xmlns:p14="http://schemas.microsoft.com/office/powerpoint/2010/main" val="23636005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97FEB6-2972-5446-9082-4313CAFAE8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Materials – architectural salvage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695948-E933-4543-BCA8-3F6405D1E097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sz="1800" dirty="0"/>
              <a:t>This is the removal of decorative items from a property. It can include doors, windows, </a:t>
            </a:r>
            <a:r>
              <a:rPr lang="en-US" sz="1800" dirty="0" err="1"/>
              <a:t>panelling</a:t>
            </a:r>
            <a:r>
              <a:rPr lang="en-US" sz="1800" dirty="0"/>
              <a:t>, </a:t>
            </a:r>
            <a:r>
              <a:rPr lang="en-US" sz="1800" dirty="0" err="1"/>
              <a:t>mouldings</a:t>
            </a:r>
            <a:r>
              <a:rPr lang="en-US" sz="1800" dirty="0"/>
              <a:t>, ironmongery, fireplaces, lintels, sills, stone flags, bricks, chimney pots, tiles/slates and other sought-after items. There is a growing market for repairing heritage properties and developers looking to add period charm to, e.g., a pub, restaurant or hotel.</a:t>
            </a:r>
          </a:p>
        </p:txBody>
      </p:sp>
      <p:pic>
        <p:nvPicPr>
          <p:cNvPr id="5" name="Picture 4" descr="A picture containing grass, outdoor, old&#10;&#10;Description automatically generated">
            <a:extLst>
              <a:ext uri="{FF2B5EF4-FFF2-40B4-BE49-F238E27FC236}">
                <a16:creationId xmlns:a16="http://schemas.microsoft.com/office/drawing/2014/main" id="{29876B29-8F1A-491B-A2E9-34884EE9686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03848" y="3429000"/>
            <a:ext cx="3048000" cy="2033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8622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7ED21C-1C7B-6048-86E1-4AF9866E50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Materials – aggregates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736BFE2-632C-974D-93BC-6C3550574ED1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sz="1800" dirty="0"/>
              <a:t>Any masonry product that can not be recycled can be crushed into aggregate, which is then used in a range of products. Stone, slate, marble, granite and so on can be used </a:t>
            </a:r>
            <a:r>
              <a:rPr lang="en-US" sz="1800"/>
              <a:t>for decorative </a:t>
            </a:r>
            <a:r>
              <a:rPr lang="en-US" sz="1800" dirty="0"/>
              <a:t>aggregates. Bricks and concrete can be crushed and used as hard core or aggregate for concrete. </a:t>
            </a:r>
          </a:p>
          <a:p>
            <a:endParaRPr lang="en-US" sz="1600" dirty="0"/>
          </a:p>
          <a:p>
            <a:endParaRPr lang="en-US" sz="16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26EDD20-9E00-A54A-AB45-25CEF1C3A624}"/>
              </a:ext>
            </a:extLst>
          </p:cNvPr>
          <p:cNvSpPr txBox="1"/>
          <p:nvPr/>
        </p:nvSpPr>
        <p:spPr>
          <a:xfrm>
            <a:off x="5364088" y="2909521"/>
            <a:ext cx="352839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/>
              <a:t>Type 1 Concrete is produced from crushed aggregate – recycling waste materials from construction/demolition projects. It is perfect for using in trench fills, backfills, </a:t>
            </a:r>
            <a:r>
              <a:rPr lang="en-GB" sz="1600" dirty="0" err="1"/>
              <a:t>oversite</a:t>
            </a:r>
            <a:r>
              <a:rPr lang="en-GB" sz="1600" dirty="0"/>
              <a:t> fills and as a granular sub-base.</a:t>
            </a:r>
          </a:p>
        </p:txBody>
      </p:sp>
      <p:pic>
        <p:nvPicPr>
          <p:cNvPr id="5" name="Picture 4" descr="A picture containing sky, outdoor, road, truck&#10;&#10;Description automatically generated">
            <a:extLst>
              <a:ext uri="{FF2B5EF4-FFF2-40B4-BE49-F238E27FC236}">
                <a16:creationId xmlns:a16="http://schemas.microsoft.com/office/drawing/2014/main" id="{A6C9A47D-0958-4DD0-9930-A7B4B5644BF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0180" y="2924943"/>
            <a:ext cx="4668227" cy="31137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065429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6B0648-87A6-A946-813D-BFB5888EAD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Metals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4ABBFA3-3295-8F4F-BBAE-4012A98CD34F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sz="1800" dirty="0"/>
              <a:t>Because ferrous and non-ferrous metals can be re-melted and reformed into new products almost indefinably, scrap and reclaimed metal are ideal materials for recycling – reducing both the depletion of natural resources and the carbon footprint from mining ore and smelting new metals.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F276CB1-BBA5-E343-A230-2CFCB9C658BD}"/>
              </a:ext>
            </a:extLst>
          </p:cNvPr>
          <p:cNvSpPr/>
          <p:nvPr/>
        </p:nvSpPr>
        <p:spPr>
          <a:xfrm>
            <a:off x="5364088" y="3068960"/>
            <a:ext cx="3394720" cy="2369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/>
              <a:t>The amount of energy </a:t>
            </a:r>
            <a:r>
              <a:rPr lang="en-GB" sz="1600" dirty="0"/>
              <a:t> </a:t>
            </a:r>
            <a:r>
              <a:rPr lang="en-US" sz="1600" dirty="0"/>
              <a:t>saved </a:t>
            </a:r>
            <a:r>
              <a:rPr lang="en-GB" sz="1600" dirty="0"/>
              <a:t>(%)</a:t>
            </a:r>
            <a:r>
              <a:rPr lang="en-US" sz="1600" dirty="0"/>
              <a:t> using recycled metals compared to virgin ore:</a:t>
            </a:r>
            <a:r>
              <a:rPr lang="en-GB" sz="1600" dirty="0"/>
              <a:t> </a:t>
            </a:r>
          </a:p>
          <a:p>
            <a:endParaRPr lang="en-GB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600" dirty="0"/>
              <a:t>steel 62–74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600" dirty="0"/>
              <a:t>copper 87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600" dirty="0"/>
              <a:t>zinc 63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600" dirty="0"/>
              <a:t>lead 60</a:t>
            </a:r>
          </a:p>
          <a:p>
            <a:endParaRPr lang="en-GB" dirty="0"/>
          </a:p>
        </p:txBody>
      </p:sp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32FFC95D-ABAF-4C6C-B9AA-E4C1E6323A2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40085104"/>
              </p:ext>
            </p:extLst>
          </p:nvPr>
        </p:nvGraphicFramePr>
        <p:xfrm>
          <a:off x="457200" y="3012412"/>
          <a:ext cx="4690864" cy="2869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35236568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1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1238</TotalTime>
  <Words>1273</Words>
  <Application>Microsoft Office PowerPoint</Application>
  <PresentationFormat>On-screen Show (4:3)</PresentationFormat>
  <Paragraphs>84</Paragraphs>
  <Slides>15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2" baseType="lpstr">
      <vt:lpstr>ＭＳ Ｐゴシック</vt:lpstr>
      <vt:lpstr>Arial</vt:lpstr>
      <vt:lpstr>inherit</vt:lpstr>
      <vt:lpstr>Lucida Grande</vt:lpstr>
      <vt:lpstr>nta</vt:lpstr>
      <vt:lpstr>Times New Roman</vt:lpstr>
      <vt:lpstr>1_Default Design</vt:lpstr>
      <vt:lpstr>PowerPoint 7: The concept of the ‘whole building’, including life cycle assessment</vt:lpstr>
      <vt:lpstr>Sustainability and BREEAM – definitions</vt:lpstr>
      <vt:lpstr>The concept of the whole building</vt:lpstr>
      <vt:lpstr>Life cycle assessment</vt:lpstr>
      <vt:lpstr>Repurposing existing buildings</vt:lpstr>
      <vt:lpstr>Materials – recycling, repurposing and re-using</vt:lpstr>
      <vt:lpstr>Materials – architectural salvage</vt:lpstr>
      <vt:lpstr>Materials – aggregates </vt:lpstr>
      <vt:lpstr>Metals </vt:lpstr>
      <vt:lpstr>Material waste – landfill</vt:lpstr>
      <vt:lpstr>Material waste – recycling</vt:lpstr>
      <vt:lpstr>Environmental legislation – some important acts</vt:lpstr>
      <vt:lpstr>Environmental laws – conservation</vt:lpstr>
      <vt:lpstr>Environmental laws – climate change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Rachel Hamar</cp:lastModifiedBy>
  <cp:revision>176</cp:revision>
  <dcterms:created xsi:type="dcterms:W3CDTF">2013-05-28T00:38:54Z</dcterms:created>
  <dcterms:modified xsi:type="dcterms:W3CDTF">2025-11-18T16:59:39Z</dcterms:modified>
</cp:coreProperties>
</file>