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</p:sldMasterIdLst>
  <p:notesMasterIdLst>
    <p:notesMasterId r:id="rId13"/>
  </p:notesMasterIdLst>
  <p:handoutMasterIdLst>
    <p:handoutMasterId r:id="rId14"/>
  </p:handoutMasterIdLst>
  <p:sldIdLst>
    <p:sldId id="358" r:id="rId2"/>
    <p:sldId id="359" r:id="rId3"/>
    <p:sldId id="356" r:id="rId4"/>
    <p:sldId id="344" r:id="rId5"/>
    <p:sldId id="345" r:id="rId6"/>
    <p:sldId id="346" r:id="rId7"/>
    <p:sldId id="349" r:id="rId8"/>
    <p:sldId id="347" r:id="rId9"/>
    <p:sldId id="350" r:id="rId10"/>
    <p:sldId id="360" r:id="rId11"/>
    <p:sldId id="35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6" clrIdx="0"/>
  <p:cmAuthor id="2" name="mark ablett" initials="ma" lastIdx="6" clrIdx="1"/>
  <p:cmAuthor id="3" name="Sandra Stafford" initials="S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3676E7-459B-4239-9F2F-8E1B4FF4B365}" v="1" dt="2021-09-21T15:14:46.0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8790"/>
    <p:restoredTop sz="79777" autoAdjust="0"/>
  </p:normalViewPr>
  <p:slideViewPr>
    <p:cSldViewPr showGuides="1">
      <p:cViewPr varScale="1">
        <p:scale>
          <a:sx n="55" d="100"/>
          <a:sy n="55" d="100"/>
        </p:scale>
        <p:origin x="226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7787/1161997.pdf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763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more information and to read the code, go to: </a:t>
            </a:r>
            <a:r>
              <a:rPr lang="en-US" dirty="0">
                <a:hlinkClick r:id="rId3"/>
              </a:rPr>
              <a:t>1161997.pdf (publishing.service.gov.uk)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714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see a map of the Brownfield sites in the UK, see: https://cdn.shortpixel.ai/client/q_lossy,ret_img,w_905/https://www.lgafirst.co.uk/wp-content/uploads/2019/04/Brownfield-sites-small-1-905x1024.jpg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118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see a map of Greenfield sites in the UK, see:  https://www.northascot.org.uk/image/greenbelts.jpg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959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39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422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6076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01838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Benefits of good design (2)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Construction design principles</a:t>
            </a:r>
          </a:p>
          <a:p>
            <a:endParaRPr lang="en-GB" sz="2400" b="1" dirty="0"/>
          </a:p>
          <a:p>
            <a:r>
              <a:rPr lang="en-GB" sz="2400" b="1" dirty="0"/>
              <a:t>3.1 Benefits of good design</a:t>
            </a:r>
          </a:p>
        </p:txBody>
      </p:sp>
    </p:spTree>
    <p:extLst>
      <p:ext uri="{BB962C8B-B14F-4D97-AF65-F5344CB8AC3E}">
        <p14:creationId xmlns:p14="http://schemas.microsoft.com/office/powerpoint/2010/main" val="1876227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924F8-BB1A-6A46-833A-0AF7DDCDC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Brown or green?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D2330E-ECA0-4F15-9AE4-E7C41E1D0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84" y="1558261"/>
            <a:ext cx="7623032" cy="431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95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567338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550D9-02FB-4863-9AFF-3E3EBD487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8497C-19CB-4D2A-B4B3-B28648D304C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In this presentation, we will examine some of the factors 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that can influence design:</a:t>
            </a:r>
            <a:endParaRPr lang="en-GB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Corporate social responsibility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Vernacular construction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Code for Sustainable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H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omes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Brownfield versus greenfield sites</a:t>
            </a:r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6078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Corporate social responsibility (CSR)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3" indent="0">
              <a:buNone/>
              <a:defRPr/>
            </a:pPr>
            <a:r>
              <a:rPr lang="en-GB" sz="1800" dirty="0"/>
              <a:t>CSR is valued in the construction industry as a factor that contributes to sustainable business development. Construction enterprises typically develop CSR reports as one way to maintain a positive corporate image.</a:t>
            </a:r>
          </a:p>
          <a:p>
            <a:pPr marL="0" lvl="3" indent="0">
              <a:buNone/>
              <a:defRPr/>
            </a:pPr>
            <a:r>
              <a:rPr lang="en-GB" sz="1800" dirty="0"/>
              <a:t>Look at these examples.</a:t>
            </a:r>
          </a:p>
          <a:p>
            <a:pPr lvl="3">
              <a:defRPr/>
            </a:pPr>
            <a:r>
              <a:rPr lang="en-GB" sz="1800" dirty="0"/>
              <a:t>Well-designed buildings that improve quality of life and wellbeing.</a:t>
            </a:r>
          </a:p>
          <a:p>
            <a:pPr lvl="3">
              <a:defRPr/>
            </a:pPr>
            <a:r>
              <a:rPr lang="en-GB" sz="1800" dirty="0"/>
              <a:t>Supporting local community groups and educational programmes.</a:t>
            </a:r>
          </a:p>
          <a:p>
            <a:pPr lvl="3">
              <a:defRPr/>
            </a:pPr>
            <a:r>
              <a:rPr lang="en-GB" sz="1800" dirty="0"/>
              <a:t>Giving time and resources to charitable organisations.</a:t>
            </a:r>
          </a:p>
          <a:p>
            <a:pPr lvl="3">
              <a:defRPr/>
            </a:pPr>
            <a:r>
              <a:rPr lang="en-GB" sz="1800" dirty="0"/>
              <a:t>Developing community spaces such as cycle paths and landscaping.</a:t>
            </a:r>
          </a:p>
          <a:p>
            <a:pPr lvl="3">
              <a:defRPr/>
            </a:pPr>
            <a:r>
              <a:rPr lang="en-GB" sz="1800" dirty="0"/>
              <a:t>Offering work experience programmes and supporting apprenticeships.</a:t>
            </a:r>
          </a:p>
          <a:p>
            <a:pPr lvl="3">
              <a:defRPr/>
            </a:pPr>
            <a:r>
              <a:rPr lang="en-GB" sz="1800" dirty="0"/>
              <a:t>Responsible purchasing and minimising waste.</a:t>
            </a:r>
          </a:p>
          <a:p>
            <a:pPr marL="0" lvl="3" indent="0">
              <a:buNone/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784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42448-5F33-A143-BA7F-B492A315C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Vernacular architecture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12E7C-BF88-8B4D-A8C4-0C829B399F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56792"/>
            <a:ext cx="8003232" cy="1872208"/>
          </a:xfrm>
        </p:spPr>
        <p:txBody>
          <a:bodyPr/>
          <a:lstStyle/>
          <a:p>
            <a:r>
              <a:rPr lang="en-GB" sz="1800" dirty="0"/>
              <a:t>Vernacular architecture</a:t>
            </a:r>
            <a:r>
              <a:rPr lang="en-GB" sz="1800" b="1" dirty="0"/>
              <a:t> </a:t>
            </a:r>
            <a:r>
              <a:rPr lang="en-GB" sz="1800" dirty="0"/>
              <a:t>is characterised by its reliance on local needs, its construction materials and the traditions specific to its locality. It is a type of architecture indigenous to a specific time and region, and is not replicated from elsewhere. Historically, vernacular architecture has used the skills and expertise of local builders rather than formally trained architects.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6B52D8-C31F-4946-8ABB-3C9D3330AE58}"/>
              </a:ext>
            </a:extLst>
          </p:cNvPr>
          <p:cNvSpPr txBox="1"/>
          <p:nvPr/>
        </p:nvSpPr>
        <p:spPr>
          <a:xfrm>
            <a:off x="755576" y="5661248"/>
            <a:ext cx="59046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Examples of vernacular architecture from the </a:t>
            </a:r>
            <a:r>
              <a:rPr lang="en-US" sz="1600" dirty="0" err="1"/>
              <a:t>Cotswolds</a:t>
            </a:r>
            <a:r>
              <a:rPr lang="en-US" sz="1600" dirty="0"/>
              <a:t> (l) and County Down, Northern Ireland (r)</a:t>
            </a:r>
          </a:p>
        </p:txBody>
      </p:sp>
      <p:pic>
        <p:nvPicPr>
          <p:cNvPr id="6" name="Picture 5" descr="A picture containing tree, outdoor, house, residential&#10;&#10;Description automatically generated">
            <a:extLst>
              <a:ext uri="{FF2B5EF4-FFF2-40B4-BE49-F238E27FC236}">
                <a16:creationId xmlns:a16="http://schemas.microsoft.com/office/drawing/2014/main" id="{B74A7DAD-AEEA-48A7-95A3-6E218F9911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730" y="3449762"/>
            <a:ext cx="3058194" cy="2039815"/>
          </a:xfrm>
          <a:prstGeom prst="rect">
            <a:avLst/>
          </a:prstGeom>
        </p:spPr>
      </p:pic>
      <p:pic>
        <p:nvPicPr>
          <p:cNvPr id="8" name="Picture 7" descr="A picture containing grass, sky, tree, outdoor&#10;&#10;Description automatically generated">
            <a:extLst>
              <a:ext uri="{FF2B5EF4-FFF2-40B4-BE49-F238E27FC236}">
                <a16:creationId xmlns:a16="http://schemas.microsoft.com/office/drawing/2014/main" id="{1EAFC88F-0D39-4FF0-9525-5A61FBF8E5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8817" y="3449762"/>
            <a:ext cx="3460943" cy="203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65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5FCD7-CD46-524F-BC66-12FF1BA00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for Sustainable Homes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36180-3CD1-234A-B9B2-1B0CE0F282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5536" y="1512000"/>
            <a:ext cx="4536504" cy="4581296"/>
          </a:xfrm>
        </p:spPr>
        <p:txBody>
          <a:bodyPr/>
          <a:lstStyle/>
          <a:p>
            <a:r>
              <a:rPr lang="en-GB" sz="1800" dirty="0"/>
              <a:t>The</a:t>
            </a:r>
            <a:r>
              <a:rPr lang="en-GB" sz="1800" b="1" dirty="0"/>
              <a:t> </a:t>
            </a:r>
            <a:r>
              <a:rPr lang="en-GB" sz="1800" dirty="0"/>
              <a:t>Code for Sustainable Homes (2006) was set up to help reduce carbon emissions and create more sustainable homes. It sets out technical requirements plus details of the assessment process.</a:t>
            </a:r>
          </a:p>
          <a:p>
            <a:r>
              <a:rPr lang="en-GB" sz="1800" dirty="0"/>
              <a:t>It requires performance assessment of new dwellings both during the design stage and when construction is complete and measures sustainability against nine categories (shown), giving a final code rating between Levels 1 and 6.</a:t>
            </a:r>
          </a:p>
          <a:p>
            <a:r>
              <a:rPr lang="en-GB" sz="1800" dirty="0"/>
              <a:t>Before 2015 it could be mandated as part of a local authority's development plan. Currently, it is a voluntary code.</a:t>
            </a:r>
          </a:p>
          <a:p>
            <a:endParaRPr lang="en-US" sz="16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CE127D8-CF8C-F747-8872-3CBABE463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327093"/>
              </p:ext>
            </p:extLst>
          </p:nvPr>
        </p:nvGraphicFramePr>
        <p:xfrm>
          <a:off x="5220072" y="1359598"/>
          <a:ext cx="3384376" cy="427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869">
                  <a:extLst>
                    <a:ext uri="{9D8B030D-6E8A-4147-A177-3AD203B41FA5}">
                      <a16:colId xmlns:a16="http://schemas.microsoft.com/office/drawing/2014/main" val="2228458381"/>
                    </a:ext>
                  </a:extLst>
                </a:gridCol>
                <a:gridCol w="3053507">
                  <a:extLst>
                    <a:ext uri="{9D8B030D-6E8A-4147-A177-3AD203B41FA5}">
                      <a16:colId xmlns:a16="http://schemas.microsoft.com/office/drawing/2014/main" val="3545462051"/>
                    </a:ext>
                  </a:extLst>
                </a:gridCol>
              </a:tblGrid>
              <a:tr h="427066">
                <a:tc gridSpan="2"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Categories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086342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Energy and CO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 emissions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98947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Water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70954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Materials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19434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Surface water run-off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971483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Waste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702197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Pollution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611368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Health and wellbeing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73519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Management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804160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Ecology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892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525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8AB8D-EE69-AE46-AA00-CBCD3CC9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4834880" cy="382588"/>
          </a:xfrm>
        </p:spPr>
        <p:txBody>
          <a:bodyPr/>
          <a:lstStyle/>
          <a:p>
            <a:r>
              <a:rPr lang="en-US" dirty="0"/>
              <a:t>Brownfield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E4A5C-32EE-8B4C-BC06-52822FDC5F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11560" y="2636912"/>
            <a:ext cx="2520280" cy="2843940"/>
          </a:xfrm>
        </p:spPr>
        <p:txBody>
          <a:bodyPr/>
          <a:lstStyle/>
          <a:p>
            <a:r>
              <a:rPr lang="en-GB" dirty="0"/>
              <a:t>1 vacant</a:t>
            </a:r>
          </a:p>
          <a:p>
            <a:r>
              <a:rPr lang="en-GB" dirty="0"/>
              <a:t>2 derelict</a:t>
            </a:r>
          </a:p>
          <a:p>
            <a:r>
              <a:rPr lang="en-GB" dirty="0"/>
              <a:t>3 contaminated</a:t>
            </a:r>
          </a:p>
          <a:p>
            <a:r>
              <a:rPr lang="en-GB" dirty="0"/>
              <a:t>4 partially occupied or utilised.</a:t>
            </a:r>
          </a:p>
          <a:p>
            <a:endParaRPr lang="en-US" sz="1600" dirty="0"/>
          </a:p>
        </p:txBody>
      </p:sp>
      <p:pic>
        <p:nvPicPr>
          <p:cNvPr id="6" name="Picture 5" descr="A picture containing outdoor, building, sky, grass&#10;&#10;Description automatically generated">
            <a:extLst>
              <a:ext uri="{FF2B5EF4-FFF2-40B4-BE49-F238E27FC236}">
                <a16:creationId xmlns:a16="http://schemas.microsoft.com/office/drawing/2014/main" id="{D2BD20C4-1D10-4861-9557-AC73D9E749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5248" y="2727848"/>
            <a:ext cx="4866011" cy="27395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41CD0E-D544-4EDE-8A21-7870DDE925EF}"/>
              </a:ext>
            </a:extLst>
          </p:cNvPr>
          <p:cNvSpPr txBox="1"/>
          <p:nvPr/>
        </p:nvSpPr>
        <p:spPr>
          <a:xfrm>
            <a:off x="323528" y="1390588"/>
            <a:ext cx="83274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A brownfield site is land previously used for industrial or commercial purposes. Often, this land is contaminated with hazardous waste. There are four classes of brownfield sites:</a:t>
            </a:r>
          </a:p>
        </p:txBody>
      </p:sp>
    </p:spTree>
    <p:extLst>
      <p:ext uri="{BB962C8B-B14F-4D97-AF65-F5344CB8AC3E}">
        <p14:creationId xmlns:p14="http://schemas.microsoft.com/office/powerpoint/2010/main" val="1463824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CC81D-86DD-9343-B867-3A337D006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Brownfield sites – advantages and disadvantages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92F02-F261-E247-AE4B-6531E69C41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Advantages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easier to obtain because local authority is trying to improve run-down and derelict land within/surrounding existing urban area.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Can stimulate local regeneration – e.g. new shops, business, etc.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are normally already in place.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Contaminated ground is expensive to clear.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522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95F0A-786B-8A46-A7D5-E71200168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586F2-B3FE-0C45-8B9E-8371E3AE48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75240" cy="4248000"/>
          </a:xfrm>
        </p:spPr>
        <p:txBody>
          <a:bodyPr/>
          <a:lstStyle/>
          <a:p>
            <a:r>
              <a:rPr lang="en-US" sz="1800" dirty="0"/>
              <a:t>Greenfield sites are pieces of land not previously been built on. They are normally agricultural or local amenity land considered for urban development within the green belt. </a:t>
            </a:r>
          </a:p>
          <a:p>
            <a:r>
              <a:rPr lang="en-US" sz="1800" dirty="0"/>
              <a:t>The green belt we have today was introduced in 1955 by the Minister of Housing. It is designed to stop urban spread into open countryside.</a:t>
            </a:r>
          </a:p>
        </p:txBody>
      </p:sp>
      <p:pic>
        <p:nvPicPr>
          <p:cNvPr id="6" name="Picture 5" descr="A field of grass with houses in the background&#10;&#10;Description automatically generated with low confidence">
            <a:extLst>
              <a:ext uri="{FF2B5EF4-FFF2-40B4-BE49-F238E27FC236}">
                <a16:creationId xmlns:a16="http://schemas.microsoft.com/office/drawing/2014/main" id="{9449E985-8E09-4E9A-9950-6B2D03E74D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3653633"/>
            <a:ext cx="4932157" cy="201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75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569B2-5891-3644-9B38-90525FA79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 </a:t>
            </a:r>
            <a:r>
              <a:rPr lang="mr-IN" dirty="0"/>
              <a:t>–</a:t>
            </a:r>
            <a:r>
              <a:rPr lang="en-US" dirty="0"/>
              <a:t> advantages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27B85-1A7D-F34D-90FD-9D4592CDF9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81296"/>
          </a:xfrm>
        </p:spPr>
        <p:txBody>
          <a:bodyPr/>
          <a:lstStyle/>
          <a:p>
            <a:r>
              <a:rPr lang="en-US" sz="1800" b="1" dirty="0"/>
              <a:t>Advantages</a:t>
            </a:r>
          </a:p>
          <a:p>
            <a:r>
              <a:rPr lang="en-US" sz="1800" dirty="0"/>
              <a:t>Land is normally free from contaminates, and homes can command a premium/high price.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Government and local authorities have increased restrictions on the development of green belt land to protect wildlife and the countryside.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can be difficult to obtain.</a:t>
            </a:r>
            <a:endParaRPr lang="en-US" sz="1800" b="1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need to be provided.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Urban sprawl will result in increased pollution.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97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1177</TotalTime>
  <Words>713</Words>
  <Application>Microsoft Office PowerPoint</Application>
  <PresentationFormat>On-screen Show (4:3)</PresentationFormat>
  <Paragraphs>84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ＭＳ Ｐゴシック</vt:lpstr>
      <vt:lpstr>Arial</vt:lpstr>
      <vt:lpstr>Lucida Grande</vt:lpstr>
      <vt:lpstr>Times New Roman</vt:lpstr>
      <vt:lpstr>1_Default Design</vt:lpstr>
      <vt:lpstr>PowerPoint 2: Benefits of good design (2)</vt:lpstr>
      <vt:lpstr>Introduction</vt:lpstr>
      <vt:lpstr>Corporate social responsibility (CSR)</vt:lpstr>
      <vt:lpstr>Vernacular architecture </vt:lpstr>
      <vt:lpstr>Code for Sustainable Homes</vt:lpstr>
      <vt:lpstr>Brownfield sites – definition</vt:lpstr>
      <vt:lpstr>Brownfield sites – advantages and disadvantages </vt:lpstr>
      <vt:lpstr>Greenfield sites – definition</vt:lpstr>
      <vt:lpstr>Greenfield site – advantages and disadvantages</vt:lpstr>
      <vt:lpstr>Brown or green?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167</cp:revision>
  <dcterms:created xsi:type="dcterms:W3CDTF">2013-05-28T00:38:54Z</dcterms:created>
  <dcterms:modified xsi:type="dcterms:W3CDTF">2025-11-18T16:57:07Z</dcterms:modified>
</cp:coreProperties>
</file>