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4"/>
  </p:sldMasterIdLst>
  <p:notesMasterIdLst>
    <p:notesMasterId r:id="rId25"/>
  </p:notesMasterIdLst>
  <p:handoutMasterIdLst>
    <p:handoutMasterId r:id="rId26"/>
  </p:handoutMasterIdLst>
  <p:sldIdLst>
    <p:sldId id="256" r:id="rId5"/>
    <p:sldId id="351" r:id="rId6"/>
    <p:sldId id="328" r:id="rId7"/>
    <p:sldId id="348" r:id="rId8"/>
    <p:sldId id="350" r:id="rId9"/>
    <p:sldId id="332" r:id="rId10"/>
    <p:sldId id="353" r:id="rId11"/>
    <p:sldId id="354" r:id="rId12"/>
    <p:sldId id="347" r:id="rId13"/>
    <p:sldId id="349" r:id="rId14"/>
    <p:sldId id="352" r:id="rId15"/>
    <p:sldId id="346" r:id="rId16"/>
    <p:sldId id="355" r:id="rId17"/>
    <p:sldId id="341" r:id="rId18"/>
    <p:sldId id="342" r:id="rId19"/>
    <p:sldId id="343" r:id="rId20"/>
    <p:sldId id="356" r:id="rId21"/>
    <p:sldId id="358" r:id="rId22"/>
    <p:sldId id="357" r:id="rId23"/>
    <p:sldId id="267" r:id="rId24"/>
  </p:sldIdLst>
  <p:sldSz cx="9144000" cy="6858000" type="screen4x3"/>
  <p:notesSz cx="6858000" cy="9144000"/>
  <p:custDataLst>
    <p:tags r:id="rId2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3A4376-301B-44EE-AB7A-F87B00ABC1DC}" v="7" dt="2021-08-12T00:05:35.1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44"/>
    <p:restoredTop sz="86395"/>
  </p:normalViewPr>
  <p:slideViewPr>
    <p:cSldViewPr showGuides="1">
      <p:cViewPr varScale="1">
        <p:scale>
          <a:sx n="60" d="100"/>
          <a:sy n="60" d="100"/>
        </p:scale>
        <p:origin x="1020"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15494400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3594070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71345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8856649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3944873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7"/>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412441753"/>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3" r:id="rId3"/>
    <p:sldLayoutId id="2147483652" r:id="rId4"/>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trada.co.uk/" TargetMode="Externa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v2.wellcertified.com/wellv2/en/overview" TargetMode="Externa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169533"/>
            <a:ext cx="8153400" cy="2514600"/>
          </a:xfrm>
        </p:spPr>
        <p:txBody>
          <a:bodyPr anchor="t"/>
          <a:lstStyle/>
          <a:p>
            <a:pPr eaLnBrk="1" hangingPunct="1"/>
            <a:r>
              <a:rPr lang="en-GB" dirty="0">
                <a:ea typeface="ＭＳ Ｐゴシック" pitchFamily="-105" charset="-128"/>
                <a:cs typeface="ＭＳ Ｐゴシック" pitchFamily="-105" charset="-128"/>
              </a:rPr>
              <a:t>PowerPoint 1: Sustainability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571500"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5.1 Sustainability when planning and delivering a construction project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Planning </a:t>
            </a:r>
          </a:p>
        </p:txBody>
      </p:sp>
      <p:sp>
        <p:nvSpPr>
          <p:cNvPr id="3" name="TextBox 2">
            <a:extLst>
              <a:ext uri="{FF2B5EF4-FFF2-40B4-BE49-F238E27FC236}">
                <a16:creationId xmlns:a16="http://schemas.microsoft.com/office/drawing/2014/main" id="{E03CBF82-7C0C-43A4-951A-BA1053033ABC}"/>
              </a:ext>
            </a:extLst>
          </p:cNvPr>
          <p:cNvSpPr txBox="1"/>
          <p:nvPr/>
        </p:nvSpPr>
        <p:spPr>
          <a:xfrm>
            <a:off x="395536" y="1772816"/>
            <a:ext cx="4392488" cy="5016758"/>
          </a:xfrm>
          <a:prstGeom prst="rect">
            <a:avLst/>
          </a:prstGeom>
          <a:noFill/>
        </p:spPr>
        <p:txBody>
          <a:bodyPr wrap="square" rtlCol="0">
            <a:spAutoFit/>
          </a:bodyPr>
          <a:lstStyle/>
          <a:p>
            <a:r>
              <a:rPr lang="en-GB" dirty="0"/>
              <a:t>During the planning phase of a project, you need to ensure that you are complying with all legislation and are liaising with local authorities to make sure that you are complaint with sustainability requirements for your project. </a:t>
            </a:r>
          </a:p>
          <a:p>
            <a:endParaRPr lang="en-GB" dirty="0"/>
          </a:p>
          <a:p>
            <a:r>
              <a:rPr lang="en-GB" dirty="0"/>
              <a:t>During planning, you also need to make sure that you can source adequate resources, tools, equipment and machinery to fulfil the project’s requirements and guarantee successful delivery. </a:t>
            </a:r>
          </a:p>
          <a:p>
            <a:endParaRPr lang="en-GB" dirty="0"/>
          </a:p>
          <a:p>
            <a:endParaRPr lang="en-GB" dirty="0"/>
          </a:p>
        </p:txBody>
      </p:sp>
      <p:pic>
        <p:nvPicPr>
          <p:cNvPr id="6" name="Picture 5">
            <a:extLst>
              <a:ext uri="{FF2B5EF4-FFF2-40B4-BE49-F238E27FC236}">
                <a16:creationId xmlns:a16="http://schemas.microsoft.com/office/drawing/2014/main" id="{1AC6E18E-5E74-4036-8D25-B04709E25AA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88024" y="1757187"/>
            <a:ext cx="4177813" cy="3339821"/>
          </a:xfrm>
          <a:prstGeom prst="rect">
            <a:avLst/>
          </a:prstGeom>
        </p:spPr>
      </p:pic>
    </p:spTree>
    <p:extLst>
      <p:ext uri="{BB962C8B-B14F-4D97-AF65-F5344CB8AC3E}">
        <p14:creationId xmlns:p14="http://schemas.microsoft.com/office/powerpoint/2010/main" val="33984705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Production</a:t>
            </a:r>
          </a:p>
        </p:txBody>
      </p:sp>
      <p:sp>
        <p:nvSpPr>
          <p:cNvPr id="3" name="Content Placeholder 2"/>
          <p:cNvSpPr>
            <a:spLocks noGrp="1"/>
          </p:cNvSpPr>
          <p:nvPr>
            <p:ph sz="quarter" idx="10"/>
          </p:nvPr>
        </p:nvSpPr>
        <p:spPr>
          <a:xfrm>
            <a:off x="467932" y="1700808"/>
            <a:ext cx="8229600" cy="4248000"/>
          </a:xfrm>
        </p:spPr>
        <p:txBody>
          <a:bodyPr/>
          <a:lstStyle/>
          <a:p>
            <a:r>
              <a:rPr lang="en-GB" dirty="0"/>
              <a:t>During the production phase of a project, you need to ensure that all documentation and plans are in place and are implemented on the site. For example, a site waste management plan identifies how waste will be segregated, managed and disposed of in line with environmental legislation and expectations. </a:t>
            </a:r>
          </a:p>
          <a:p>
            <a:r>
              <a:rPr lang="en-GB" dirty="0"/>
              <a:t>Sustainability should be at the forefront of all project values. The sector is becoming increasingly focused on sustainable development, policies and initiatives.</a:t>
            </a:r>
          </a:p>
        </p:txBody>
      </p:sp>
    </p:spTree>
    <p:extLst>
      <p:ext uri="{BB962C8B-B14F-4D97-AF65-F5344CB8AC3E}">
        <p14:creationId xmlns:p14="http://schemas.microsoft.com/office/powerpoint/2010/main" val="34201195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Energy consumption </a:t>
            </a:r>
          </a:p>
        </p:txBody>
      </p:sp>
      <p:sp>
        <p:nvSpPr>
          <p:cNvPr id="4" name="TextBox 3"/>
          <p:cNvSpPr txBox="1"/>
          <p:nvPr/>
        </p:nvSpPr>
        <p:spPr>
          <a:xfrm>
            <a:off x="395536" y="1772816"/>
            <a:ext cx="4248472" cy="4401205"/>
          </a:xfrm>
          <a:prstGeom prst="rect">
            <a:avLst/>
          </a:prstGeom>
          <a:noFill/>
        </p:spPr>
        <p:txBody>
          <a:bodyPr wrap="square" rtlCol="0">
            <a:spAutoFit/>
          </a:bodyPr>
          <a:lstStyle/>
          <a:p>
            <a:r>
              <a:rPr lang="en-GB" dirty="0"/>
              <a:t>Reducing energy consumption and reliance on fossil fuels is a key focus of the construction sector. The uptake and adoption of renewable energy systems is growing in the UK. The government has incentives and policies in place to encourage reduced reliance on fossil fuels and the design of new buildings which incorporate renewable systems such as micro wind, solar PV and ground source heat pumps. </a:t>
            </a:r>
          </a:p>
          <a:p>
            <a:endParaRPr lang="en-GB" dirty="0"/>
          </a:p>
        </p:txBody>
      </p:sp>
      <p:pic>
        <p:nvPicPr>
          <p:cNvPr id="6" name="Picture 5" descr="A house with solar panels&#10;&#10;Description automatically generated with medium confidence">
            <a:extLst>
              <a:ext uri="{FF2B5EF4-FFF2-40B4-BE49-F238E27FC236}">
                <a16:creationId xmlns:a16="http://schemas.microsoft.com/office/drawing/2014/main" id="{C9D79898-390F-4527-8F8F-37E7D72E969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41805" y="2420888"/>
            <a:ext cx="3922666" cy="2141776"/>
          </a:xfrm>
          <a:prstGeom prst="rect">
            <a:avLst/>
          </a:prstGeom>
        </p:spPr>
      </p:pic>
    </p:spTree>
    <p:extLst>
      <p:ext uri="{BB962C8B-B14F-4D97-AF65-F5344CB8AC3E}">
        <p14:creationId xmlns:p14="http://schemas.microsoft.com/office/powerpoint/2010/main" val="22737153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Renewable and recyclable resources </a:t>
            </a:r>
          </a:p>
        </p:txBody>
      </p:sp>
      <p:sp>
        <p:nvSpPr>
          <p:cNvPr id="4" name="TextBox 3"/>
          <p:cNvSpPr txBox="1"/>
          <p:nvPr/>
        </p:nvSpPr>
        <p:spPr>
          <a:xfrm>
            <a:off x="422920" y="1772816"/>
            <a:ext cx="4221088" cy="3785652"/>
          </a:xfrm>
          <a:prstGeom prst="rect">
            <a:avLst/>
          </a:prstGeom>
          <a:noFill/>
        </p:spPr>
        <p:txBody>
          <a:bodyPr wrap="square" rtlCol="0">
            <a:spAutoFit/>
          </a:bodyPr>
          <a:lstStyle/>
          <a:p>
            <a:r>
              <a:rPr lang="en-GB" dirty="0"/>
              <a:t>The construction process involves a vast amount of physical resources. Where possible, renewable and recyclable materials and products should be selected in order to minimise waste production and pollution. Using natural materials with low embodied energy and considering the life cycle of a building will help to boost sustainability. </a:t>
            </a:r>
          </a:p>
          <a:p>
            <a:endParaRPr lang="en-GB" dirty="0"/>
          </a:p>
        </p:txBody>
      </p:sp>
      <p:sp>
        <p:nvSpPr>
          <p:cNvPr id="6" name="TextBox 5"/>
          <p:cNvSpPr txBox="1"/>
          <p:nvPr/>
        </p:nvSpPr>
        <p:spPr>
          <a:xfrm>
            <a:off x="422920" y="5451931"/>
            <a:ext cx="5626968" cy="707886"/>
          </a:xfrm>
          <a:prstGeom prst="rect">
            <a:avLst/>
          </a:prstGeom>
          <a:noFill/>
        </p:spPr>
        <p:txBody>
          <a:bodyPr wrap="square" rtlCol="0">
            <a:spAutoFit/>
          </a:bodyPr>
          <a:lstStyle/>
          <a:p>
            <a:r>
              <a:rPr lang="en-GB" dirty="0"/>
              <a:t>Waste produced on site can be segregated into appropriate skips for recycling to take place! </a:t>
            </a:r>
          </a:p>
        </p:txBody>
      </p:sp>
      <p:pic>
        <p:nvPicPr>
          <p:cNvPr id="7" name="Picture 6" descr="Diagram&#10;&#10;Description automatically generated">
            <a:extLst>
              <a:ext uri="{FF2B5EF4-FFF2-40B4-BE49-F238E27FC236}">
                <a16:creationId xmlns:a16="http://schemas.microsoft.com/office/drawing/2014/main" id="{F154C03C-C041-4E1F-B1C2-70A52AA19C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32040" y="2190747"/>
            <a:ext cx="3712903" cy="2476506"/>
          </a:xfrm>
          <a:prstGeom prst="rect">
            <a:avLst/>
          </a:prstGeom>
        </p:spPr>
      </p:pic>
    </p:spTree>
    <p:extLst>
      <p:ext uri="{BB962C8B-B14F-4D97-AF65-F5344CB8AC3E}">
        <p14:creationId xmlns:p14="http://schemas.microsoft.com/office/powerpoint/2010/main" val="26072412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292E2A7-F72B-43D5-8C5D-F18741FE140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80112" y="1916832"/>
            <a:ext cx="2942812" cy="2590601"/>
          </a:xfrm>
          <a:prstGeom prst="rect">
            <a:avLst/>
          </a:prstGeom>
        </p:spPr>
      </p:pic>
      <p:sp>
        <p:nvSpPr>
          <p:cNvPr id="2" name="Title 1"/>
          <p:cNvSpPr>
            <a:spLocks noGrp="1"/>
          </p:cNvSpPr>
          <p:nvPr>
            <p:ph type="title"/>
          </p:nvPr>
        </p:nvSpPr>
        <p:spPr/>
        <p:txBody>
          <a:bodyPr/>
          <a:lstStyle/>
          <a:p>
            <a:r>
              <a:rPr lang="en-GB" dirty="0"/>
              <a:t>BREEAM</a:t>
            </a:r>
          </a:p>
        </p:txBody>
      </p:sp>
      <p:sp>
        <p:nvSpPr>
          <p:cNvPr id="3" name="Content Placeholder 2"/>
          <p:cNvSpPr>
            <a:spLocks noGrp="1"/>
          </p:cNvSpPr>
          <p:nvPr>
            <p:ph sz="quarter" idx="10"/>
          </p:nvPr>
        </p:nvSpPr>
        <p:spPr>
          <a:xfrm>
            <a:off x="457199" y="1700808"/>
            <a:ext cx="5266929" cy="4248000"/>
          </a:xfrm>
        </p:spPr>
        <p:txBody>
          <a:bodyPr/>
          <a:lstStyle/>
          <a:p>
            <a:r>
              <a:rPr lang="en-GB" dirty="0"/>
              <a:t>BREEAM is a world leading sustainability assessment method. It covers developments across the built environment sector including infrastructure, new construction, in-use and refurbishments. </a:t>
            </a:r>
          </a:p>
          <a:p>
            <a:r>
              <a:rPr lang="en-GB" dirty="0"/>
              <a:t>BREEAM assesses the environmental, social and economic performance of an asset through a third party certification scheme. BREEAM-rated developments are highly sustainable developments that focus on reducing the negative impact of the built environment.</a:t>
            </a:r>
          </a:p>
        </p:txBody>
      </p:sp>
    </p:spTree>
    <p:extLst>
      <p:ext uri="{BB962C8B-B14F-4D97-AF65-F5344CB8AC3E}">
        <p14:creationId xmlns:p14="http://schemas.microsoft.com/office/powerpoint/2010/main" val="21409204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008000"/>
            <a:ext cx="8147248" cy="382588"/>
          </a:xfrm>
        </p:spPr>
        <p:txBody>
          <a:bodyPr/>
          <a:lstStyle/>
          <a:p>
            <a:r>
              <a:rPr lang="en-GB" dirty="0"/>
              <a:t>Leadership in energy and environmental design (LEED)</a:t>
            </a:r>
          </a:p>
        </p:txBody>
      </p:sp>
      <p:sp>
        <p:nvSpPr>
          <p:cNvPr id="4" name="TextBox 3"/>
          <p:cNvSpPr txBox="1"/>
          <p:nvPr/>
        </p:nvSpPr>
        <p:spPr>
          <a:xfrm>
            <a:off x="467544" y="1844824"/>
            <a:ext cx="4104456" cy="1938992"/>
          </a:xfrm>
          <a:prstGeom prst="rect">
            <a:avLst/>
          </a:prstGeom>
          <a:noFill/>
        </p:spPr>
        <p:txBody>
          <a:bodyPr wrap="square" rtlCol="0">
            <a:spAutoFit/>
          </a:bodyPr>
          <a:lstStyle/>
          <a:p>
            <a:r>
              <a:rPr lang="en-GB" dirty="0"/>
              <a:t>This a green building certification programme that focuses on awarding points for each category. LEED is flexible and can be adopted on all building types to access overall sustainability. </a:t>
            </a:r>
          </a:p>
        </p:txBody>
      </p:sp>
      <p:pic>
        <p:nvPicPr>
          <p:cNvPr id="6" name="Picture 5" descr="Calendar&#10;&#10;Description automatically generated">
            <a:extLst>
              <a:ext uri="{FF2B5EF4-FFF2-40B4-BE49-F238E27FC236}">
                <a16:creationId xmlns:a16="http://schemas.microsoft.com/office/drawing/2014/main" id="{EF804CAD-22E9-4568-A9B7-9BCCF639E83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220072" y="1824536"/>
            <a:ext cx="2845035" cy="2769167"/>
          </a:xfrm>
          <a:prstGeom prst="rect">
            <a:avLst/>
          </a:prstGeom>
        </p:spPr>
      </p:pic>
    </p:spTree>
    <p:extLst>
      <p:ext uri="{BB962C8B-B14F-4D97-AF65-F5344CB8AC3E}">
        <p14:creationId xmlns:p14="http://schemas.microsoft.com/office/powerpoint/2010/main" val="31842739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Timber Research and Development Association (TRADA)</a:t>
            </a:r>
          </a:p>
        </p:txBody>
      </p:sp>
      <p:sp>
        <p:nvSpPr>
          <p:cNvPr id="4" name="TextBox 3"/>
          <p:cNvSpPr txBox="1"/>
          <p:nvPr/>
        </p:nvSpPr>
        <p:spPr>
          <a:xfrm>
            <a:off x="601216" y="2229396"/>
            <a:ext cx="4474840" cy="1631216"/>
          </a:xfrm>
          <a:prstGeom prst="rect">
            <a:avLst/>
          </a:prstGeom>
          <a:noFill/>
        </p:spPr>
        <p:txBody>
          <a:bodyPr wrap="square" rtlCol="0">
            <a:spAutoFit/>
          </a:bodyPr>
          <a:lstStyle/>
          <a:p>
            <a:r>
              <a:rPr lang="en-GB" dirty="0"/>
              <a:t>TRADA is an international membership organisation committed to informing and sharing best practice design, specification and use of timber in the industry. </a:t>
            </a:r>
          </a:p>
        </p:txBody>
      </p:sp>
      <p:sp>
        <p:nvSpPr>
          <p:cNvPr id="3" name="Rectangle 2"/>
          <p:cNvSpPr/>
          <p:nvPr/>
        </p:nvSpPr>
        <p:spPr>
          <a:xfrm>
            <a:off x="251520" y="5949280"/>
            <a:ext cx="6678488" cy="400110"/>
          </a:xfrm>
          <a:prstGeom prst="rect">
            <a:avLst/>
          </a:prstGeom>
        </p:spPr>
        <p:txBody>
          <a:bodyPr wrap="square">
            <a:spAutoFit/>
          </a:bodyPr>
          <a:lstStyle/>
          <a:p>
            <a:r>
              <a:rPr lang="en-GB" dirty="0">
                <a:hlinkClick r:id="rId2"/>
              </a:rPr>
              <a:t>TRADA | Timber Research and Development Association</a:t>
            </a:r>
            <a:endParaRPr lang="en-GB" dirty="0"/>
          </a:p>
        </p:txBody>
      </p:sp>
      <p:pic>
        <p:nvPicPr>
          <p:cNvPr id="6" name="Picture 5" descr="A brick wall with a hole in it&#10;&#10;Description automatically generated with low confidence">
            <a:extLst>
              <a:ext uri="{FF2B5EF4-FFF2-40B4-BE49-F238E27FC236}">
                <a16:creationId xmlns:a16="http://schemas.microsoft.com/office/drawing/2014/main" id="{9C99A1F2-DC4C-465A-86A4-D0077606A08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82924" y="2034271"/>
            <a:ext cx="3058194" cy="2021466"/>
          </a:xfrm>
          <a:prstGeom prst="rect">
            <a:avLst/>
          </a:prstGeom>
        </p:spPr>
      </p:pic>
    </p:spTree>
    <p:extLst>
      <p:ext uri="{BB962C8B-B14F-4D97-AF65-F5344CB8AC3E}">
        <p14:creationId xmlns:p14="http://schemas.microsoft.com/office/powerpoint/2010/main" val="37916312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WELL building standards </a:t>
            </a:r>
          </a:p>
        </p:txBody>
      </p:sp>
      <p:sp>
        <p:nvSpPr>
          <p:cNvPr id="3" name="Content Placeholder 2"/>
          <p:cNvSpPr>
            <a:spLocks noGrp="1"/>
          </p:cNvSpPr>
          <p:nvPr>
            <p:ph sz="quarter" idx="10"/>
          </p:nvPr>
        </p:nvSpPr>
        <p:spPr>
          <a:xfrm>
            <a:off x="457200" y="1512000"/>
            <a:ext cx="8229600" cy="1340936"/>
          </a:xfrm>
        </p:spPr>
        <p:txBody>
          <a:bodyPr/>
          <a:lstStyle/>
          <a:p>
            <a:r>
              <a:rPr lang="en-GB" dirty="0"/>
              <a:t>WELL is the leading tool for advancing health and wellbeing in buildings. It was launched in 2014 and is a performance-based system for measuring, monitoring and certifying features of a building that affect the health and welfare of people who occupy or use them. </a:t>
            </a:r>
          </a:p>
          <a:p>
            <a:endParaRPr lang="en-GB" dirty="0"/>
          </a:p>
        </p:txBody>
      </p:sp>
      <p:sp>
        <p:nvSpPr>
          <p:cNvPr id="4" name="Rectangle 3"/>
          <p:cNvSpPr/>
          <p:nvPr/>
        </p:nvSpPr>
        <p:spPr>
          <a:xfrm>
            <a:off x="251520" y="5901493"/>
            <a:ext cx="4601068" cy="400110"/>
          </a:xfrm>
          <a:prstGeom prst="rect">
            <a:avLst/>
          </a:prstGeom>
        </p:spPr>
        <p:txBody>
          <a:bodyPr wrap="none">
            <a:spAutoFit/>
          </a:bodyPr>
          <a:lstStyle/>
          <a:p>
            <a:r>
              <a:rPr lang="en-GB" dirty="0">
                <a:hlinkClick r:id="rId2"/>
              </a:rPr>
              <a:t>Standard | WELL v2 (wellcertified.com)</a:t>
            </a:r>
            <a:endParaRPr lang="en-GB" dirty="0"/>
          </a:p>
        </p:txBody>
      </p:sp>
      <p:sp>
        <p:nvSpPr>
          <p:cNvPr id="7" name="TextBox 6">
            <a:extLst>
              <a:ext uri="{FF2B5EF4-FFF2-40B4-BE49-F238E27FC236}">
                <a16:creationId xmlns:a16="http://schemas.microsoft.com/office/drawing/2014/main" id="{812027D9-83A8-4E28-9B01-05D7DA2102AD}"/>
              </a:ext>
            </a:extLst>
          </p:cNvPr>
          <p:cNvSpPr txBox="1"/>
          <p:nvPr/>
        </p:nvSpPr>
        <p:spPr>
          <a:xfrm>
            <a:off x="309305" y="2852936"/>
            <a:ext cx="4694744" cy="3477875"/>
          </a:xfrm>
          <a:prstGeom prst="rect">
            <a:avLst/>
          </a:prstGeom>
          <a:noFill/>
        </p:spPr>
        <p:txBody>
          <a:bodyPr wrap="square" numCol="2">
            <a:spAutoFit/>
          </a:bodyPr>
          <a:lstStyle/>
          <a:p>
            <a:r>
              <a:rPr lang="en-GB" dirty="0"/>
              <a:t>This includes:</a:t>
            </a:r>
          </a:p>
          <a:p>
            <a:endParaRPr lang="en-GB" dirty="0"/>
          </a:p>
          <a:p>
            <a:pPr marL="342900" indent="-342900">
              <a:lnSpc>
                <a:spcPct val="100000"/>
              </a:lnSpc>
              <a:buClr>
                <a:srgbClr val="0077E3"/>
              </a:buClr>
              <a:buFont typeface="Arial" panose="020B0604020202020204" pitchFamily="34" charset="0"/>
              <a:buChar char="•"/>
            </a:pPr>
            <a:r>
              <a:rPr lang="en-GB" dirty="0"/>
              <a:t>Air</a:t>
            </a:r>
          </a:p>
          <a:p>
            <a:pPr marL="342900" indent="-342900">
              <a:lnSpc>
                <a:spcPct val="100000"/>
              </a:lnSpc>
              <a:buClr>
                <a:srgbClr val="0077E3"/>
              </a:buClr>
              <a:buFont typeface="Arial" panose="020B0604020202020204" pitchFamily="34" charset="0"/>
              <a:buChar char="•"/>
            </a:pPr>
            <a:r>
              <a:rPr lang="en-GB" dirty="0"/>
              <a:t>Water</a:t>
            </a:r>
          </a:p>
          <a:p>
            <a:pPr marL="342900" indent="-342900">
              <a:lnSpc>
                <a:spcPct val="100000"/>
              </a:lnSpc>
              <a:buClr>
                <a:srgbClr val="0077E3"/>
              </a:buClr>
              <a:buFont typeface="Arial" panose="020B0604020202020204" pitchFamily="34" charset="0"/>
              <a:buChar char="•"/>
            </a:pPr>
            <a:r>
              <a:rPr lang="en-GB" dirty="0"/>
              <a:t>Nourishments</a:t>
            </a:r>
          </a:p>
          <a:p>
            <a:pPr marL="342900" indent="-342900">
              <a:lnSpc>
                <a:spcPct val="100000"/>
              </a:lnSpc>
              <a:buClr>
                <a:srgbClr val="0077E3"/>
              </a:buClr>
              <a:buFont typeface="Arial" panose="020B0604020202020204" pitchFamily="34" charset="0"/>
              <a:buChar char="•"/>
            </a:pPr>
            <a:r>
              <a:rPr lang="en-GB" dirty="0"/>
              <a:t>Light</a:t>
            </a:r>
          </a:p>
          <a:p>
            <a:pPr marL="342900" indent="-342900">
              <a:lnSpc>
                <a:spcPct val="100000"/>
              </a:lnSpc>
              <a:buClr>
                <a:srgbClr val="0077E3"/>
              </a:buClr>
              <a:buFont typeface="Arial" panose="020B0604020202020204" pitchFamily="34" charset="0"/>
              <a:buChar char="•"/>
            </a:pPr>
            <a:r>
              <a:rPr lang="en-GB" dirty="0"/>
              <a:t>Movement</a:t>
            </a:r>
          </a:p>
          <a:p>
            <a:pPr marL="342900" indent="-342900">
              <a:lnSpc>
                <a:spcPct val="100000"/>
              </a:lnSpc>
              <a:buFont typeface="Arial" panose="020B0604020202020204" pitchFamily="34" charset="0"/>
              <a:buChar char="•"/>
            </a:pPr>
            <a:endParaRPr lang="en-GB" dirty="0"/>
          </a:p>
          <a:p>
            <a:pPr marL="342900" indent="-342900">
              <a:lnSpc>
                <a:spcPct val="100000"/>
              </a:lnSpc>
              <a:buFont typeface="Arial" panose="020B0604020202020204" pitchFamily="34" charset="0"/>
              <a:buChar char="•"/>
            </a:pPr>
            <a:endParaRPr lang="en-GB" dirty="0"/>
          </a:p>
          <a:p>
            <a:pPr marL="342900" indent="-342900">
              <a:lnSpc>
                <a:spcPct val="100000"/>
              </a:lnSpc>
              <a:buFont typeface="Arial" panose="020B0604020202020204" pitchFamily="34" charset="0"/>
              <a:buChar char="•"/>
            </a:pPr>
            <a:endParaRPr lang="en-GB" dirty="0"/>
          </a:p>
          <a:p>
            <a:pPr marL="342900" indent="-342900">
              <a:lnSpc>
                <a:spcPct val="100000"/>
              </a:lnSpc>
              <a:buFont typeface="Arial" panose="020B0604020202020204" pitchFamily="34" charset="0"/>
              <a:buChar char="•"/>
            </a:pPr>
            <a:endParaRPr lang="en-GB" dirty="0"/>
          </a:p>
          <a:p>
            <a:pPr marL="342900" indent="-342900">
              <a:lnSpc>
                <a:spcPct val="100000"/>
              </a:lnSpc>
              <a:buFont typeface="Arial" panose="020B0604020202020204" pitchFamily="34" charset="0"/>
              <a:buChar char="•"/>
            </a:pPr>
            <a:endParaRPr lang="en-GB" dirty="0"/>
          </a:p>
          <a:p>
            <a:pPr marL="342900" indent="-342900">
              <a:lnSpc>
                <a:spcPct val="100000"/>
              </a:lnSpc>
              <a:buFont typeface="Arial" panose="020B0604020202020204" pitchFamily="34" charset="0"/>
              <a:buChar char="•"/>
            </a:pPr>
            <a:endParaRPr lang="en-GB" dirty="0"/>
          </a:p>
          <a:p>
            <a:pPr marL="342900" indent="-342900">
              <a:lnSpc>
                <a:spcPct val="100000"/>
              </a:lnSpc>
              <a:buClr>
                <a:srgbClr val="0077E3"/>
              </a:buClr>
              <a:buFont typeface="Arial" panose="020B0604020202020204" pitchFamily="34" charset="0"/>
              <a:buChar char="•"/>
            </a:pPr>
            <a:r>
              <a:rPr lang="en-GB" dirty="0"/>
              <a:t>Thermal comfort</a:t>
            </a:r>
          </a:p>
          <a:p>
            <a:pPr marL="342900" indent="-342900">
              <a:lnSpc>
                <a:spcPct val="100000"/>
              </a:lnSpc>
              <a:buClr>
                <a:srgbClr val="0077E3"/>
              </a:buClr>
              <a:buFont typeface="Arial" panose="020B0604020202020204" pitchFamily="34" charset="0"/>
              <a:buChar char="•"/>
            </a:pPr>
            <a:r>
              <a:rPr lang="en-GB" dirty="0"/>
              <a:t>Sound</a:t>
            </a:r>
          </a:p>
          <a:p>
            <a:pPr marL="342900" indent="-342900">
              <a:lnSpc>
                <a:spcPct val="100000"/>
              </a:lnSpc>
              <a:buClr>
                <a:srgbClr val="0077E3"/>
              </a:buClr>
              <a:buFont typeface="Arial" panose="020B0604020202020204" pitchFamily="34" charset="0"/>
              <a:buChar char="•"/>
            </a:pPr>
            <a:r>
              <a:rPr lang="en-GB" dirty="0"/>
              <a:t>Materials</a:t>
            </a:r>
          </a:p>
          <a:p>
            <a:pPr marL="342900" indent="-342900">
              <a:lnSpc>
                <a:spcPct val="100000"/>
              </a:lnSpc>
              <a:buClr>
                <a:srgbClr val="0077E3"/>
              </a:buClr>
              <a:buFont typeface="Arial" panose="020B0604020202020204" pitchFamily="34" charset="0"/>
              <a:buChar char="•"/>
            </a:pPr>
            <a:r>
              <a:rPr lang="en-GB" dirty="0"/>
              <a:t>Mind</a:t>
            </a:r>
          </a:p>
          <a:p>
            <a:pPr marL="342900" indent="-342900">
              <a:lnSpc>
                <a:spcPct val="100000"/>
              </a:lnSpc>
              <a:buClr>
                <a:srgbClr val="0077E3"/>
              </a:buClr>
              <a:buFont typeface="Arial" panose="020B0604020202020204" pitchFamily="34" charset="0"/>
              <a:buChar char="•"/>
            </a:pPr>
            <a:r>
              <a:rPr lang="en-GB" dirty="0"/>
              <a:t>Community</a:t>
            </a:r>
          </a:p>
        </p:txBody>
      </p:sp>
      <p:pic>
        <p:nvPicPr>
          <p:cNvPr id="9" name="Picture 8" descr="A picture containing indoor, floor, ceiling, area&#10;&#10;Description automatically generated">
            <a:extLst>
              <a:ext uri="{FF2B5EF4-FFF2-40B4-BE49-F238E27FC236}">
                <a16:creationId xmlns:a16="http://schemas.microsoft.com/office/drawing/2014/main" id="{2B8513EB-61F3-44E3-B582-7882DE462A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48064" y="3140968"/>
            <a:ext cx="3436013" cy="2113148"/>
          </a:xfrm>
          <a:prstGeom prst="rect">
            <a:avLst/>
          </a:prstGeom>
        </p:spPr>
      </p:pic>
    </p:spTree>
    <p:extLst>
      <p:ext uri="{BB962C8B-B14F-4D97-AF65-F5344CB8AC3E}">
        <p14:creationId xmlns:p14="http://schemas.microsoft.com/office/powerpoint/2010/main" val="39829124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EE4BDF-18BA-4416-9AF7-A42E19C3BEB9}"/>
              </a:ext>
            </a:extLst>
          </p:cNvPr>
          <p:cNvSpPr>
            <a:spLocks noGrp="1"/>
          </p:cNvSpPr>
          <p:nvPr>
            <p:ph type="title"/>
          </p:nvPr>
        </p:nvSpPr>
        <p:spPr/>
        <p:txBody>
          <a:bodyPr/>
          <a:lstStyle/>
          <a:p>
            <a:r>
              <a:rPr lang="en-GB" dirty="0"/>
              <a:t>Retrofitting</a:t>
            </a:r>
          </a:p>
        </p:txBody>
      </p:sp>
      <p:sp>
        <p:nvSpPr>
          <p:cNvPr id="3" name="Content Placeholder 2">
            <a:extLst>
              <a:ext uri="{FF2B5EF4-FFF2-40B4-BE49-F238E27FC236}">
                <a16:creationId xmlns:a16="http://schemas.microsoft.com/office/drawing/2014/main" id="{BEA5A952-EE56-49BC-AB24-8DC90EE5174D}"/>
              </a:ext>
            </a:extLst>
          </p:cNvPr>
          <p:cNvSpPr>
            <a:spLocks noGrp="1"/>
          </p:cNvSpPr>
          <p:nvPr>
            <p:ph sz="quarter" idx="10"/>
          </p:nvPr>
        </p:nvSpPr>
        <p:spPr/>
        <p:txBody>
          <a:bodyPr/>
          <a:lstStyle/>
          <a:p>
            <a:r>
              <a:rPr lang="en-GB" dirty="0">
                <a:latin typeface="+mj-lt"/>
              </a:rPr>
              <a:t>Retrofitting means making improvements to a building to upgrade it, specifically, in terms of its energy efficiency.</a:t>
            </a:r>
          </a:p>
          <a:p>
            <a:r>
              <a:rPr lang="en-US" dirty="0">
                <a:latin typeface="+mj-lt"/>
              </a:rPr>
              <a:t>R</a:t>
            </a:r>
            <a:r>
              <a:rPr lang="en-US" b="0" i="0" dirty="0">
                <a:effectLst/>
                <a:latin typeface="+mj-lt"/>
              </a:rPr>
              <a:t>etrofit has received government support as it can be socially beneficial – addressing climate change and fuel poverty – </a:t>
            </a:r>
            <a:r>
              <a:rPr lang="en-US" dirty="0">
                <a:latin typeface="+mj-lt"/>
              </a:rPr>
              <a:t>and</a:t>
            </a:r>
            <a:r>
              <a:rPr lang="en-US" b="0" i="0" dirty="0">
                <a:effectLst/>
                <a:latin typeface="+mj-lt"/>
              </a:rPr>
              <a:t> also has economic benefits. More money spent on retrofit means less money spent on energy. Retrofitting a building involves investing in low carbon sustainability rather than demolishing it and constructing a new building, which consumes more materials and has a far higher carbon footprint.</a:t>
            </a:r>
            <a:endParaRPr lang="en-GB" dirty="0">
              <a:latin typeface="+mj-lt"/>
            </a:endParaRPr>
          </a:p>
        </p:txBody>
      </p:sp>
      <p:pic>
        <p:nvPicPr>
          <p:cNvPr id="5" name="Picture 4" descr="A picture containing scaffolding, building, factory, warehouse&#10;&#10;Description automatically generated">
            <a:extLst>
              <a:ext uri="{FF2B5EF4-FFF2-40B4-BE49-F238E27FC236}">
                <a16:creationId xmlns:a16="http://schemas.microsoft.com/office/drawing/2014/main" id="{8A613F71-541F-4644-ACE3-86F6CC2C79F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1840" y="4437112"/>
            <a:ext cx="3048000" cy="2033016"/>
          </a:xfrm>
          <a:prstGeom prst="rect">
            <a:avLst/>
          </a:prstGeom>
        </p:spPr>
      </p:pic>
    </p:spTree>
    <p:extLst>
      <p:ext uri="{BB962C8B-B14F-4D97-AF65-F5344CB8AC3E}">
        <p14:creationId xmlns:p14="http://schemas.microsoft.com/office/powerpoint/2010/main" val="4417482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C986F-28F1-4671-9130-0319E54F26E4}"/>
              </a:ext>
            </a:extLst>
          </p:cNvPr>
          <p:cNvSpPr>
            <a:spLocks noGrp="1"/>
          </p:cNvSpPr>
          <p:nvPr>
            <p:ph type="title"/>
          </p:nvPr>
        </p:nvSpPr>
        <p:spPr/>
        <p:txBody>
          <a:bodyPr/>
          <a:lstStyle/>
          <a:p>
            <a:r>
              <a:rPr lang="en-GB" dirty="0"/>
              <a:t>PAS 2035 and PAS 2038</a:t>
            </a:r>
          </a:p>
        </p:txBody>
      </p:sp>
      <p:sp>
        <p:nvSpPr>
          <p:cNvPr id="3" name="Content Placeholder 2">
            <a:extLst>
              <a:ext uri="{FF2B5EF4-FFF2-40B4-BE49-F238E27FC236}">
                <a16:creationId xmlns:a16="http://schemas.microsoft.com/office/drawing/2014/main" id="{1D59ECC4-2560-493D-83DD-D148A0C9FD66}"/>
              </a:ext>
            </a:extLst>
          </p:cNvPr>
          <p:cNvSpPr>
            <a:spLocks noGrp="1"/>
          </p:cNvSpPr>
          <p:nvPr>
            <p:ph sz="quarter" idx="10"/>
          </p:nvPr>
        </p:nvSpPr>
        <p:spPr/>
        <p:txBody>
          <a:bodyPr/>
          <a:lstStyle/>
          <a:p>
            <a:r>
              <a:rPr lang="en-GB" b="1" i="1" dirty="0">
                <a:latin typeface="+mj-lt"/>
              </a:rPr>
              <a:t>PAS 2035/2030 </a:t>
            </a:r>
            <a:r>
              <a:rPr lang="en-US" b="1" i="1" dirty="0">
                <a:solidFill>
                  <a:srgbClr val="333333"/>
                </a:solidFill>
                <a:effectLst/>
                <a:latin typeface="+mj-lt"/>
              </a:rPr>
              <a:t>Retrofitting dwellings for improved energy efficiency </a:t>
            </a:r>
            <a:r>
              <a:rPr lang="en-US" b="0" i="0" dirty="0">
                <a:solidFill>
                  <a:srgbClr val="333333"/>
                </a:solidFill>
                <a:effectLst/>
                <a:latin typeface="+mj-lt"/>
              </a:rPr>
              <a:t>is </a:t>
            </a:r>
            <a:r>
              <a:rPr lang="en-US" dirty="0">
                <a:solidFill>
                  <a:srgbClr val="222222"/>
                </a:solidFill>
                <a:latin typeface="+mj-lt"/>
              </a:rPr>
              <a:t>s</a:t>
            </a:r>
            <a:r>
              <a:rPr lang="en-US" b="0" i="0" dirty="0">
                <a:solidFill>
                  <a:srgbClr val="222222"/>
                </a:solidFill>
                <a:effectLst/>
                <a:latin typeface="+mj-lt"/>
              </a:rPr>
              <a:t>ponsored by the UK Government’s Department for Business, </a:t>
            </a:r>
            <a:r>
              <a:rPr lang="en-US" b="0" i="0" dirty="0">
                <a:effectLst/>
                <a:latin typeface="+mj-lt"/>
              </a:rPr>
              <a:t>Energy </a:t>
            </a:r>
            <a:r>
              <a:rPr lang="en-US" b="0" i="0" dirty="0">
                <a:solidFill>
                  <a:srgbClr val="222222"/>
                </a:solidFill>
                <a:effectLst/>
                <a:latin typeface="+mj-lt"/>
              </a:rPr>
              <a:t>and Industrial Strategy (BEIS). It covers how to conduct effective energy retrofits of existing buildings, assess dwellings for retrofit, identify improvement options, design and specify </a:t>
            </a:r>
            <a:r>
              <a:rPr lang="en-US" dirty="0">
                <a:solidFill>
                  <a:srgbClr val="222222"/>
                </a:solidFill>
                <a:latin typeface="+mj-lt"/>
              </a:rPr>
              <a:t>e</a:t>
            </a:r>
            <a:r>
              <a:rPr lang="en-US" b="0" i="0" dirty="0">
                <a:solidFill>
                  <a:srgbClr val="222222"/>
                </a:solidFill>
                <a:effectLst/>
                <a:latin typeface="+mj-lt"/>
              </a:rPr>
              <a:t>nergy </a:t>
            </a:r>
            <a:r>
              <a:rPr lang="en-US" dirty="0">
                <a:solidFill>
                  <a:srgbClr val="222222"/>
                </a:solidFill>
                <a:latin typeface="+mj-lt"/>
              </a:rPr>
              <a:t>e</a:t>
            </a:r>
            <a:r>
              <a:rPr lang="en-US" b="0" i="0" dirty="0">
                <a:solidFill>
                  <a:srgbClr val="222222"/>
                </a:solidFill>
                <a:effectLst/>
                <a:latin typeface="+mj-lt"/>
              </a:rPr>
              <a:t>fficiency measures (EEM) and monitor retrofit projects.</a:t>
            </a:r>
            <a:endParaRPr lang="en-GB" dirty="0">
              <a:latin typeface="+mj-lt"/>
            </a:endParaRPr>
          </a:p>
          <a:p>
            <a:r>
              <a:rPr lang="en-GB" b="1" i="1" dirty="0">
                <a:latin typeface="+mj-lt"/>
              </a:rPr>
              <a:t>PAS 2038 </a:t>
            </a:r>
            <a:r>
              <a:rPr lang="en-US" b="1" i="1" dirty="0">
                <a:effectLst/>
                <a:latin typeface="Arial" panose="020B0604020202020204" pitchFamily="34" charset="0"/>
              </a:rPr>
              <a:t>Retrofitting non-domestic buildings for improved energy efficiency</a:t>
            </a:r>
            <a:r>
              <a:rPr lang="en-GB" b="1" i="1" dirty="0">
                <a:latin typeface="+mj-lt"/>
              </a:rPr>
              <a:t> </a:t>
            </a:r>
            <a:r>
              <a:rPr lang="en-US" i="0" dirty="0">
                <a:effectLst/>
                <a:latin typeface="+mj-lt"/>
              </a:rPr>
              <a:t>gives </a:t>
            </a:r>
            <a:r>
              <a:rPr lang="en-US" b="0" i="0" dirty="0">
                <a:effectLst/>
                <a:latin typeface="+mj-lt"/>
              </a:rPr>
              <a:t>requirements for retrofitting non-domestic buildings for improved energy efficiency. It covers all buildings except those used as private dwellings. The PAS covers the assessment of a building for retrofit of energy efficiency, the identification and evaluation of improvement options and the management of the retrofit process. </a:t>
            </a:r>
            <a:r>
              <a:rPr lang="en-GB" dirty="0"/>
              <a:t>Find out more about PAS 2035 and 2038 on the </a:t>
            </a:r>
            <a:r>
              <a:rPr lang="en-US" dirty="0"/>
              <a:t>bsigroup.com website.</a:t>
            </a:r>
            <a:endParaRPr lang="en-GB" dirty="0"/>
          </a:p>
        </p:txBody>
      </p:sp>
    </p:spTree>
    <p:extLst>
      <p:ext uri="{BB962C8B-B14F-4D97-AF65-F5344CB8AC3E}">
        <p14:creationId xmlns:p14="http://schemas.microsoft.com/office/powerpoint/2010/main" val="26976161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406" y="1009711"/>
            <a:ext cx="8229600" cy="382588"/>
          </a:xfrm>
        </p:spPr>
        <p:txBody>
          <a:bodyPr/>
          <a:lstStyle/>
          <a:p>
            <a:r>
              <a:rPr lang="en-GB" dirty="0"/>
              <a:t>Sustainability</a:t>
            </a:r>
          </a:p>
        </p:txBody>
      </p:sp>
      <p:sp>
        <p:nvSpPr>
          <p:cNvPr id="4" name="Rectangle 3"/>
          <p:cNvSpPr/>
          <p:nvPr/>
        </p:nvSpPr>
        <p:spPr>
          <a:xfrm>
            <a:off x="457200" y="2996952"/>
            <a:ext cx="5410944" cy="1323439"/>
          </a:xfrm>
          <a:prstGeom prst="rect">
            <a:avLst/>
          </a:prstGeom>
        </p:spPr>
        <p:txBody>
          <a:bodyPr wrap="square">
            <a:spAutoFit/>
          </a:bodyPr>
          <a:lstStyle/>
          <a:p>
            <a:r>
              <a:rPr lang="en-US" dirty="0">
                <a:solidFill>
                  <a:srgbClr val="202124"/>
                </a:solidFill>
                <a:latin typeface="arial"/>
                <a:cs typeface="arial"/>
              </a:rPr>
              <a:t>Sustainability is most often defined as meeting the needs of the present without compromising the ability of future generations to meet theirs. </a:t>
            </a:r>
            <a:endParaRPr lang="en-US" dirty="0"/>
          </a:p>
        </p:txBody>
      </p:sp>
      <p:sp>
        <p:nvSpPr>
          <p:cNvPr id="6" name="TextBox 5"/>
          <p:cNvSpPr txBox="1"/>
          <p:nvPr/>
        </p:nvSpPr>
        <p:spPr>
          <a:xfrm>
            <a:off x="443745" y="4409581"/>
            <a:ext cx="6635080" cy="1938992"/>
          </a:xfrm>
          <a:prstGeom prst="rect">
            <a:avLst/>
          </a:prstGeom>
          <a:noFill/>
        </p:spPr>
        <p:txBody>
          <a:bodyPr wrap="square" rtlCol="0">
            <a:spAutoFit/>
          </a:bodyPr>
          <a:lstStyle/>
          <a:p>
            <a:r>
              <a:rPr lang="en-GB" dirty="0"/>
              <a:t>In our built environment, sustainable construction means building using renewable and recyclable materials and reducing energy consumption and waste. There are a wide range of solutions and strategies that can be incorporated into projects to improve sustainability and protect and preserve our natural environment. </a:t>
            </a:r>
          </a:p>
        </p:txBody>
      </p:sp>
      <p:sp>
        <p:nvSpPr>
          <p:cNvPr id="7" name="TextBox 6"/>
          <p:cNvSpPr txBox="1"/>
          <p:nvPr/>
        </p:nvSpPr>
        <p:spPr>
          <a:xfrm>
            <a:off x="443745" y="1813753"/>
            <a:ext cx="5730754" cy="1015663"/>
          </a:xfrm>
          <a:prstGeom prst="rect">
            <a:avLst/>
          </a:prstGeom>
          <a:noFill/>
        </p:spPr>
        <p:txBody>
          <a:bodyPr wrap="square" rtlCol="0">
            <a:spAutoFit/>
          </a:bodyPr>
          <a:lstStyle/>
          <a:p>
            <a:r>
              <a:rPr lang="en-GB" dirty="0"/>
              <a:t>The construction industry is one of the largest users of resources and contributors towards pollution. </a:t>
            </a:r>
          </a:p>
        </p:txBody>
      </p:sp>
      <p:pic>
        <p:nvPicPr>
          <p:cNvPr id="5" name="Picture 4">
            <a:extLst>
              <a:ext uri="{FF2B5EF4-FFF2-40B4-BE49-F238E27FC236}">
                <a16:creationId xmlns:a16="http://schemas.microsoft.com/office/drawing/2014/main" id="{05DFC403-1D64-4205-9DF1-D042E8EEC9F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56890" y="1628800"/>
            <a:ext cx="3358834" cy="2691591"/>
          </a:xfrm>
          <a:prstGeom prst="rect">
            <a:avLst/>
          </a:prstGeom>
        </p:spPr>
      </p:pic>
    </p:spTree>
    <p:extLst>
      <p:ext uri="{BB962C8B-B14F-4D97-AF65-F5344CB8AC3E}">
        <p14:creationId xmlns:p14="http://schemas.microsoft.com/office/powerpoint/2010/main" val="31885326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555776" y="1052736"/>
            <a:ext cx="8229600" cy="382588"/>
          </a:xfrm>
        </p:spPr>
        <p:txBody>
          <a:bodyPr/>
          <a:lstStyle/>
          <a:p>
            <a:r>
              <a:rPr lang="en-US" dirty="0">
                <a:ea typeface="ＭＳ Ｐゴシック" pitchFamily="-105" charset="-128"/>
                <a:cs typeface="ＭＳ Ｐゴシック" pitchFamily="-105" charset="-128"/>
              </a:rPr>
              <a:t>Sustainable development </a:t>
            </a:r>
          </a:p>
        </p:txBody>
      </p:sp>
      <p:sp>
        <p:nvSpPr>
          <p:cNvPr id="4" name="Rectangle 3"/>
          <p:cNvSpPr/>
          <p:nvPr/>
        </p:nvSpPr>
        <p:spPr>
          <a:xfrm>
            <a:off x="323528" y="4005064"/>
            <a:ext cx="8363272" cy="936104"/>
          </a:xfrm>
          <a:prstGeom prst="rect">
            <a:avLst/>
          </a:prstGeom>
          <a:solidFill>
            <a:srgbClr val="0077E3"/>
          </a:solidFill>
          <a:ln>
            <a:solidFill>
              <a:srgbClr val="0077E3"/>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400" dirty="0">
                <a:solidFill>
                  <a:schemeClr val="bg1"/>
                </a:solidFill>
              </a:rPr>
              <a:t>We don’t have to stop building. We just need to do it right!</a:t>
            </a:r>
          </a:p>
        </p:txBody>
      </p:sp>
      <p:sp>
        <p:nvSpPr>
          <p:cNvPr id="7" name="Rectangle 6"/>
          <p:cNvSpPr/>
          <p:nvPr/>
        </p:nvSpPr>
        <p:spPr>
          <a:xfrm>
            <a:off x="373088" y="2104902"/>
            <a:ext cx="8313712" cy="1323439"/>
          </a:xfrm>
          <a:prstGeom prst="rect">
            <a:avLst/>
          </a:prstGeom>
        </p:spPr>
        <p:txBody>
          <a:bodyPr wrap="square">
            <a:spAutoFit/>
          </a:bodyPr>
          <a:lstStyle/>
          <a:p>
            <a:r>
              <a:rPr lang="en-GB" b="1" dirty="0">
                <a:solidFill>
                  <a:schemeClr val="accent6">
                    <a:lumMod val="50000"/>
                  </a:schemeClr>
                </a:solidFill>
                <a:latin typeface="Arial"/>
                <a:cs typeface="Arial"/>
              </a:rPr>
              <a:t>‘Sustainable development is development which meets the needs of the present generation without compromising the ability of future generations to meet their own needs’ – Brundtland Commission 1987</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226" y="961204"/>
            <a:ext cx="8229600" cy="382588"/>
          </a:xfrm>
        </p:spPr>
        <p:txBody>
          <a:bodyPr/>
          <a:lstStyle/>
          <a:p>
            <a:r>
              <a:rPr lang="en-GB" dirty="0"/>
              <a:t>Statistics</a:t>
            </a:r>
            <a:r>
              <a:rPr lang="en-GB" u="sng" dirty="0"/>
              <a:t> </a:t>
            </a:r>
          </a:p>
        </p:txBody>
      </p:sp>
      <p:sp>
        <p:nvSpPr>
          <p:cNvPr id="4" name="TextBox 3"/>
          <p:cNvSpPr txBox="1"/>
          <p:nvPr/>
        </p:nvSpPr>
        <p:spPr>
          <a:xfrm>
            <a:off x="423190" y="1757567"/>
            <a:ext cx="8537376" cy="707886"/>
          </a:xfrm>
          <a:prstGeom prst="rect">
            <a:avLst/>
          </a:prstGeom>
          <a:noFill/>
        </p:spPr>
        <p:txBody>
          <a:bodyPr wrap="square" rtlCol="0">
            <a:spAutoFit/>
          </a:bodyPr>
          <a:lstStyle/>
          <a:p>
            <a:r>
              <a:rPr lang="en-GB" dirty="0"/>
              <a:t>Around 45% of the UK’s carbon emissions are produced through construction activities. </a:t>
            </a:r>
          </a:p>
        </p:txBody>
      </p:sp>
      <p:sp>
        <p:nvSpPr>
          <p:cNvPr id="5" name="TextBox 4"/>
          <p:cNvSpPr txBox="1"/>
          <p:nvPr/>
        </p:nvSpPr>
        <p:spPr>
          <a:xfrm>
            <a:off x="445705" y="2815159"/>
            <a:ext cx="7859216" cy="400110"/>
          </a:xfrm>
          <a:prstGeom prst="rect">
            <a:avLst/>
          </a:prstGeom>
          <a:noFill/>
        </p:spPr>
        <p:txBody>
          <a:bodyPr wrap="square" rtlCol="0">
            <a:spAutoFit/>
          </a:bodyPr>
          <a:lstStyle/>
          <a:p>
            <a:r>
              <a:rPr lang="en-GB" dirty="0"/>
              <a:t>72% of domestic emissions arise from space and hot water heating. </a:t>
            </a:r>
          </a:p>
        </p:txBody>
      </p:sp>
      <p:sp>
        <p:nvSpPr>
          <p:cNvPr id="6" name="TextBox 5"/>
          <p:cNvSpPr txBox="1"/>
          <p:nvPr/>
        </p:nvSpPr>
        <p:spPr>
          <a:xfrm>
            <a:off x="365582" y="3587115"/>
            <a:ext cx="8778418" cy="707886"/>
          </a:xfrm>
          <a:prstGeom prst="rect">
            <a:avLst/>
          </a:prstGeom>
          <a:noFill/>
        </p:spPr>
        <p:txBody>
          <a:bodyPr wrap="square" rtlCol="0">
            <a:spAutoFit/>
          </a:bodyPr>
          <a:lstStyle/>
          <a:p>
            <a:r>
              <a:rPr lang="en-GB" dirty="0"/>
              <a:t>32% of landfill waste comes from the construction and demolition of buildings. </a:t>
            </a:r>
          </a:p>
        </p:txBody>
      </p:sp>
      <p:sp>
        <p:nvSpPr>
          <p:cNvPr id="7" name="TextBox 6"/>
          <p:cNvSpPr txBox="1"/>
          <p:nvPr/>
        </p:nvSpPr>
        <p:spPr>
          <a:xfrm>
            <a:off x="365581" y="4666847"/>
            <a:ext cx="8454889" cy="707886"/>
          </a:xfrm>
          <a:prstGeom prst="rect">
            <a:avLst/>
          </a:prstGeom>
          <a:noFill/>
        </p:spPr>
        <p:txBody>
          <a:bodyPr wrap="square" rtlCol="0">
            <a:spAutoFit/>
          </a:bodyPr>
          <a:lstStyle/>
          <a:p>
            <a:r>
              <a:rPr lang="en-GB" dirty="0"/>
              <a:t>13% of products delivered to construction sites are sent directly to landfill without been used.</a:t>
            </a:r>
          </a:p>
        </p:txBody>
      </p:sp>
    </p:spTree>
    <p:extLst>
      <p:ext uri="{BB962C8B-B14F-4D97-AF65-F5344CB8AC3E}">
        <p14:creationId xmlns:p14="http://schemas.microsoft.com/office/powerpoint/2010/main" val="24558686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Sustainability  </a:t>
            </a:r>
          </a:p>
        </p:txBody>
      </p:sp>
      <p:pic>
        <p:nvPicPr>
          <p:cNvPr id="5" name="Picture 4">
            <a:extLst>
              <a:ext uri="{FF2B5EF4-FFF2-40B4-BE49-F238E27FC236}">
                <a16:creationId xmlns:a16="http://schemas.microsoft.com/office/drawing/2014/main" id="{7A51F472-4206-4E83-8D9C-DA4C07982C8F}"/>
              </a:ext>
            </a:extLst>
          </p:cNvPr>
          <p:cNvPicPr>
            <a:picLocks noChangeAspect="1"/>
          </p:cNvPicPr>
          <p:nvPr/>
        </p:nvPicPr>
        <p:blipFill>
          <a:blip r:embed="rId2"/>
          <a:stretch>
            <a:fillRect/>
          </a:stretch>
        </p:blipFill>
        <p:spPr>
          <a:xfrm>
            <a:off x="1317635" y="1628800"/>
            <a:ext cx="6508730" cy="4010430"/>
          </a:xfrm>
          <a:prstGeom prst="rect">
            <a:avLst/>
          </a:prstGeom>
        </p:spPr>
      </p:pic>
    </p:spTree>
    <p:extLst>
      <p:ext uri="{BB962C8B-B14F-4D97-AF65-F5344CB8AC3E}">
        <p14:creationId xmlns:p14="http://schemas.microsoft.com/office/powerpoint/2010/main" val="7878017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52736"/>
            <a:ext cx="8686800" cy="548792"/>
          </a:xfrm>
        </p:spPr>
        <p:txBody>
          <a:bodyPr/>
          <a:lstStyle/>
          <a:p>
            <a:r>
              <a:rPr lang="en-US" dirty="0"/>
              <a:t>Protecting the natural environment</a:t>
            </a:r>
          </a:p>
        </p:txBody>
      </p:sp>
      <p:sp>
        <p:nvSpPr>
          <p:cNvPr id="3" name="TextBox 2"/>
          <p:cNvSpPr txBox="1"/>
          <p:nvPr/>
        </p:nvSpPr>
        <p:spPr>
          <a:xfrm>
            <a:off x="395536" y="1916832"/>
            <a:ext cx="8424936" cy="2862322"/>
          </a:xfrm>
          <a:prstGeom prst="rect">
            <a:avLst/>
          </a:prstGeom>
          <a:noFill/>
        </p:spPr>
        <p:txBody>
          <a:bodyPr wrap="square" rtlCol="0">
            <a:spAutoFit/>
          </a:bodyPr>
          <a:lstStyle/>
          <a:p>
            <a:r>
              <a:rPr lang="en-GB" b="1" dirty="0"/>
              <a:t>Air quality – </a:t>
            </a:r>
            <a:r>
              <a:rPr lang="en-GB" dirty="0"/>
              <a:t>Good air quality is vital for life. </a:t>
            </a:r>
            <a:r>
              <a:rPr lang="en-GB" dirty="0">
                <a:latin typeface="Arial"/>
                <a:cs typeface="Arial"/>
              </a:rPr>
              <a:t>Poor air quality is harmful to plants and animals and can lead to poor crop yields. Poor air quality can also cause health implications, such as eye irritations, and have a big impact on people with underlying health conditions such as asthma and lung disease. Acid rain can cause damage to buildings and construction activities can have a big impact on air quality and pollution. </a:t>
            </a:r>
          </a:p>
          <a:p>
            <a:endParaRPr lang="en-GB" dirty="0">
              <a:latin typeface="Arial"/>
              <a:cs typeface="Arial"/>
            </a:endParaRPr>
          </a:p>
          <a:p>
            <a:endParaRPr lang="en-GB" dirty="0">
              <a:latin typeface="Arial"/>
              <a:cs typeface="Arial"/>
            </a:endParaRPr>
          </a:p>
          <a:p>
            <a:r>
              <a:rPr lang="en-GB" b="1" dirty="0"/>
              <a:t> </a:t>
            </a:r>
          </a:p>
        </p:txBody>
      </p:sp>
      <p:sp>
        <p:nvSpPr>
          <p:cNvPr id="8" name="TextBox 7"/>
          <p:cNvSpPr txBox="1"/>
          <p:nvPr/>
        </p:nvSpPr>
        <p:spPr>
          <a:xfrm>
            <a:off x="395536" y="3971073"/>
            <a:ext cx="8634064" cy="1938992"/>
          </a:xfrm>
          <a:prstGeom prst="rect">
            <a:avLst/>
          </a:prstGeom>
          <a:noFill/>
        </p:spPr>
        <p:txBody>
          <a:bodyPr wrap="square" rtlCol="0">
            <a:spAutoFit/>
          </a:bodyPr>
          <a:lstStyle/>
          <a:p>
            <a:r>
              <a:rPr lang="en-GB" b="1" dirty="0"/>
              <a:t>Soil quality – </a:t>
            </a:r>
            <a:r>
              <a:rPr lang="en-US" dirty="0"/>
              <a:t>Good quality soil is able to sustain life, support food production, retain carbon and water, and provide a solid base for ecosystems and food chains. Good quality soil makes the choice of foundations less extensive and expensive. Soil can become contaminated from construction activities. </a:t>
            </a:r>
          </a:p>
          <a:p>
            <a:r>
              <a:rPr lang="en-GB" b="1" dirty="0"/>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4360" y="1700808"/>
            <a:ext cx="8435280" cy="1754326"/>
          </a:xfrm>
          <a:prstGeom prst="rect">
            <a:avLst/>
          </a:prstGeom>
          <a:noFill/>
        </p:spPr>
        <p:txBody>
          <a:bodyPr wrap="square" rtlCol="0">
            <a:spAutoFit/>
          </a:bodyPr>
          <a:lstStyle/>
          <a:p>
            <a:pPr>
              <a:lnSpc>
                <a:spcPct val="90000"/>
              </a:lnSpc>
              <a:spcAft>
                <a:spcPts val="600"/>
              </a:spcAft>
            </a:pPr>
            <a:r>
              <a:rPr lang="en-US" b="1" dirty="0"/>
              <a:t>Landscape</a:t>
            </a:r>
            <a:r>
              <a:rPr lang="en-GB" b="1" dirty="0"/>
              <a:t> –</a:t>
            </a:r>
            <a:r>
              <a:rPr lang="en-US" dirty="0"/>
              <a:t> This describes the shape of the land around us and specific local features such as mountains, lakes, forests, rivers and moorland. We must ensure that we are considering our natural landscape in the design and renovation of existing buildings to </a:t>
            </a:r>
            <a:r>
              <a:rPr lang="en-US" dirty="0" err="1"/>
              <a:t>minimise</a:t>
            </a:r>
            <a:r>
              <a:rPr lang="en-US" dirty="0"/>
              <a:t> negative impacts. Planning constraints and conditions may be in place to control our landscape and land use. </a:t>
            </a:r>
            <a:endParaRPr lang="en-US" dirty="0">
              <a:cs typeface="Calibri" panose="020F0502020204030204"/>
            </a:endParaRPr>
          </a:p>
        </p:txBody>
      </p:sp>
      <p:sp>
        <p:nvSpPr>
          <p:cNvPr id="5" name="TextBox 4"/>
          <p:cNvSpPr txBox="1"/>
          <p:nvPr/>
        </p:nvSpPr>
        <p:spPr>
          <a:xfrm>
            <a:off x="372142" y="3717032"/>
            <a:ext cx="8417498" cy="1754326"/>
          </a:xfrm>
          <a:prstGeom prst="rect">
            <a:avLst/>
          </a:prstGeom>
          <a:noFill/>
        </p:spPr>
        <p:txBody>
          <a:bodyPr wrap="square" rtlCol="0">
            <a:spAutoFit/>
          </a:bodyPr>
          <a:lstStyle/>
          <a:p>
            <a:pPr>
              <a:lnSpc>
                <a:spcPct val="90000"/>
              </a:lnSpc>
              <a:spcAft>
                <a:spcPts val="600"/>
              </a:spcAft>
            </a:pPr>
            <a:r>
              <a:rPr lang="en-US" b="1" dirty="0"/>
              <a:t>Heritage</a:t>
            </a:r>
            <a:r>
              <a:rPr lang="en-GB" b="1" dirty="0"/>
              <a:t> –</a:t>
            </a:r>
            <a:r>
              <a:rPr lang="en-US" dirty="0"/>
              <a:t> This describes the structures, landscape and buildings which tell the story of the human inhabitation of Britain, and it includes battlefields, castles, streets, parks and gardens. Buildings of historical value will be listed and protected. Under the Heritage Protection Bill, the renovation of existing buildings is heavily controlled and </a:t>
            </a:r>
            <a:r>
              <a:rPr lang="en-US" dirty="0" err="1"/>
              <a:t>minimised</a:t>
            </a:r>
            <a:r>
              <a:rPr lang="en-US" dirty="0"/>
              <a:t> to retain our heritage. </a:t>
            </a:r>
          </a:p>
        </p:txBody>
      </p:sp>
      <p:sp>
        <p:nvSpPr>
          <p:cNvPr id="6" name="Title 1"/>
          <p:cNvSpPr>
            <a:spLocks noGrp="1"/>
          </p:cNvSpPr>
          <p:nvPr>
            <p:ph type="title"/>
          </p:nvPr>
        </p:nvSpPr>
        <p:spPr>
          <a:xfrm>
            <a:off x="395536" y="1052736"/>
            <a:ext cx="8686800" cy="548792"/>
          </a:xfrm>
        </p:spPr>
        <p:txBody>
          <a:bodyPr/>
          <a:lstStyle/>
          <a:p>
            <a:r>
              <a:rPr lang="en-US" dirty="0"/>
              <a:t>Protecting the natural environment</a:t>
            </a:r>
          </a:p>
        </p:txBody>
      </p:sp>
    </p:spTree>
    <p:extLst>
      <p:ext uri="{BB962C8B-B14F-4D97-AF65-F5344CB8AC3E}">
        <p14:creationId xmlns:p14="http://schemas.microsoft.com/office/powerpoint/2010/main" val="18684413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717032"/>
            <a:ext cx="8121760" cy="1938992"/>
          </a:xfrm>
          <a:prstGeom prst="rect">
            <a:avLst/>
          </a:prstGeom>
          <a:noFill/>
        </p:spPr>
        <p:txBody>
          <a:bodyPr wrap="square" rtlCol="0">
            <a:spAutoFit/>
          </a:bodyPr>
          <a:lstStyle/>
          <a:p>
            <a:r>
              <a:rPr lang="en-GB" b="1" dirty="0"/>
              <a:t>Water quality and resources – </a:t>
            </a:r>
            <a:r>
              <a:rPr lang="en-US" dirty="0">
                <a:latin typeface="Arial"/>
                <a:cs typeface="Arial"/>
              </a:rPr>
              <a:t>Water resources include the water we use to drink, wash, clean and irrigate crops.  Water resources are drawn from freshwater bodies (reservoirs, lakes, rivers) as well as underground aquifer sources. We must ensure that we do not pollute water sources and should avoid over-abstraction. Sustainable water solutions can be incorporated into our built environment. </a:t>
            </a:r>
            <a:endParaRPr lang="en-GB" b="1" dirty="0"/>
          </a:p>
        </p:txBody>
      </p:sp>
      <p:sp>
        <p:nvSpPr>
          <p:cNvPr id="5" name="TextBox 4"/>
          <p:cNvSpPr txBox="1"/>
          <p:nvPr/>
        </p:nvSpPr>
        <p:spPr>
          <a:xfrm>
            <a:off x="475861" y="1924064"/>
            <a:ext cx="7846506" cy="1477328"/>
          </a:xfrm>
          <a:prstGeom prst="rect">
            <a:avLst/>
          </a:prstGeom>
          <a:noFill/>
        </p:spPr>
        <p:txBody>
          <a:bodyPr wrap="square" rtlCol="0">
            <a:spAutoFit/>
          </a:bodyPr>
          <a:lstStyle/>
          <a:p>
            <a:pPr>
              <a:lnSpc>
                <a:spcPct val="90000"/>
              </a:lnSpc>
              <a:spcAft>
                <a:spcPts val="600"/>
              </a:spcAft>
            </a:pPr>
            <a:r>
              <a:rPr lang="en-GB" b="1" dirty="0"/>
              <a:t>Natural drainage – </a:t>
            </a:r>
            <a:r>
              <a:rPr lang="en-US" dirty="0"/>
              <a:t>Streams, rivers and lakes all provide valuable ecosystems as well as mechanisms to transport rainwater to the sea. Protection of surface water networks helps to prevent flood events. Surface and sub-surface drainage, and man-made drainage systems are a crucial part of our environment.</a:t>
            </a:r>
            <a:r>
              <a:rPr lang="en-GB" b="1" dirty="0"/>
              <a:t> </a:t>
            </a:r>
          </a:p>
        </p:txBody>
      </p:sp>
      <p:sp>
        <p:nvSpPr>
          <p:cNvPr id="6" name="Title 1"/>
          <p:cNvSpPr>
            <a:spLocks noGrp="1"/>
          </p:cNvSpPr>
          <p:nvPr>
            <p:ph type="title"/>
          </p:nvPr>
        </p:nvSpPr>
        <p:spPr>
          <a:xfrm>
            <a:off x="395536" y="1052736"/>
            <a:ext cx="8686800" cy="548792"/>
          </a:xfrm>
        </p:spPr>
        <p:txBody>
          <a:bodyPr/>
          <a:lstStyle/>
          <a:p>
            <a:r>
              <a:rPr lang="en-US" dirty="0"/>
              <a:t>Protecting the natural environment</a:t>
            </a:r>
          </a:p>
        </p:txBody>
      </p:sp>
    </p:spTree>
    <p:extLst>
      <p:ext uri="{BB962C8B-B14F-4D97-AF65-F5344CB8AC3E}">
        <p14:creationId xmlns:p14="http://schemas.microsoft.com/office/powerpoint/2010/main" val="41039211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Design </a:t>
            </a:r>
          </a:p>
        </p:txBody>
      </p:sp>
      <p:sp>
        <p:nvSpPr>
          <p:cNvPr id="4" name="TextBox 3"/>
          <p:cNvSpPr txBox="1"/>
          <p:nvPr/>
        </p:nvSpPr>
        <p:spPr>
          <a:xfrm>
            <a:off x="433941" y="1725993"/>
            <a:ext cx="5434203" cy="3477875"/>
          </a:xfrm>
          <a:prstGeom prst="rect">
            <a:avLst/>
          </a:prstGeom>
          <a:noFill/>
        </p:spPr>
        <p:txBody>
          <a:bodyPr wrap="square" rtlCol="0">
            <a:spAutoFit/>
          </a:bodyPr>
          <a:lstStyle/>
          <a:p>
            <a:r>
              <a:rPr lang="en-GB" dirty="0"/>
              <a:t>During the design phase of a project, sustainability should be a key consideration and priority!</a:t>
            </a:r>
          </a:p>
          <a:p>
            <a:endParaRPr lang="en-GB" dirty="0"/>
          </a:p>
          <a:p>
            <a:r>
              <a:rPr lang="en-GB" dirty="0"/>
              <a:t>Most decisions around building performance and specifying materials will be made during the design phase of a project. Architects and designers can help to influence and provide advice and guidance to clients to promote the use of sustainable products and materials. </a:t>
            </a:r>
          </a:p>
          <a:p>
            <a:endParaRPr lang="en-GB" dirty="0"/>
          </a:p>
        </p:txBody>
      </p:sp>
      <p:sp>
        <p:nvSpPr>
          <p:cNvPr id="3" name="TextBox 2"/>
          <p:cNvSpPr txBox="1"/>
          <p:nvPr/>
        </p:nvSpPr>
        <p:spPr>
          <a:xfrm>
            <a:off x="420486" y="5031442"/>
            <a:ext cx="8710059" cy="400110"/>
          </a:xfrm>
          <a:prstGeom prst="rect">
            <a:avLst/>
          </a:prstGeom>
          <a:noFill/>
        </p:spPr>
        <p:txBody>
          <a:bodyPr wrap="square" rtlCol="0">
            <a:spAutoFit/>
          </a:bodyPr>
          <a:lstStyle/>
          <a:p>
            <a:r>
              <a:rPr lang="en-GB" dirty="0"/>
              <a:t>Sustainable solutions can be explored during the design phase of a project</a:t>
            </a:r>
          </a:p>
        </p:txBody>
      </p:sp>
      <p:pic>
        <p:nvPicPr>
          <p:cNvPr id="7" name="Picture 6">
            <a:extLst>
              <a:ext uri="{FF2B5EF4-FFF2-40B4-BE49-F238E27FC236}">
                <a16:creationId xmlns:a16="http://schemas.microsoft.com/office/drawing/2014/main" id="{7C318BA4-6E16-4E61-8B82-BA2384659F8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85187" y="1759551"/>
            <a:ext cx="3524742" cy="2838846"/>
          </a:xfrm>
          <a:prstGeom prst="rect">
            <a:avLst/>
          </a:prstGeom>
        </p:spPr>
      </p:pic>
    </p:spTree>
    <p:extLst>
      <p:ext uri="{BB962C8B-B14F-4D97-AF65-F5344CB8AC3E}">
        <p14:creationId xmlns:p14="http://schemas.microsoft.com/office/powerpoint/2010/main" val="13817865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ACFE72E-D76C-4B6F-B72B-A95E1E619C2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50576FAA-1D9C-41E8-908E-927C1B35C78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D999B68-E569-4761-B486-269B53B6C5C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TotalTime>
  <Words>1427</Words>
  <Application>Microsoft Office PowerPoint</Application>
  <PresentationFormat>On-screen Show (4:3)</PresentationFormat>
  <Paragraphs>87</Paragraphs>
  <Slides>20</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ＭＳ Ｐゴシック</vt:lpstr>
      <vt:lpstr>Arial</vt:lpstr>
      <vt:lpstr>Arial</vt:lpstr>
      <vt:lpstr>Calibri</vt:lpstr>
      <vt:lpstr>Lucida Grande</vt:lpstr>
      <vt:lpstr>Times New Roman</vt:lpstr>
      <vt:lpstr>1_Default Design</vt:lpstr>
      <vt:lpstr>PowerPoint 1: Sustainability </vt:lpstr>
      <vt:lpstr>Sustainability</vt:lpstr>
      <vt:lpstr>Sustainable development </vt:lpstr>
      <vt:lpstr>Statistics </vt:lpstr>
      <vt:lpstr>Sustainability  </vt:lpstr>
      <vt:lpstr>Protecting the natural environment</vt:lpstr>
      <vt:lpstr>Protecting the natural environment</vt:lpstr>
      <vt:lpstr>Protecting the natural environment</vt:lpstr>
      <vt:lpstr>Design </vt:lpstr>
      <vt:lpstr>Planning </vt:lpstr>
      <vt:lpstr>Production</vt:lpstr>
      <vt:lpstr>Energy consumption </vt:lpstr>
      <vt:lpstr>Renewable and recyclable resources </vt:lpstr>
      <vt:lpstr>BREEAM</vt:lpstr>
      <vt:lpstr>Leadership in energy and environmental design (LEED)</vt:lpstr>
      <vt:lpstr>Timber Research and Development Association (TRADA)</vt:lpstr>
      <vt:lpstr>WELL building standards </vt:lpstr>
      <vt:lpstr>Retrofitting</vt:lpstr>
      <vt:lpstr>PAS 2035 and PAS 2038</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165</cp:revision>
  <dcterms:created xsi:type="dcterms:W3CDTF">2013-05-28T00:38:54Z</dcterms:created>
  <dcterms:modified xsi:type="dcterms:W3CDTF">2025-11-18T17:30:19Z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