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7"/>
  </p:notesMasterIdLst>
  <p:handoutMasterIdLst>
    <p:handoutMasterId r:id="rId18"/>
  </p:handoutMasterIdLst>
  <p:sldIdLst>
    <p:sldId id="256" r:id="rId5"/>
    <p:sldId id="347" r:id="rId6"/>
    <p:sldId id="342" r:id="rId7"/>
    <p:sldId id="343" r:id="rId8"/>
    <p:sldId id="331" r:id="rId9"/>
    <p:sldId id="344" r:id="rId10"/>
    <p:sldId id="345" r:id="rId11"/>
    <p:sldId id="346" r:id="rId12"/>
    <p:sldId id="328" r:id="rId13"/>
    <p:sldId id="341" r:id="rId14"/>
    <p:sldId id="348"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 id="2" name="Anwen Roberts" initials="AR" lastIdx="2" clrIdx="1">
    <p:extLst>
      <p:ext uri="{19B8F6BF-5375-455C-9EA6-DF929625EA0E}">
        <p15:presenceInfo xmlns:p15="http://schemas.microsoft.com/office/powerpoint/2012/main" userId="acb94dfec5711bca" providerId="Windows Live"/>
      </p:ext>
    </p:extLst>
  </p:cmAuthor>
  <p:cmAuthor id="3" name="robert6p" initials="r" lastIdx="1" clrIdx="2">
    <p:extLst>
      <p:ext uri="{19B8F6BF-5375-455C-9EA6-DF929625EA0E}">
        <p15:presenceInfo xmlns:p15="http://schemas.microsoft.com/office/powerpoint/2012/main" userId="robert6p" providerId="None"/>
      </p:ext>
    </p:extLst>
  </p:cmAuthor>
  <p:cmAuthor id="4" name="Julie Bond" initials="JB" lastIdx="1" clrIdx="3">
    <p:extLst>
      <p:ext uri="{19B8F6BF-5375-455C-9EA6-DF929625EA0E}">
        <p15:presenceInfo xmlns:p15="http://schemas.microsoft.com/office/powerpoint/2012/main" userId="39015c5a5641be3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7E797E-3C9D-4F03-AA05-6C6631CF56B2}" v="4" dt="2021-08-11T22:55:21.1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44"/>
    <p:restoredTop sz="86395"/>
  </p:normalViewPr>
  <p:slideViewPr>
    <p:cSldViewPr showGuides="1">
      <p:cViewPr varScale="1">
        <p:scale>
          <a:sx n="60" d="100"/>
          <a:sy n="60" d="100"/>
        </p:scale>
        <p:origin x="1020"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a:p>
        </p:txBody>
      </p:sp>
    </p:spTree>
    <p:extLst>
      <p:ext uri="{BB962C8B-B14F-4D97-AF65-F5344CB8AC3E}">
        <p14:creationId xmlns:p14="http://schemas.microsoft.com/office/powerpoint/2010/main" val="2807269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07842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7796895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271053667"/>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611563"/>
            <a:ext cx="8153400" cy="2514600"/>
          </a:xfrm>
        </p:spPr>
        <p:txBody>
          <a:bodyPr anchor="t"/>
          <a:lstStyle/>
          <a:p>
            <a:pPr eaLnBrk="1" hangingPunct="1"/>
            <a:r>
              <a:rPr lang="en-GB" dirty="0">
                <a:ea typeface="ＭＳ Ｐゴシック" pitchFamily="-105" charset="-128"/>
                <a:cs typeface="ＭＳ Ｐゴシック" pitchFamily="-105" charset="-128"/>
              </a:rPr>
              <a:t>PowerPoint 4: Environmental performance measures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5.4: Environmental policies and initiatives</a:t>
            </a:r>
          </a:p>
          <a:p>
            <a:endParaRPr lang="en-GB" sz="2400" b="1" dirty="0"/>
          </a:p>
          <a:p>
            <a:r>
              <a:rPr lang="en-GB" sz="2400" b="1" dirty="0"/>
              <a:t>5.5: Performance measures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a:t>Passivhaus</a:t>
            </a:r>
            <a:r>
              <a:rPr lang="en-GB" dirty="0"/>
              <a:t> principles </a:t>
            </a:r>
          </a:p>
        </p:txBody>
      </p:sp>
      <p:sp>
        <p:nvSpPr>
          <p:cNvPr id="4" name="TextBox 3"/>
          <p:cNvSpPr txBox="1"/>
          <p:nvPr/>
        </p:nvSpPr>
        <p:spPr>
          <a:xfrm>
            <a:off x="251520" y="1813695"/>
            <a:ext cx="7848872" cy="400110"/>
          </a:xfrm>
          <a:prstGeom prst="rect">
            <a:avLst/>
          </a:prstGeom>
          <a:noFill/>
        </p:spPr>
        <p:txBody>
          <a:bodyPr wrap="square" rtlCol="0">
            <a:spAutoFit/>
          </a:bodyPr>
          <a:lstStyle/>
          <a:p>
            <a:r>
              <a:rPr lang="en-GB" dirty="0"/>
              <a:t>There are five main principles to </a:t>
            </a:r>
            <a:r>
              <a:rPr lang="en-GB" dirty="0" err="1"/>
              <a:t>Passivhaus</a:t>
            </a:r>
            <a:r>
              <a:rPr lang="en-GB" dirty="0"/>
              <a:t> standards: </a:t>
            </a:r>
          </a:p>
        </p:txBody>
      </p:sp>
      <p:sp>
        <p:nvSpPr>
          <p:cNvPr id="5" name="TextBox 4"/>
          <p:cNvSpPr txBox="1"/>
          <p:nvPr/>
        </p:nvSpPr>
        <p:spPr>
          <a:xfrm>
            <a:off x="611560" y="2636912"/>
            <a:ext cx="583264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High quality insulation </a:t>
            </a:r>
          </a:p>
        </p:txBody>
      </p:sp>
      <p:sp>
        <p:nvSpPr>
          <p:cNvPr id="6" name="TextBox 5"/>
          <p:cNvSpPr txBox="1"/>
          <p:nvPr/>
        </p:nvSpPr>
        <p:spPr>
          <a:xfrm>
            <a:off x="611560" y="3300953"/>
            <a:ext cx="518457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Heat control and robust windows</a:t>
            </a:r>
          </a:p>
        </p:txBody>
      </p:sp>
      <p:sp>
        <p:nvSpPr>
          <p:cNvPr id="7" name="TextBox 6"/>
          <p:cNvSpPr txBox="1"/>
          <p:nvPr/>
        </p:nvSpPr>
        <p:spPr>
          <a:xfrm>
            <a:off x="611560" y="3998665"/>
            <a:ext cx="48245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Airtight building envelope</a:t>
            </a:r>
          </a:p>
        </p:txBody>
      </p:sp>
      <p:sp>
        <p:nvSpPr>
          <p:cNvPr id="8" name="TextBox 7"/>
          <p:cNvSpPr txBox="1"/>
          <p:nvPr/>
        </p:nvSpPr>
        <p:spPr>
          <a:xfrm>
            <a:off x="611560" y="4725144"/>
            <a:ext cx="54006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Heat recovery ventilation</a:t>
            </a:r>
          </a:p>
        </p:txBody>
      </p:sp>
      <p:sp>
        <p:nvSpPr>
          <p:cNvPr id="9" name="TextBox 8"/>
          <p:cNvSpPr txBox="1"/>
          <p:nvPr/>
        </p:nvSpPr>
        <p:spPr>
          <a:xfrm>
            <a:off x="611560" y="5451623"/>
            <a:ext cx="41044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Thermal bridge free design</a:t>
            </a:r>
          </a:p>
        </p:txBody>
      </p:sp>
      <p:sp>
        <p:nvSpPr>
          <p:cNvPr id="10" name="TextBox 9">
            <a:extLst>
              <a:ext uri="{FF2B5EF4-FFF2-40B4-BE49-F238E27FC236}">
                <a16:creationId xmlns:a16="http://schemas.microsoft.com/office/drawing/2014/main" id="{C6DAF887-A71E-401D-9ABE-8826502885E1}"/>
              </a:ext>
            </a:extLst>
          </p:cNvPr>
          <p:cNvSpPr txBox="1"/>
          <p:nvPr/>
        </p:nvSpPr>
        <p:spPr>
          <a:xfrm>
            <a:off x="5868144" y="2780928"/>
            <a:ext cx="2664296" cy="1323439"/>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dirty="0"/>
              <a:t>For more information, see www.passivhaustrust.org.uk  </a:t>
            </a:r>
          </a:p>
        </p:txBody>
      </p:sp>
    </p:spTree>
    <p:extLst>
      <p:ext uri="{BB962C8B-B14F-4D97-AF65-F5344CB8AC3E}">
        <p14:creationId xmlns:p14="http://schemas.microsoft.com/office/powerpoint/2010/main" val="8686700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BREEAM</a:t>
            </a:r>
          </a:p>
        </p:txBody>
      </p:sp>
      <p:sp>
        <p:nvSpPr>
          <p:cNvPr id="4" name="TextBox 3"/>
          <p:cNvSpPr txBox="1"/>
          <p:nvPr/>
        </p:nvSpPr>
        <p:spPr>
          <a:xfrm>
            <a:off x="457200" y="1700808"/>
            <a:ext cx="7931224" cy="1938992"/>
          </a:xfrm>
          <a:prstGeom prst="rect">
            <a:avLst/>
          </a:prstGeom>
          <a:noFill/>
        </p:spPr>
        <p:txBody>
          <a:bodyPr wrap="square" rtlCol="0">
            <a:spAutoFit/>
          </a:bodyPr>
          <a:lstStyle/>
          <a:p>
            <a:r>
              <a:rPr lang="en-GB" dirty="0"/>
              <a:t>BREEAM is a sustainability assessment method. BREEAM does this through a third party certification scheme which assesses the environmental, social and economic impact of a built asset. BREEAM assessments are well renowned in industry and promote sustainable values. </a:t>
            </a:r>
          </a:p>
          <a:p>
            <a:endParaRPr lang="en-GB" dirty="0"/>
          </a:p>
        </p:txBody>
      </p:sp>
      <p:pic>
        <p:nvPicPr>
          <p:cNvPr id="6" name="Picture 5" descr="A picture containing text, grass&#10;&#10;Description automatically generated">
            <a:extLst>
              <a:ext uri="{FF2B5EF4-FFF2-40B4-BE49-F238E27FC236}">
                <a16:creationId xmlns:a16="http://schemas.microsoft.com/office/drawing/2014/main" id="{2ABAE8A0-AAC8-4BC1-9A8F-37EBD543332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9552" y="3627886"/>
            <a:ext cx="3850282" cy="2637443"/>
          </a:xfrm>
          <a:prstGeom prst="rect">
            <a:avLst/>
          </a:prstGeom>
        </p:spPr>
      </p:pic>
    </p:spTree>
    <p:extLst>
      <p:ext uri="{BB962C8B-B14F-4D97-AF65-F5344CB8AC3E}">
        <p14:creationId xmlns:p14="http://schemas.microsoft.com/office/powerpoint/2010/main" val="17001798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9A4BE54-4FED-44AB-A0B8-18D118D95EAD}"/>
              </a:ext>
            </a:extLst>
          </p:cNvPr>
          <p:cNvPicPr>
            <a:picLocks noChangeAspect="1"/>
          </p:cNvPicPr>
          <p:nvPr/>
        </p:nvPicPr>
        <p:blipFill rotWithShape="1">
          <a:blip r:embed="rId2"/>
          <a:srcRect l="5171" r="7840"/>
          <a:stretch/>
        </p:blipFill>
        <p:spPr>
          <a:xfrm>
            <a:off x="5048406" y="1275383"/>
            <a:ext cx="3851920" cy="3793638"/>
          </a:xfrm>
          <a:prstGeom prst="rect">
            <a:avLst/>
          </a:prstGeom>
        </p:spPr>
      </p:pic>
      <p:sp>
        <p:nvSpPr>
          <p:cNvPr id="2" name="Title 1"/>
          <p:cNvSpPr>
            <a:spLocks noGrp="1"/>
          </p:cNvSpPr>
          <p:nvPr>
            <p:ph type="title"/>
          </p:nvPr>
        </p:nvSpPr>
        <p:spPr/>
        <p:txBody>
          <a:bodyPr/>
          <a:lstStyle/>
          <a:p>
            <a:r>
              <a:rPr lang="en-GB" dirty="0"/>
              <a:t>Environmental performance </a:t>
            </a:r>
          </a:p>
        </p:txBody>
      </p:sp>
      <p:sp>
        <p:nvSpPr>
          <p:cNvPr id="3" name="Content Placeholder 2"/>
          <p:cNvSpPr>
            <a:spLocks noGrp="1"/>
          </p:cNvSpPr>
          <p:nvPr>
            <p:ph sz="quarter" idx="10"/>
          </p:nvPr>
        </p:nvSpPr>
        <p:spPr>
          <a:xfrm>
            <a:off x="457200" y="1700808"/>
            <a:ext cx="4618856" cy="4248000"/>
          </a:xfrm>
        </p:spPr>
        <p:txBody>
          <a:bodyPr/>
          <a:lstStyle/>
          <a:p>
            <a:r>
              <a:rPr lang="en-GB" dirty="0"/>
              <a:t>Environmental performance is a set of factors that can be measured to give an indication of the environmental impact of a building</a:t>
            </a:r>
          </a:p>
        </p:txBody>
      </p:sp>
      <p:sp>
        <p:nvSpPr>
          <p:cNvPr id="5" name="TextBox 4"/>
          <p:cNvSpPr txBox="1"/>
          <p:nvPr/>
        </p:nvSpPr>
        <p:spPr>
          <a:xfrm>
            <a:off x="457200" y="3356992"/>
            <a:ext cx="5050904" cy="2246769"/>
          </a:xfrm>
          <a:prstGeom prst="rect">
            <a:avLst/>
          </a:prstGeom>
          <a:noFill/>
        </p:spPr>
        <p:txBody>
          <a:bodyPr wrap="square" rtlCol="0">
            <a:spAutoFit/>
          </a:bodyPr>
          <a:lstStyle/>
          <a:p>
            <a:r>
              <a:rPr lang="en-GB" dirty="0"/>
              <a:t>Life cycle assessments are carried out to evaluate the environmental impact of a building throughout its entire lifespan. LCAs are now widely adopted in the construction industry as good sustainable practice. </a:t>
            </a:r>
          </a:p>
          <a:p>
            <a:endParaRPr lang="en-GB" dirty="0"/>
          </a:p>
        </p:txBody>
      </p:sp>
    </p:spTree>
    <p:extLst>
      <p:ext uri="{BB962C8B-B14F-4D97-AF65-F5344CB8AC3E}">
        <p14:creationId xmlns:p14="http://schemas.microsoft.com/office/powerpoint/2010/main" val="37343897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479783" y="1844824"/>
            <a:ext cx="4812297" cy="3170099"/>
          </a:xfrm>
          <a:prstGeom prst="rect">
            <a:avLst/>
          </a:prstGeom>
          <a:noFill/>
        </p:spPr>
        <p:txBody>
          <a:bodyPr wrap="square" rtlCol="0">
            <a:spAutoFit/>
          </a:bodyPr>
          <a:lstStyle/>
          <a:p>
            <a:r>
              <a:rPr lang="en-GB" b="1" dirty="0"/>
              <a:t>Energy source and consumption </a:t>
            </a:r>
          </a:p>
          <a:p>
            <a:r>
              <a:rPr lang="en-GB" dirty="0"/>
              <a:t>We need to reduce our reliance on fossil fuels and finite resources. Renewable energy systems should be incorporated into the design of buildings and an accurate estimate of energy consumption should be made throughout a building’s life cycle (e.g. EPC, SAP, energy efficiency statements).</a:t>
            </a:r>
            <a:endParaRPr lang="en-GB" b="1" dirty="0"/>
          </a:p>
          <a:p>
            <a:endParaRPr lang="en-GB" b="1" dirty="0"/>
          </a:p>
        </p:txBody>
      </p:sp>
      <p:pic>
        <p:nvPicPr>
          <p:cNvPr id="6" name="Picture 5" descr="Arrow&#10;&#10;Description automatically generated with medium confidence">
            <a:extLst>
              <a:ext uri="{FF2B5EF4-FFF2-40B4-BE49-F238E27FC236}">
                <a16:creationId xmlns:a16="http://schemas.microsoft.com/office/drawing/2014/main" id="{9CC9EFFF-5C9E-495F-8B13-037AD1DFA2D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36096" y="1751985"/>
            <a:ext cx="3048000" cy="3048000"/>
          </a:xfrm>
          <a:prstGeom prst="rect">
            <a:avLst/>
          </a:prstGeom>
        </p:spPr>
      </p:pic>
    </p:spTree>
    <p:extLst>
      <p:ext uri="{BB962C8B-B14F-4D97-AF65-F5344CB8AC3E}">
        <p14:creationId xmlns:p14="http://schemas.microsoft.com/office/powerpoint/2010/main" val="5446677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611560" y="1844824"/>
            <a:ext cx="4464496" cy="3170099"/>
          </a:xfrm>
          <a:prstGeom prst="rect">
            <a:avLst/>
          </a:prstGeom>
          <a:noFill/>
        </p:spPr>
        <p:txBody>
          <a:bodyPr wrap="square" rtlCol="0">
            <a:spAutoFit/>
          </a:bodyPr>
          <a:lstStyle/>
          <a:p>
            <a:r>
              <a:rPr lang="en-GB" b="1" dirty="0"/>
              <a:t>Water source and consumption</a:t>
            </a:r>
          </a:p>
          <a:p>
            <a:r>
              <a:rPr lang="en-GB" dirty="0"/>
              <a:t>We need to reduce wastage and avoid over-abstraction of water resources. We should consider implementing grey water recycling systems and rainwater harvesting systems into the design of our buildings to use water more efficiently and reduce reliance on water sources (e.g. SUDS) .  </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460330" y="1862471"/>
            <a:ext cx="3226470" cy="2848474"/>
          </a:xfrm>
          <a:prstGeom prst="rect">
            <a:avLst/>
          </a:prstGeom>
        </p:spPr>
      </p:pic>
    </p:spTree>
    <p:extLst>
      <p:ext uri="{BB962C8B-B14F-4D97-AF65-F5344CB8AC3E}">
        <p14:creationId xmlns:p14="http://schemas.microsoft.com/office/powerpoint/2010/main" val="27630667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434550" y="1700808"/>
            <a:ext cx="8169898" cy="3170099"/>
          </a:xfrm>
          <a:prstGeom prst="rect">
            <a:avLst/>
          </a:prstGeom>
          <a:noFill/>
        </p:spPr>
        <p:txBody>
          <a:bodyPr wrap="square" rtlCol="0">
            <a:spAutoFit/>
          </a:bodyPr>
          <a:lstStyle/>
          <a:p>
            <a:r>
              <a:rPr lang="en-GB" b="1" dirty="0"/>
              <a:t>Source and use of materials</a:t>
            </a:r>
          </a:p>
          <a:p>
            <a:r>
              <a:rPr lang="en-GB" dirty="0"/>
              <a:t>When selecting materials, it is important to consider their source and embodied energy values. Sourcing materials locally is a sustainable option that reduces transportation and CO</a:t>
            </a:r>
            <a:r>
              <a:rPr lang="en-GB" baseline="-25000" dirty="0"/>
              <a:t>2</a:t>
            </a:r>
            <a:r>
              <a:rPr lang="en-GB" dirty="0"/>
              <a:t> emissions</a:t>
            </a:r>
            <a:r>
              <a:rPr lang="en-GB" b="1" dirty="0"/>
              <a:t>. </a:t>
            </a:r>
          </a:p>
          <a:p>
            <a:endParaRPr lang="en-GB" b="1" dirty="0"/>
          </a:p>
          <a:p>
            <a:r>
              <a:rPr lang="en-GB" dirty="0"/>
              <a:t>When specifying how to use materials, it is vital to explore their properties and identify whether they can be reclaimed, reused and recycled at the end of a building’s lifespan. Longevity, durability and suitability are all key considerations</a:t>
            </a:r>
            <a:r>
              <a:rPr lang="en-GB" b="1" dirty="0"/>
              <a:t>  </a:t>
            </a:r>
          </a:p>
          <a:p>
            <a:endParaRPr lang="en-GB"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611560" y="2348880"/>
            <a:ext cx="7920880" cy="3477875"/>
          </a:xfrm>
          <a:prstGeom prst="rect">
            <a:avLst/>
          </a:prstGeom>
          <a:noFill/>
        </p:spPr>
        <p:txBody>
          <a:bodyPr wrap="square" rtlCol="0">
            <a:spAutoFit/>
          </a:bodyPr>
          <a:lstStyle/>
          <a:p>
            <a:r>
              <a:rPr lang="en-GB" dirty="0"/>
              <a:t>We must allow buildings to evolve over time as the needs of the user may change. This flexibility may mean including movable partitions,  multi-use spaces and large floor to ceiling heights. </a:t>
            </a:r>
          </a:p>
          <a:p>
            <a:endParaRPr lang="en-GB" dirty="0"/>
          </a:p>
          <a:p>
            <a:r>
              <a:rPr lang="en-GB" dirty="0"/>
              <a:t>Buildings must be durable and resilient and able to withstand climate change, wear and tear from occupants and users, and impact from external elements such as wind, rain or snow.  </a:t>
            </a:r>
          </a:p>
          <a:p>
            <a:endParaRPr lang="en-GB" dirty="0"/>
          </a:p>
          <a:p>
            <a:r>
              <a:rPr lang="en-GB" dirty="0"/>
              <a:t>Buildings must also be able to adapt and respond to changing conditions while remaining functional. </a:t>
            </a:r>
          </a:p>
          <a:p>
            <a:endParaRPr lang="en-GB" dirty="0"/>
          </a:p>
        </p:txBody>
      </p:sp>
      <p:sp>
        <p:nvSpPr>
          <p:cNvPr id="3" name="TextBox 2"/>
          <p:cNvSpPr txBox="1"/>
          <p:nvPr/>
        </p:nvSpPr>
        <p:spPr>
          <a:xfrm>
            <a:off x="611560" y="1669679"/>
            <a:ext cx="5256584" cy="400110"/>
          </a:xfrm>
          <a:prstGeom prst="rect">
            <a:avLst/>
          </a:prstGeom>
          <a:noFill/>
        </p:spPr>
        <p:txBody>
          <a:bodyPr wrap="square" rtlCol="0">
            <a:spAutoFit/>
          </a:bodyPr>
          <a:lstStyle/>
          <a:p>
            <a:r>
              <a:rPr lang="en-GB" b="1" dirty="0"/>
              <a:t>Flexibility, durability and resilience</a:t>
            </a:r>
          </a:p>
        </p:txBody>
      </p:sp>
    </p:spTree>
    <p:extLst>
      <p:ext uri="{BB962C8B-B14F-4D97-AF65-F5344CB8AC3E}">
        <p14:creationId xmlns:p14="http://schemas.microsoft.com/office/powerpoint/2010/main" val="28435504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457200" y="1844824"/>
            <a:ext cx="7704856" cy="2246769"/>
          </a:xfrm>
          <a:prstGeom prst="rect">
            <a:avLst/>
          </a:prstGeom>
          <a:noFill/>
        </p:spPr>
        <p:txBody>
          <a:bodyPr wrap="square" rtlCol="0">
            <a:spAutoFit/>
          </a:bodyPr>
          <a:lstStyle/>
          <a:p>
            <a:r>
              <a:rPr lang="en-GB" b="1" dirty="0"/>
              <a:t>Pollution and waste processing</a:t>
            </a:r>
          </a:p>
          <a:p>
            <a:r>
              <a:rPr lang="en-GB" dirty="0"/>
              <a:t>We should identify and assess the potential pollution caused by construction activities and ensure that we minimise this as much as possible. We should also assess how pollution affects the landscape and geology. Site waste management plans should be created to manage and control waste production and disposal. </a:t>
            </a:r>
          </a:p>
          <a:p>
            <a:endParaRPr lang="en-GB" dirty="0"/>
          </a:p>
        </p:txBody>
      </p:sp>
      <p:sp>
        <p:nvSpPr>
          <p:cNvPr id="3" name="TextBox 2"/>
          <p:cNvSpPr txBox="1"/>
          <p:nvPr/>
        </p:nvSpPr>
        <p:spPr>
          <a:xfrm>
            <a:off x="492561" y="4077072"/>
            <a:ext cx="7128792" cy="1938992"/>
          </a:xfrm>
          <a:prstGeom prst="rect">
            <a:avLst/>
          </a:prstGeom>
          <a:noFill/>
        </p:spPr>
        <p:txBody>
          <a:bodyPr wrap="square" rtlCol="0">
            <a:spAutoFit/>
          </a:bodyPr>
          <a:lstStyle/>
          <a:p>
            <a:r>
              <a:rPr lang="en-GB" b="1" dirty="0"/>
              <a:t>Transport </a:t>
            </a:r>
            <a:endParaRPr lang="en-GB" dirty="0"/>
          </a:p>
          <a:p>
            <a:r>
              <a:rPr lang="en-GB" dirty="0"/>
              <a:t>Minimising the transportation of materials, tools, equipment and human resources should also be a key consideration. Sourcing materials locally results in lower embodied energy and reduces the negative impact on the environment.  </a:t>
            </a:r>
          </a:p>
          <a:p>
            <a:endParaRPr lang="en-GB" dirty="0"/>
          </a:p>
        </p:txBody>
      </p:sp>
    </p:spTree>
    <p:extLst>
      <p:ext uri="{BB962C8B-B14F-4D97-AF65-F5344CB8AC3E}">
        <p14:creationId xmlns:p14="http://schemas.microsoft.com/office/powerpoint/2010/main" val="16196603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457200" y="1772816"/>
            <a:ext cx="3754760" cy="4093428"/>
          </a:xfrm>
          <a:prstGeom prst="rect">
            <a:avLst/>
          </a:prstGeom>
          <a:noFill/>
        </p:spPr>
        <p:txBody>
          <a:bodyPr wrap="square" rtlCol="0">
            <a:spAutoFit/>
          </a:bodyPr>
          <a:lstStyle/>
          <a:p>
            <a:r>
              <a:rPr lang="en-GB" b="1" dirty="0"/>
              <a:t>Deconstruction and disposal </a:t>
            </a:r>
            <a:r>
              <a:rPr lang="en-GB" dirty="0"/>
              <a:t>We must consider the processes involved in the demolition of a building at the end of its lifespan. </a:t>
            </a:r>
          </a:p>
          <a:p>
            <a:endParaRPr lang="en-GB" dirty="0"/>
          </a:p>
          <a:p>
            <a:r>
              <a:rPr lang="en-GB" dirty="0"/>
              <a:t>Materials should be reused whenever possible. </a:t>
            </a:r>
          </a:p>
          <a:p>
            <a:endParaRPr lang="en-GB" dirty="0"/>
          </a:p>
          <a:p>
            <a:r>
              <a:rPr lang="en-GB" dirty="0"/>
              <a:t>Pollution can be high during demolition activities, e.g. noise pollution or air pollution.   </a:t>
            </a:r>
          </a:p>
          <a:p>
            <a:endParaRPr lang="en-GB" dirty="0"/>
          </a:p>
        </p:txBody>
      </p:sp>
      <p:pic>
        <p:nvPicPr>
          <p:cNvPr id="6" name="Picture 5" descr="A picture containing building, outdoor, construction&#10;&#10;Description automatically generated">
            <a:extLst>
              <a:ext uri="{FF2B5EF4-FFF2-40B4-BE49-F238E27FC236}">
                <a16:creationId xmlns:a16="http://schemas.microsoft.com/office/drawing/2014/main" id="{7A8EB0D4-F16E-4219-977E-4578DEA8F5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55976" y="1772816"/>
            <a:ext cx="4425994" cy="2960990"/>
          </a:xfrm>
          <a:prstGeom prst="rect">
            <a:avLst/>
          </a:prstGeom>
        </p:spPr>
      </p:pic>
    </p:spTree>
    <p:extLst>
      <p:ext uri="{BB962C8B-B14F-4D97-AF65-F5344CB8AC3E}">
        <p14:creationId xmlns:p14="http://schemas.microsoft.com/office/powerpoint/2010/main" val="17844348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1CCBB8A-CF1B-4D13-843D-9275EDCCFC82}"/>
              </a:ext>
            </a:extLst>
          </p:cNvPr>
          <p:cNvPicPr>
            <a:picLocks noChangeAspect="1"/>
          </p:cNvPicPr>
          <p:nvPr/>
        </p:nvPicPr>
        <p:blipFill>
          <a:blip r:embed="rId2"/>
          <a:stretch>
            <a:fillRect/>
          </a:stretch>
        </p:blipFill>
        <p:spPr>
          <a:xfrm>
            <a:off x="1115616" y="2996952"/>
            <a:ext cx="5347636" cy="3243083"/>
          </a:xfrm>
          <a:prstGeom prst="rect">
            <a:avLst/>
          </a:prstGeom>
        </p:spPr>
      </p:pic>
      <p:sp>
        <p:nvSpPr>
          <p:cNvPr id="3074" name="Title 1"/>
          <p:cNvSpPr>
            <a:spLocks noGrp="1"/>
          </p:cNvSpPr>
          <p:nvPr>
            <p:ph type="title"/>
          </p:nvPr>
        </p:nvSpPr>
        <p:spPr/>
        <p:txBody>
          <a:bodyPr/>
          <a:lstStyle/>
          <a:p>
            <a:r>
              <a:rPr lang="en-US" dirty="0" err="1">
                <a:ea typeface="ＭＳ Ｐゴシック" pitchFamily="-105" charset="-128"/>
                <a:cs typeface="ＭＳ Ｐゴシック" pitchFamily="-105" charset="-128"/>
              </a:rPr>
              <a:t>Passivhaus</a:t>
            </a:r>
            <a:r>
              <a:rPr lang="en-US" dirty="0">
                <a:ea typeface="ＭＳ Ｐゴシック" pitchFamily="-105" charset="-128"/>
                <a:cs typeface="ＭＳ Ｐゴシック" pitchFamily="-105" charset="-128"/>
              </a:rPr>
              <a:t> </a:t>
            </a:r>
          </a:p>
        </p:txBody>
      </p:sp>
      <p:sp>
        <p:nvSpPr>
          <p:cNvPr id="2" name="Content Placeholder 1"/>
          <p:cNvSpPr>
            <a:spLocks noGrp="1"/>
          </p:cNvSpPr>
          <p:nvPr>
            <p:ph sz="quarter" idx="10"/>
          </p:nvPr>
        </p:nvSpPr>
        <p:spPr/>
        <p:txBody>
          <a:bodyPr/>
          <a:lstStyle/>
          <a:p>
            <a:r>
              <a:rPr lang="en-GB" dirty="0" err="1"/>
              <a:t>Passivhaus</a:t>
            </a:r>
            <a:r>
              <a:rPr lang="en-GB" dirty="0"/>
              <a:t> (passive house) is an energy performance standard originating from Germany. It is mainly aimed at new buildings but can be adopted in refurbishment projects. </a:t>
            </a:r>
          </a:p>
          <a:p>
            <a:r>
              <a:rPr lang="en-GB" dirty="0" err="1"/>
              <a:t>Passivhaus</a:t>
            </a:r>
            <a:r>
              <a:rPr lang="en-GB" dirty="0"/>
              <a:t> buildings are created to stringent energy efficiency standards and maintain a constant temperature. </a:t>
            </a:r>
          </a:p>
          <a:p>
            <a:endParaRPr lang="en-GB"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FB969B0-5359-4BE1-924F-96368053D590}">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4C7D9505-BDEA-4BC6-B13C-A09D57437D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D24139F-451F-4DEE-8FB5-6167072D042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TotalTime>
  <Words>640</Words>
  <Application>Microsoft Office PowerPoint</Application>
  <PresentationFormat>On-screen Show (4:3)</PresentationFormat>
  <Paragraphs>55</Paragraphs>
  <Slides>12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ＭＳ Ｐゴシック</vt:lpstr>
      <vt:lpstr>Arial</vt:lpstr>
      <vt:lpstr>Lucida Grande</vt:lpstr>
      <vt:lpstr>Times New Roman</vt:lpstr>
      <vt:lpstr>1_Default Design</vt:lpstr>
      <vt:lpstr>PowerPoint 4: Environmental performance measures </vt:lpstr>
      <vt:lpstr>Environmental performance </vt:lpstr>
      <vt:lpstr>Environmental performance measures</vt:lpstr>
      <vt:lpstr>Environmental performance measures</vt:lpstr>
      <vt:lpstr>Environmental performance measures</vt:lpstr>
      <vt:lpstr>Environmental performance measures</vt:lpstr>
      <vt:lpstr>Environmental performance measures</vt:lpstr>
      <vt:lpstr>Environmental performance measures</vt:lpstr>
      <vt:lpstr>Passivhaus </vt:lpstr>
      <vt:lpstr>Passivhaus principles </vt:lpstr>
      <vt:lpstr>BREEAM</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157</cp:revision>
  <dcterms:created xsi:type="dcterms:W3CDTF">2013-05-28T00:38:54Z</dcterms:created>
  <dcterms:modified xsi:type="dcterms:W3CDTF">2025-11-18T17:31:49Z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