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32"/>
  </p:notesMasterIdLst>
  <p:handoutMasterIdLst>
    <p:handoutMasterId r:id="rId33"/>
  </p:handoutMasterIdLst>
  <p:sldIdLst>
    <p:sldId id="256" r:id="rId5"/>
    <p:sldId id="328" r:id="rId6"/>
    <p:sldId id="362" r:id="rId7"/>
    <p:sldId id="363" r:id="rId8"/>
    <p:sldId id="364" r:id="rId9"/>
    <p:sldId id="365" r:id="rId10"/>
    <p:sldId id="357" r:id="rId11"/>
    <p:sldId id="358" r:id="rId12"/>
    <p:sldId id="343" r:id="rId13"/>
    <p:sldId id="344" r:id="rId14"/>
    <p:sldId id="330" r:id="rId15"/>
    <p:sldId id="347" r:id="rId16"/>
    <p:sldId id="351" r:id="rId17"/>
    <p:sldId id="332" r:id="rId18"/>
    <p:sldId id="348" r:id="rId19"/>
    <p:sldId id="346" r:id="rId20"/>
    <p:sldId id="366" r:id="rId21"/>
    <p:sldId id="367" r:id="rId22"/>
    <p:sldId id="368" r:id="rId23"/>
    <p:sldId id="369" r:id="rId24"/>
    <p:sldId id="370" r:id="rId25"/>
    <p:sldId id="371" r:id="rId26"/>
    <p:sldId id="372" r:id="rId27"/>
    <p:sldId id="373" r:id="rId28"/>
    <p:sldId id="374" r:id="rId29"/>
    <p:sldId id="375" r:id="rId30"/>
    <p:sldId id="267" r:id="rId31"/>
  </p:sldIdLst>
  <p:sldSz cx="9144000" cy="6858000" type="screen4x3"/>
  <p:notesSz cx="6858000" cy="9144000"/>
  <p:custDataLst>
    <p:tags r:id="rId3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wen Roberts" initials="AR" lastIdx="6" clrIdx="0">
    <p:extLst>
      <p:ext uri="{19B8F6BF-5375-455C-9EA6-DF929625EA0E}">
        <p15:presenceInfo xmlns:p15="http://schemas.microsoft.com/office/powerpoint/2012/main" userId="acb94dfec5711bca" providerId="Windows Live"/>
      </p:ext>
    </p:extLst>
  </p:cmAuthor>
  <p:cmAuthor id="2" name="robert6p" initials="r" lastIdx="3" clrIdx="1">
    <p:extLst>
      <p:ext uri="{19B8F6BF-5375-455C-9EA6-DF929625EA0E}">
        <p15:presenceInfo xmlns:p15="http://schemas.microsoft.com/office/powerpoint/2012/main" userId="robert6p" providerId="None"/>
      </p:ext>
    </p:extLst>
  </p:cmAuthor>
  <p:cmAuthor id="3" name="Julie Bond" initials="JB" lastIdx="1" clrIdx="2">
    <p:extLst>
      <p:ext uri="{19B8F6BF-5375-455C-9EA6-DF929625EA0E}">
        <p15:presenceInfo xmlns:p15="http://schemas.microsoft.com/office/powerpoint/2012/main" userId="39015c5a5641be3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280B8DC-3F7D-4B57-B2B2-7F58E27524CD}" v="6" dt="2021-08-11T22:46:36.15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44"/>
    <p:restoredTop sz="86395"/>
  </p:normalViewPr>
  <p:slideViewPr>
    <p:cSldViewPr showGuides="1">
      <p:cViewPr varScale="1">
        <p:scale>
          <a:sx n="60" d="100"/>
          <a:sy n="60" d="100"/>
        </p:scale>
        <p:origin x="1020"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handoutMaster" Target="handoutMasters/handoutMaster1.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commentAuthors" Target="commentAuthors.xml"/><Relationship Id="rId8" Type="http://schemas.openxmlformats.org/officeDocument/2006/relationships/slide" Target="slides/slide4.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10928551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35940707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info see: https://www.thegreenage.co.uk/tech/greywater-recycling/ </a:t>
            </a:r>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a:p>
        </p:txBody>
      </p:sp>
    </p:spTree>
    <p:extLst>
      <p:ext uri="{BB962C8B-B14F-4D97-AF65-F5344CB8AC3E}">
        <p14:creationId xmlns:p14="http://schemas.microsoft.com/office/powerpoint/2010/main" val="37114484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0908304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9638180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6"/>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714803653"/>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2" r:id="rId3"/>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16.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169533"/>
            <a:ext cx="8153400" cy="2514600"/>
          </a:xfrm>
        </p:spPr>
        <p:txBody>
          <a:bodyPr anchor="t"/>
          <a:lstStyle/>
          <a:p>
            <a:pPr eaLnBrk="1" hangingPunct="1"/>
            <a:r>
              <a:rPr lang="en-GB" dirty="0">
                <a:ea typeface="ＭＳ Ｐゴシック" pitchFamily="-105" charset="-128"/>
                <a:cs typeface="ＭＳ Ｐゴシック" pitchFamily="-105" charset="-128"/>
              </a:rPr>
              <a:t>PowerPoint 2: Sustainable solutions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571500" y="198884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5.2 Types of sustainable solutions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Self-healing concrete </a:t>
            </a:r>
          </a:p>
        </p:txBody>
      </p:sp>
      <p:sp>
        <p:nvSpPr>
          <p:cNvPr id="3" name="TextBox 2"/>
          <p:cNvSpPr txBox="1"/>
          <p:nvPr/>
        </p:nvSpPr>
        <p:spPr>
          <a:xfrm>
            <a:off x="441446" y="1772816"/>
            <a:ext cx="8379026" cy="2862322"/>
          </a:xfrm>
          <a:prstGeom prst="rect">
            <a:avLst/>
          </a:prstGeom>
          <a:noFill/>
        </p:spPr>
        <p:txBody>
          <a:bodyPr wrap="square" rtlCol="0">
            <a:spAutoFit/>
          </a:bodyPr>
          <a:lstStyle/>
          <a:p>
            <a:r>
              <a:rPr lang="en-GB" dirty="0"/>
              <a:t>Concrete is one of the most widely used building materials. Self-healing concrete has the ability to repair cracks autonomously. Self-activating bacteria are incorporated into the concrete to make it self-healing.  </a:t>
            </a:r>
          </a:p>
          <a:p>
            <a:endParaRPr lang="en-GB" dirty="0"/>
          </a:p>
          <a:p>
            <a:r>
              <a:rPr lang="en-GB" dirty="0"/>
              <a:t>The use of self-healing concrete means that buildings are more durable and have longer life-spans, which makes it a sustainable option. It reduces the amount of new concrete produced and reduces maintenance and repair costs that traditionally can be costly. </a:t>
            </a:r>
          </a:p>
          <a:p>
            <a:endParaRPr lang="en-GB" dirty="0"/>
          </a:p>
        </p:txBody>
      </p:sp>
    </p:spTree>
    <p:extLst>
      <p:ext uri="{BB962C8B-B14F-4D97-AF65-F5344CB8AC3E}">
        <p14:creationId xmlns:p14="http://schemas.microsoft.com/office/powerpoint/2010/main" val="38165215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Sustainable materials </a:t>
            </a:r>
          </a:p>
        </p:txBody>
      </p:sp>
      <p:sp>
        <p:nvSpPr>
          <p:cNvPr id="2" name="Content Placeholder 1"/>
          <p:cNvSpPr>
            <a:spLocks noGrp="1"/>
          </p:cNvSpPr>
          <p:nvPr>
            <p:ph sz="quarter" idx="10"/>
          </p:nvPr>
        </p:nvSpPr>
        <p:spPr>
          <a:xfrm>
            <a:off x="457200" y="1628800"/>
            <a:ext cx="8229600" cy="4248000"/>
          </a:xfrm>
        </p:spPr>
        <p:txBody>
          <a:bodyPr/>
          <a:lstStyle/>
          <a:p>
            <a:r>
              <a:rPr lang="en-GB" dirty="0"/>
              <a:t>Sustainability is now a key consideration in all construction projects. The materials we use in modern buildings and refurbishments should make a sustainable contribution to the environment and minimise negative impacts. Materials should be replenished, recyclable and reusable at the end of the life span of a building. </a:t>
            </a:r>
          </a:p>
          <a:p>
            <a:endParaRPr lang="en-GB" dirty="0"/>
          </a:p>
        </p:txBody>
      </p:sp>
      <p:sp>
        <p:nvSpPr>
          <p:cNvPr id="3" name="TextBox 2"/>
          <p:cNvSpPr txBox="1"/>
          <p:nvPr/>
        </p:nvSpPr>
        <p:spPr>
          <a:xfrm>
            <a:off x="454698" y="3371081"/>
            <a:ext cx="7429670" cy="400110"/>
          </a:xfrm>
          <a:prstGeom prst="rect">
            <a:avLst/>
          </a:prstGeom>
          <a:noFill/>
        </p:spPr>
        <p:txBody>
          <a:bodyPr wrap="square" rtlCol="0">
            <a:spAutoFit/>
          </a:bodyPr>
          <a:lstStyle/>
          <a:p>
            <a:r>
              <a:rPr lang="en-GB" dirty="0"/>
              <a:t>Benefits of using sustainable materials: </a:t>
            </a:r>
          </a:p>
        </p:txBody>
      </p:sp>
      <p:sp>
        <p:nvSpPr>
          <p:cNvPr id="4" name="TextBox 3"/>
          <p:cNvSpPr txBox="1"/>
          <p:nvPr/>
        </p:nvSpPr>
        <p:spPr>
          <a:xfrm>
            <a:off x="539552" y="4077072"/>
            <a:ext cx="576064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Reduced reliance on finite resources</a:t>
            </a:r>
          </a:p>
        </p:txBody>
      </p:sp>
      <p:sp>
        <p:nvSpPr>
          <p:cNvPr id="5" name="TextBox 4"/>
          <p:cNvSpPr txBox="1"/>
          <p:nvPr/>
        </p:nvSpPr>
        <p:spPr>
          <a:xfrm>
            <a:off x="539552" y="4723643"/>
            <a:ext cx="662473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Can be replenished and reused</a:t>
            </a:r>
          </a:p>
        </p:txBody>
      </p:sp>
      <p:sp>
        <p:nvSpPr>
          <p:cNvPr id="6" name="TextBox 5"/>
          <p:cNvSpPr txBox="1"/>
          <p:nvPr/>
        </p:nvSpPr>
        <p:spPr>
          <a:xfrm>
            <a:off x="583399" y="5357843"/>
            <a:ext cx="388843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Reduced energy costs</a:t>
            </a:r>
          </a:p>
        </p:txBody>
      </p:sp>
      <p:sp>
        <p:nvSpPr>
          <p:cNvPr id="7" name="TextBox 6"/>
          <p:cNvSpPr txBox="1"/>
          <p:nvPr/>
        </p:nvSpPr>
        <p:spPr>
          <a:xfrm>
            <a:off x="583398" y="6011340"/>
            <a:ext cx="5500769"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Reduced carbon footprint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Sourcing materials </a:t>
            </a:r>
          </a:p>
        </p:txBody>
      </p:sp>
      <p:sp>
        <p:nvSpPr>
          <p:cNvPr id="4" name="TextBox 3"/>
          <p:cNvSpPr txBox="1"/>
          <p:nvPr/>
        </p:nvSpPr>
        <p:spPr>
          <a:xfrm>
            <a:off x="323528" y="1700808"/>
            <a:ext cx="4032448" cy="3477875"/>
          </a:xfrm>
          <a:prstGeom prst="rect">
            <a:avLst/>
          </a:prstGeom>
          <a:noFill/>
        </p:spPr>
        <p:txBody>
          <a:bodyPr wrap="square" rtlCol="0">
            <a:spAutoFit/>
          </a:bodyPr>
          <a:lstStyle/>
          <a:p>
            <a:r>
              <a:rPr lang="en-GB" dirty="0"/>
              <a:t>By specifying and sourcing materials locally, the environmental costs and carbon emissions will be reduced. This will reduce congestion on the UK road systems and reduce the amount of CO</a:t>
            </a:r>
            <a:r>
              <a:rPr lang="en-GB" baseline="-25000" dirty="0"/>
              <a:t>2</a:t>
            </a:r>
            <a:r>
              <a:rPr lang="en-GB" dirty="0"/>
              <a:t> emitted while transporting goods to the site.  Sourcing locally will also help to boost local economic growth. </a:t>
            </a:r>
          </a:p>
          <a:p>
            <a:endParaRPr lang="en-GB" dirty="0"/>
          </a:p>
        </p:txBody>
      </p:sp>
      <p:pic>
        <p:nvPicPr>
          <p:cNvPr id="5" name="Picture 4" descr="A truck on the road&#10;&#10;Description automatically generated with medium confidence">
            <a:extLst>
              <a:ext uri="{FF2B5EF4-FFF2-40B4-BE49-F238E27FC236}">
                <a16:creationId xmlns:a16="http://schemas.microsoft.com/office/drawing/2014/main" id="{EB6A9DE5-B543-4CCB-8340-A690ADED069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597735" y="1844824"/>
            <a:ext cx="3898774" cy="2725691"/>
          </a:xfrm>
          <a:prstGeom prst="rect">
            <a:avLst/>
          </a:prstGeom>
        </p:spPr>
      </p:pic>
    </p:spTree>
    <p:extLst>
      <p:ext uri="{BB962C8B-B14F-4D97-AF65-F5344CB8AC3E}">
        <p14:creationId xmlns:p14="http://schemas.microsoft.com/office/powerpoint/2010/main" val="30443173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Recyclable building materials </a:t>
            </a:r>
          </a:p>
        </p:txBody>
      </p:sp>
      <p:sp>
        <p:nvSpPr>
          <p:cNvPr id="4" name="TextBox 3"/>
          <p:cNvSpPr txBox="1"/>
          <p:nvPr/>
        </p:nvSpPr>
        <p:spPr>
          <a:xfrm>
            <a:off x="457200" y="1772816"/>
            <a:ext cx="8291264" cy="400110"/>
          </a:xfrm>
          <a:prstGeom prst="rect">
            <a:avLst/>
          </a:prstGeom>
          <a:noFill/>
        </p:spPr>
        <p:txBody>
          <a:bodyPr wrap="square" rtlCol="0">
            <a:spAutoFit/>
          </a:bodyPr>
          <a:lstStyle/>
          <a:p>
            <a:r>
              <a:rPr lang="en-GB" dirty="0"/>
              <a:t>There are a range of building materials that can be recycled including: </a:t>
            </a:r>
          </a:p>
        </p:txBody>
      </p:sp>
      <p:sp>
        <p:nvSpPr>
          <p:cNvPr id="5" name="TextBox 4"/>
          <p:cNvSpPr txBox="1"/>
          <p:nvPr/>
        </p:nvSpPr>
        <p:spPr>
          <a:xfrm>
            <a:off x="539552" y="3225567"/>
            <a:ext cx="252028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Plasterboard </a:t>
            </a:r>
          </a:p>
        </p:txBody>
      </p:sp>
      <p:sp>
        <p:nvSpPr>
          <p:cNvPr id="6" name="TextBox 5"/>
          <p:cNvSpPr txBox="1"/>
          <p:nvPr/>
        </p:nvSpPr>
        <p:spPr>
          <a:xfrm>
            <a:off x="539552" y="3979882"/>
            <a:ext cx="252028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Aggregates </a:t>
            </a:r>
          </a:p>
        </p:txBody>
      </p:sp>
      <p:sp>
        <p:nvSpPr>
          <p:cNvPr id="7" name="TextBox 6"/>
          <p:cNvSpPr txBox="1"/>
          <p:nvPr/>
        </p:nvSpPr>
        <p:spPr>
          <a:xfrm>
            <a:off x="539552" y="2552313"/>
            <a:ext cx="403244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Bricks and blocks </a:t>
            </a:r>
          </a:p>
        </p:txBody>
      </p:sp>
      <p:sp>
        <p:nvSpPr>
          <p:cNvPr id="8" name="TextBox 7"/>
          <p:cNvSpPr txBox="1"/>
          <p:nvPr/>
        </p:nvSpPr>
        <p:spPr>
          <a:xfrm>
            <a:off x="547936" y="4653136"/>
            <a:ext cx="439248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Insulation </a:t>
            </a:r>
          </a:p>
        </p:txBody>
      </p:sp>
      <p:sp>
        <p:nvSpPr>
          <p:cNvPr id="9" name="TextBox 8"/>
          <p:cNvSpPr txBox="1"/>
          <p:nvPr/>
        </p:nvSpPr>
        <p:spPr>
          <a:xfrm>
            <a:off x="547936" y="5301078"/>
            <a:ext cx="252028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Glass  </a:t>
            </a:r>
          </a:p>
        </p:txBody>
      </p:sp>
      <p:pic>
        <p:nvPicPr>
          <p:cNvPr id="10" name="Picture 9" descr="A picture containing text, businesscard&#10;&#10;Description automatically generated">
            <a:extLst>
              <a:ext uri="{FF2B5EF4-FFF2-40B4-BE49-F238E27FC236}">
                <a16:creationId xmlns:a16="http://schemas.microsoft.com/office/drawing/2014/main" id="{D55F246D-824F-4693-987A-71413E7925B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076056" y="2362270"/>
            <a:ext cx="3096344" cy="2938808"/>
          </a:xfrm>
          <a:prstGeom prst="rect">
            <a:avLst/>
          </a:prstGeom>
        </p:spPr>
      </p:pic>
    </p:spTree>
    <p:extLst>
      <p:ext uri="{BB962C8B-B14F-4D97-AF65-F5344CB8AC3E}">
        <p14:creationId xmlns:p14="http://schemas.microsoft.com/office/powerpoint/2010/main" val="33830005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Green roofs </a:t>
            </a:r>
            <a:endParaRPr lang="en-US" b="0" dirty="0"/>
          </a:p>
        </p:txBody>
      </p:sp>
      <p:sp>
        <p:nvSpPr>
          <p:cNvPr id="3" name="TextBox 2"/>
          <p:cNvSpPr txBox="1"/>
          <p:nvPr/>
        </p:nvSpPr>
        <p:spPr>
          <a:xfrm>
            <a:off x="323528" y="1699997"/>
            <a:ext cx="3916490" cy="2554545"/>
          </a:xfrm>
          <a:prstGeom prst="rect">
            <a:avLst/>
          </a:prstGeom>
          <a:noFill/>
        </p:spPr>
        <p:txBody>
          <a:bodyPr wrap="square" rtlCol="0">
            <a:spAutoFit/>
          </a:bodyPr>
          <a:lstStyle/>
          <a:p>
            <a:r>
              <a:rPr lang="en-GB" dirty="0"/>
              <a:t>Green roofs are covered with plants and vegetation. These are laid over a drainage layer. There are additional layers that provide protection, waterproofing and insulation. Benefits: </a:t>
            </a:r>
          </a:p>
          <a:p>
            <a:r>
              <a:rPr lang="en-GB" dirty="0"/>
              <a:t>  </a:t>
            </a:r>
          </a:p>
          <a:p>
            <a:endParaRPr lang="en-GB" dirty="0"/>
          </a:p>
        </p:txBody>
      </p:sp>
      <p:sp>
        <p:nvSpPr>
          <p:cNvPr id="6" name="TextBox 5"/>
          <p:cNvSpPr txBox="1"/>
          <p:nvPr/>
        </p:nvSpPr>
        <p:spPr>
          <a:xfrm>
            <a:off x="292966" y="3733534"/>
            <a:ext cx="4248472" cy="1938992"/>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Reduced rainwater runoff</a:t>
            </a:r>
          </a:p>
          <a:p>
            <a:pPr marL="342900" indent="-342900">
              <a:buClr>
                <a:srgbClr val="0077E3"/>
              </a:buClr>
              <a:buFont typeface="Arial" panose="020B0604020202020204" pitchFamily="34" charset="0"/>
              <a:buChar char="•"/>
            </a:pPr>
            <a:r>
              <a:rPr lang="en-GB" dirty="0"/>
              <a:t>Provision of habitats </a:t>
            </a:r>
          </a:p>
          <a:p>
            <a:pPr marL="342900" indent="-342900">
              <a:buClr>
                <a:srgbClr val="0077E3"/>
              </a:buClr>
              <a:buFont typeface="Arial" panose="020B0604020202020204" pitchFamily="34" charset="0"/>
              <a:buChar char="•"/>
            </a:pPr>
            <a:r>
              <a:rPr lang="en-GB" dirty="0"/>
              <a:t>Improved air quality </a:t>
            </a:r>
          </a:p>
          <a:p>
            <a:pPr marL="342900" indent="-342900">
              <a:buClr>
                <a:srgbClr val="0077E3"/>
              </a:buClr>
              <a:buFont typeface="Arial" panose="020B0604020202020204" pitchFamily="34" charset="0"/>
              <a:buChar char="•"/>
            </a:pPr>
            <a:r>
              <a:rPr lang="en-GB" dirty="0"/>
              <a:t>Regulated indoor temperatures</a:t>
            </a:r>
          </a:p>
          <a:p>
            <a:pPr marL="342900" indent="-342900">
              <a:buFont typeface="Arial" panose="020B0604020202020204" pitchFamily="34" charset="0"/>
              <a:buChar char="•"/>
            </a:pPr>
            <a:endParaRPr lang="en-GB" dirty="0"/>
          </a:p>
          <a:p>
            <a:pPr marL="342900" indent="-342900">
              <a:buFont typeface="Arial" panose="020B0604020202020204" pitchFamily="34" charset="0"/>
              <a:buChar char="•"/>
            </a:pPr>
            <a:endParaRPr lang="en-GB" dirty="0"/>
          </a:p>
        </p:txBody>
      </p:sp>
      <p:pic>
        <p:nvPicPr>
          <p:cNvPr id="10" name="Picture 9" descr="A picture containing tree, grass, outdoor, lush&#10;&#10;Description automatically generated">
            <a:extLst>
              <a:ext uri="{FF2B5EF4-FFF2-40B4-BE49-F238E27FC236}">
                <a16:creationId xmlns:a16="http://schemas.microsoft.com/office/drawing/2014/main" id="{B186413E-3BF5-417D-9F23-BAC70109876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50212" y="1541639"/>
            <a:ext cx="4246936" cy="2836954"/>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Smart Glass </a:t>
            </a:r>
          </a:p>
        </p:txBody>
      </p:sp>
      <p:sp>
        <p:nvSpPr>
          <p:cNvPr id="3" name="Content Placeholder 2"/>
          <p:cNvSpPr>
            <a:spLocks noGrp="1"/>
          </p:cNvSpPr>
          <p:nvPr>
            <p:ph sz="quarter" idx="10"/>
          </p:nvPr>
        </p:nvSpPr>
        <p:spPr>
          <a:xfrm>
            <a:off x="457200" y="1700808"/>
            <a:ext cx="8229600" cy="4248000"/>
          </a:xfrm>
        </p:spPr>
        <p:txBody>
          <a:bodyPr/>
          <a:lstStyle/>
          <a:p>
            <a:r>
              <a:rPr lang="en-GB" dirty="0"/>
              <a:t>Smart glass is an innovative building material that is made from electrochromic glass. </a:t>
            </a:r>
          </a:p>
          <a:p>
            <a:r>
              <a:rPr lang="en-GB" dirty="0"/>
              <a:t>When an electric current is applied, the properties of the glass and the  aesthetics change. Smart glass adjusts to changes in sunlight throughout the day and can switch between being transparent and being opaque. </a:t>
            </a:r>
          </a:p>
          <a:p>
            <a:r>
              <a:rPr lang="en-GB" dirty="0"/>
              <a:t>Smart glass helps to insulate buildings and regulate inside temperatures, which creates savings in energy costs.</a:t>
            </a:r>
          </a:p>
          <a:p>
            <a:endParaRPr lang="en-GB" dirty="0"/>
          </a:p>
        </p:txBody>
      </p:sp>
    </p:spTree>
    <p:extLst>
      <p:ext uri="{BB962C8B-B14F-4D97-AF65-F5344CB8AC3E}">
        <p14:creationId xmlns:p14="http://schemas.microsoft.com/office/powerpoint/2010/main" val="9731070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Insulation</a:t>
            </a:r>
          </a:p>
        </p:txBody>
      </p:sp>
      <p:sp>
        <p:nvSpPr>
          <p:cNvPr id="4" name="TextBox 3"/>
          <p:cNvSpPr txBox="1"/>
          <p:nvPr/>
        </p:nvSpPr>
        <p:spPr>
          <a:xfrm>
            <a:off x="450776" y="1556792"/>
            <a:ext cx="8147248" cy="5016758"/>
          </a:xfrm>
          <a:prstGeom prst="rect">
            <a:avLst/>
          </a:prstGeom>
          <a:noFill/>
        </p:spPr>
        <p:txBody>
          <a:bodyPr wrap="square" rtlCol="0">
            <a:spAutoFit/>
          </a:bodyPr>
          <a:lstStyle/>
          <a:p>
            <a:r>
              <a:rPr lang="en-GB" dirty="0"/>
              <a:t>Insulation is a key component of the design of a sustainable building.</a:t>
            </a:r>
            <a:br>
              <a:rPr lang="en-GB" dirty="0"/>
            </a:br>
            <a:r>
              <a:rPr lang="en-GB" dirty="0"/>
              <a:t>A well-insulated building reduces energy bills and heat loss. Roofs, walls and floors are areas that require insulation and there are many different products available. </a:t>
            </a:r>
          </a:p>
          <a:p>
            <a:endParaRPr lang="en-GB" dirty="0"/>
          </a:p>
          <a:p>
            <a:endParaRPr lang="en-GB" dirty="0"/>
          </a:p>
          <a:p>
            <a:endParaRPr lang="en-GB" dirty="0"/>
          </a:p>
          <a:p>
            <a:endParaRPr lang="en-GB" dirty="0"/>
          </a:p>
          <a:p>
            <a:endParaRPr lang="en-GB" dirty="0"/>
          </a:p>
          <a:p>
            <a:endParaRPr lang="en-GB" dirty="0"/>
          </a:p>
          <a:p>
            <a:endParaRPr lang="en-GB" dirty="0"/>
          </a:p>
          <a:p>
            <a:r>
              <a:rPr lang="en-GB" dirty="0"/>
              <a:t>Traditional forms of insulation such as fibre glass and mineral wool contain chemicals and have high embodied energy values. Natural insulation products such as sheep's wool, flax and hemp are more sustainable alternatives. </a:t>
            </a:r>
          </a:p>
          <a:p>
            <a:endParaRPr lang="en-GB" dirty="0"/>
          </a:p>
        </p:txBody>
      </p:sp>
      <p:pic>
        <p:nvPicPr>
          <p:cNvPr id="8" name="Picture 7" descr="A person wearing a hard hat&#10;&#10;Description automatically generated with low confidence">
            <a:extLst>
              <a:ext uri="{FF2B5EF4-FFF2-40B4-BE49-F238E27FC236}">
                <a16:creationId xmlns:a16="http://schemas.microsoft.com/office/drawing/2014/main" id="{CAF8864E-E773-4F76-8D3E-72D06DD2D2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76056" y="2636912"/>
            <a:ext cx="3058194" cy="2039815"/>
          </a:xfrm>
          <a:prstGeom prst="rect">
            <a:avLst/>
          </a:prstGeom>
        </p:spPr>
      </p:pic>
    </p:spTree>
    <p:extLst>
      <p:ext uri="{BB962C8B-B14F-4D97-AF65-F5344CB8AC3E}">
        <p14:creationId xmlns:p14="http://schemas.microsoft.com/office/powerpoint/2010/main" val="29555017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979399"/>
            <a:ext cx="9870471" cy="417179"/>
          </a:xfrm>
        </p:spPr>
        <p:txBody>
          <a:bodyPr/>
          <a:lstStyle/>
          <a:p>
            <a:r>
              <a:rPr lang="en-GB" dirty="0"/>
              <a:t>Hardwood                      vs           softwood</a:t>
            </a:r>
          </a:p>
        </p:txBody>
      </p:sp>
      <p:sp>
        <p:nvSpPr>
          <p:cNvPr id="5" name="Rectangle 4"/>
          <p:cNvSpPr/>
          <p:nvPr/>
        </p:nvSpPr>
        <p:spPr>
          <a:xfrm>
            <a:off x="923729" y="1539959"/>
            <a:ext cx="2952328" cy="1200329"/>
          </a:xfrm>
          <a:prstGeom prst="rect">
            <a:avLst/>
          </a:prstGeom>
        </p:spPr>
        <p:txBody>
          <a:bodyPr wrap="square">
            <a:spAutoFit/>
          </a:bodyPr>
          <a:lstStyle/>
          <a:p>
            <a:r>
              <a:rPr lang="en-US" sz="1800" dirty="0">
                <a:latin typeface="Arial"/>
                <a:cs typeface="Arial"/>
              </a:rPr>
              <a:t>Hardwoods are often more expensive and sometimes more challenging to work with.</a:t>
            </a:r>
            <a:endParaRPr lang="en-US" sz="1800" dirty="0"/>
          </a:p>
        </p:txBody>
      </p:sp>
      <p:sp>
        <p:nvSpPr>
          <p:cNvPr id="6" name="Rectangle 5"/>
          <p:cNvSpPr/>
          <p:nvPr/>
        </p:nvSpPr>
        <p:spPr>
          <a:xfrm>
            <a:off x="923729" y="2812447"/>
            <a:ext cx="3096344" cy="646331"/>
          </a:xfrm>
          <a:prstGeom prst="rect">
            <a:avLst/>
          </a:prstGeom>
        </p:spPr>
        <p:txBody>
          <a:bodyPr wrap="square">
            <a:spAutoFit/>
          </a:bodyPr>
          <a:lstStyle/>
          <a:p>
            <a:r>
              <a:rPr lang="en-US" sz="1800" dirty="0">
                <a:latin typeface="Arial"/>
                <a:cs typeface="Arial"/>
              </a:rPr>
              <a:t>Hardwoods will last longer than softwoods.</a:t>
            </a:r>
            <a:endParaRPr lang="en-US" sz="1800" dirty="0"/>
          </a:p>
        </p:txBody>
      </p:sp>
      <p:sp>
        <p:nvSpPr>
          <p:cNvPr id="7" name="Rectangle 6"/>
          <p:cNvSpPr/>
          <p:nvPr/>
        </p:nvSpPr>
        <p:spPr>
          <a:xfrm>
            <a:off x="923729" y="3530937"/>
            <a:ext cx="2952328" cy="1477328"/>
          </a:xfrm>
          <a:prstGeom prst="rect">
            <a:avLst/>
          </a:prstGeom>
        </p:spPr>
        <p:txBody>
          <a:bodyPr wrap="square">
            <a:spAutoFit/>
          </a:bodyPr>
          <a:lstStyle/>
          <a:p>
            <a:r>
              <a:rPr lang="en-US" sz="1800" dirty="0">
                <a:latin typeface="Arial"/>
                <a:cs typeface="Arial"/>
              </a:rPr>
              <a:t>Hardwoods are more likely to be found in high-quality furniture, decking, flooring, and construction that needs to last.</a:t>
            </a:r>
            <a:endParaRPr lang="en-US" sz="1800" dirty="0">
              <a:cs typeface="Calibri" panose="020F0502020204030204"/>
            </a:endParaRPr>
          </a:p>
        </p:txBody>
      </p:sp>
      <p:sp>
        <p:nvSpPr>
          <p:cNvPr id="8" name="Rectangle 7"/>
          <p:cNvSpPr/>
          <p:nvPr/>
        </p:nvSpPr>
        <p:spPr>
          <a:xfrm>
            <a:off x="923729" y="5008265"/>
            <a:ext cx="3720786" cy="923330"/>
          </a:xfrm>
          <a:prstGeom prst="rect">
            <a:avLst/>
          </a:prstGeom>
        </p:spPr>
        <p:txBody>
          <a:bodyPr wrap="square">
            <a:spAutoFit/>
          </a:bodyPr>
          <a:lstStyle/>
          <a:p>
            <a:r>
              <a:rPr lang="en-US" sz="1800" dirty="0">
                <a:latin typeface="Arial"/>
                <a:cs typeface="Arial"/>
              </a:rPr>
              <a:t>Hardwoods are generally far more resistant to decay than softwoods when used for exterior work.</a:t>
            </a:r>
            <a:endParaRPr lang="en-US" sz="1800" dirty="0"/>
          </a:p>
        </p:txBody>
      </p:sp>
      <p:sp>
        <p:nvSpPr>
          <p:cNvPr id="9" name="Rectangle 8"/>
          <p:cNvSpPr/>
          <p:nvPr/>
        </p:nvSpPr>
        <p:spPr>
          <a:xfrm>
            <a:off x="5590796" y="1632605"/>
            <a:ext cx="2606959" cy="923330"/>
          </a:xfrm>
          <a:prstGeom prst="rect">
            <a:avLst/>
          </a:prstGeom>
        </p:spPr>
        <p:txBody>
          <a:bodyPr wrap="square">
            <a:spAutoFit/>
          </a:bodyPr>
          <a:lstStyle/>
          <a:p>
            <a:r>
              <a:rPr lang="en-US" sz="1800" dirty="0">
                <a:latin typeface="Arial"/>
                <a:cs typeface="Arial"/>
              </a:rPr>
              <a:t>Softwoods are cheaper and easier to work with than hardwoods.</a:t>
            </a:r>
            <a:endParaRPr lang="en-US" sz="1800" dirty="0">
              <a:cs typeface="Calibri" panose="020F0502020204030204"/>
            </a:endParaRPr>
          </a:p>
        </p:txBody>
      </p:sp>
      <p:sp>
        <p:nvSpPr>
          <p:cNvPr id="10" name="Rectangle 9"/>
          <p:cNvSpPr/>
          <p:nvPr/>
        </p:nvSpPr>
        <p:spPr>
          <a:xfrm>
            <a:off x="5608849" y="2791961"/>
            <a:ext cx="2380861" cy="1754326"/>
          </a:xfrm>
          <a:prstGeom prst="rect">
            <a:avLst/>
          </a:prstGeom>
        </p:spPr>
        <p:txBody>
          <a:bodyPr wrap="square">
            <a:spAutoFit/>
          </a:bodyPr>
          <a:lstStyle/>
          <a:p>
            <a:r>
              <a:rPr lang="en-US" sz="1800" dirty="0">
                <a:latin typeface="Arial"/>
                <a:cs typeface="Arial"/>
              </a:rPr>
              <a:t>Softwoods make up the bulk of all wood used in the world, with about 80% of all timber being a softwood.</a:t>
            </a:r>
            <a:endParaRPr lang="en-US" dirty="0">
              <a:cs typeface="Calibri" panose="020F0502020204030204"/>
            </a:endParaRPr>
          </a:p>
        </p:txBody>
      </p:sp>
      <p:sp>
        <p:nvSpPr>
          <p:cNvPr id="11" name="Rectangle 10"/>
          <p:cNvSpPr/>
          <p:nvPr/>
        </p:nvSpPr>
        <p:spPr>
          <a:xfrm>
            <a:off x="5647151" y="4902229"/>
            <a:ext cx="2304256" cy="646331"/>
          </a:xfrm>
          <a:prstGeom prst="rect">
            <a:avLst/>
          </a:prstGeom>
        </p:spPr>
        <p:txBody>
          <a:bodyPr wrap="square">
            <a:spAutoFit/>
          </a:bodyPr>
          <a:lstStyle/>
          <a:p>
            <a:r>
              <a:rPr lang="en-US" sz="1800" dirty="0">
                <a:solidFill>
                  <a:srgbClr val="333333"/>
                </a:solidFill>
                <a:latin typeface="Arial"/>
                <a:cs typeface="Arial"/>
              </a:rPr>
              <a:t>Softwoods have a lighter colour.</a:t>
            </a:r>
            <a:endParaRPr lang="en-US" sz="1800" dirty="0">
              <a:latin typeface="Arial"/>
              <a:cs typeface="Arial"/>
            </a:endParaRPr>
          </a:p>
        </p:txBody>
      </p:sp>
    </p:spTree>
    <p:extLst>
      <p:ext uri="{BB962C8B-B14F-4D97-AF65-F5344CB8AC3E}">
        <p14:creationId xmlns:p14="http://schemas.microsoft.com/office/powerpoint/2010/main" val="13469575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Sustainable timber</a:t>
            </a:r>
          </a:p>
        </p:txBody>
      </p:sp>
      <p:sp>
        <p:nvSpPr>
          <p:cNvPr id="4" name="TextBox 3"/>
          <p:cNvSpPr txBox="1"/>
          <p:nvPr/>
        </p:nvSpPr>
        <p:spPr>
          <a:xfrm>
            <a:off x="408586" y="1465386"/>
            <a:ext cx="8507288" cy="1015663"/>
          </a:xfrm>
          <a:prstGeom prst="rect">
            <a:avLst/>
          </a:prstGeom>
          <a:noFill/>
        </p:spPr>
        <p:txBody>
          <a:bodyPr wrap="square" rtlCol="0">
            <a:spAutoFit/>
          </a:bodyPr>
          <a:lstStyle/>
          <a:p>
            <a:r>
              <a:rPr lang="en-GB" dirty="0"/>
              <a:t>Sustainably sourced timber is one of the most environmentally friendly building materials. Timber is a versatile renewable material  that has a low embodied energy. </a:t>
            </a:r>
          </a:p>
        </p:txBody>
      </p:sp>
      <p:sp>
        <p:nvSpPr>
          <p:cNvPr id="3" name="TextBox 2"/>
          <p:cNvSpPr txBox="1"/>
          <p:nvPr/>
        </p:nvSpPr>
        <p:spPr>
          <a:xfrm>
            <a:off x="457200" y="2662692"/>
            <a:ext cx="5410944" cy="400110"/>
          </a:xfrm>
          <a:prstGeom prst="rect">
            <a:avLst/>
          </a:prstGeom>
          <a:noFill/>
        </p:spPr>
        <p:txBody>
          <a:bodyPr wrap="square" rtlCol="0">
            <a:spAutoFit/>
          </a:bodyPr>
          <a:lstStyle/>
          <a:p>
            <a:r>
              <a:rPr lang="en-GB" b="1" dirty="0"/>
              <a:t>Cedar boarding and cladding </a:t>
            </a:r>
          </a:p>
        </p:txBody>
      </p:sp>
      <p:sp>
        <p:nvSpPr>
          <p:cNvPr id="6" name="Rectangle 5"/>
          <p:cNvSpPr/>
          <p:nvPr/>
        </p:nvSpPr>
        <p:spPr>
          <a:xfrm>
            <a:off x="458957" y="3275340"/>
            <a:ext cx="4079129" cy="2862322"/>
          </a:xfrm>
          <a:prstGeom prst="rect">
            <a:avLst/>
          </a:prstGeom>
        </p:spPr>
        <p:txBody>
          <a:bodyPr wrap="square">
            <a:spAutoFit/>
          </a:bodyPr>
          <a:lstStyle/>
          <a:p>
            <a:r>
              <a:rPr lang="en-US" dirty="0">
                <a:solidFill>
                  <a:srgbClr val="202124"/>
                </a:solidFill>
                <a:latin typeface="arial"/>
                <a:cs typeface="arial"/>
              </a:rPr>
              <a:t>Cedar is a softwood that is light in weight and has a relatively low density. It is one of the most suitable timbers to use for exterior cladding as it is stable and not prone to weathering. This lightweight species lasts a long time and is easy to maintain. </a:t>
            </a:r>
            <a:endParaRPr lang="en-US" dirty="0"/>
          </a:p>
          <a:p>
            <a:r>
              <a:rPr lang="en-US" dirty="0">
                <a:solidFill>
                  <a:srgbClr val="202124"/>
                </a:solidFill>
                <a:latin typeface="arial"/>
                <a:cs typeface="arial"/>
              </a:rPr>
              <a:t>. </a:t>
            </a:r>
            <a:endParaRPr lang="en-US" dirty="0"/>
          </a:p>
        </p:txBody>
      </p:sp>
      <p:pic>
        <p:nvPicPr>
          <p:cNvPr id="9" name="Picture 8" descr="A picture containing building, outdoor&#10;&#10;Description automatically generated">
            <a:extLst>
              <a:ext uri="{FF2B5EF4-FFF2-40B4-BE49-F238E27FC236}">
                <a16:creationId xmlns:a16="http://schemas.microsoft.com/office/drawing/2014/main" id="{555806C1-9D64-4341-9F7F-9A00EEE550E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782327" y="2234566"/>
            <a:ext cx="1883601" cy="1256362"/>
          </a:xfrm>
          <a:prstGeom prst="rect">
            <a:avLst/>
          </a:prstGeom>
        </p:spPr>
      </p:pic>
      <p:pic>
        <p:nvPicPr>
          <p:cNvPr id="11" name="Picture 10" descr="A picture containing building&#10;&#10;Description automatically generated">
            <a:extLst>
              <a:ext uri="{FF2B5EF4-FFF2-40B4-BE49-F238E27FC236}">
                <a16:creationId xmlns:a16="http://schemas.microsoft.com/office/drawing/2014/main" id="{02E0C2A6-6D39-46C1-8495-8F760D33D86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24128" y="3589406"/>
            <a:ext cx="2867961" cy="2150970"/>
          </a:xfrm>
          <a:prstGeom prst="rect">
            <a:avLst/>
          </a:prstGeom>
        </p:spPr>
      </p:pic>
    </p:spTree>
    <p:extLst>
      <p:ext uri="{BB962C8B-B14F-4D97-AF65-F5344CB8AC3E}">
        <p14:creationId xmlns:p14="http://schemas.microsoft.com/office/powerpoint/2010/main" val="13000858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FSC timber</a:t>
            </a:r>
          </a:p>
        </p:txBody>
      </p:sp>
      <p:sp>
        <p:nvSpPr>
          <p:cNvPr id="4" name="Rectangle 3"/>
          <p:cNvSpPr/>
          <p:nvPr/>
        </p:nvSpPr>
        <p:spPr>
          <a:xfrm>
            <a:off x="323528" y="1571906"/>
            <a:ext cx="5112568" cy="4278094"/>
          </a:xfrm>
          <a:prstGeom prst="rect">
            <a:avLst/>
          </a:prstGeom>
        </p:spPr>
        <p:txBody>
          <a:bodyPr wrap="square">
            <a:spAutoFit/>
          </a:bodyPr>
          <a:lstStyle/>
          <a:p>
            <a:pPr marL="342900" indent="-342900">
              <a:buClr>
                <a:srgbClr val="0077E3"/>
              </a:buClr>
              <a:buFont typeface="Arial"/>
              <a:buChar char="•"/>
            </a:pPr>
            <a:r>
              <a:rPr lang="en-GB" sz="1800" dirty="0">
                <a:latin typeface="Arial"/>
                <a:cs typeface="Arial"/>
              </a:rPr>
              <a:t>FSC (Forest Stewardship Council) check and certify forests worldwide.</a:t>
            </a:r>
            <a:endParaRPr lang="en-US" sz="1800" dirty="0">
              <a:latin typeface="Arial"/>
              <a:cs typeface="Arial"/>
            </a:endParaRPr>
          </a:p>
          <a:p>
            <a:pPr marL="342900" indent="-342900">
              <a:buClr>
                <a:srgbClr val="0077E3"/>
              </a:buClr>
              <a:buFont typeface="Arial"/>
              <a:buChar char="•"/>
            </a:pPr>
            <a:endParaRPr lang="en-GB" sz="1800" dirty="0">
              <a:latin typeface="Arial"/>
              <a:cs typeface="Arial"/>
            </a:endParaRPr>
          </a:p>
          <a:p>
            <a:pPr marL="342900" indent="-342900">
              <a:buClr>
                <a:srgbClr val="0077E3"/>
              </a:buClr>
              <a:buFont typeface="Arial"/>
              <a:buChar char="•"/>
            </a:pPr>
            <a:r>
              <a:rPr lang="en-GB" sz="1800" dirty="0">
                <a:latin typeface="Arial"/>
                <a:cs typeface="Arial"/>
              </a:rPr>
              <a:t>To be FSC certified, a forest must be managed according to high environmental and sustainable standards.</a:t>
            </a:r>
          </a:p>
          <a:p>
            <a:pPr marL="342900" indent="-342900">
              <a:buClr>
                <a:srgbClr val="0077E3"/>
              </a:buClr>
              <a:buFont typeface="Arial"/>
              <a:buChar char="•"/>
            </a:pPr>
            <a:endParaRPr lang="en-GB" sz="1800" dirty="0">
              <a:latin typeface="Arial"/>
              <a:cs typeface="Arial"/>
            </a:endParaRPr>
          </a:p>
          <a:p>
            <a:pPr marL="342900" indent="-342900">
              <a:buClr>
                <a:srgbClr val="0077E3"/>
              </a:buClr>
              <a:buFont typeface="Arial"/>
              <a:buChar char="•"/>
            </a:pPr>
            <a:r>
              <a:rPr lang="en-GB" sz="1800" dirty="0">
                <a:latin typeface="Arial"/>
                <a:cs typeface="Arial"/>
              </a:rPr>
              <a:t>Timber from FSC certified forests is marked with the FSC logo.</a:t>
            </a:r>
          </a:p>
          <a:p>
            <a:pPr marL="342900" indent="-342900">
              <a:buClr>
                <a:srgbClr val="0077E3"/>
              </a:buClr>
              <a:buFont typeface="Arial"/>
              <a:buChar char="•"/>
            </a:pPr>
            <a:endParaRPr lang="en-GB" sz="1800" dirty="0">
              <a:latin typeface="Arial"/>
              <a:cs typeface="Arial"/>
            </a:endParaRPr>
          </a:p>
          <a:p>
            <a:pPr marL="342900" indent="-342900">
              <a:buClr>
                <a:srgbClr val="0077E3"/>
              </a:buClr>
              <a:buFont typeface="Arial"/>
              <a:buChar char="•"/>
            </a:pPr>
            <a:r>
              <a:rPr lang="en-GB" sz="1800" dirty="0">
                <a:latin typeface="Arial"/>
                <a:cs typeface="Arial"/>
              </a:rPr>
              <a:t>The FSC also manage a chain of custody tracking of FSC timber from forest through manufacture to end user, to ensure that the FSC label is correctly applied to products</a:t>
            </a:r>
            <a:r>
              <a:rPr lang="en-GB" sz="1800" dirty="0">
                <a:solidFill>
                  <a:schemeClr val="accent6">
                    <a:lumMod val="50000"/>
                  </a:schemeClr>
                </a:solidFill>
                <a:latin typeface="Arial"/>
                <a:cs typeface="Arial"/>
              </a:rPr>
              <a:t>.</a:t>
            </a:r>
          </a:p>
          <a:p>
            <a:pPr marL="342900" indent="-342900">
              <a:buFont typeface="Arial"/>
              <a:buChar char="•"/>
            </a:pPr>
            <a:endParaRPr lang="en-GB" dirty="0">
              <a:solidFill>
                <a:schemeClr val="accent6">
                  <a:lumMod val="50000"/>
                </a:schemeClr>
              </a:solidFill>
              <a:latin typeface="Arial"/>
              <a:cs typeface="Arial"/>
            </a:endParaRPr>
          </a:p>
        </p:txBody>
      </p:sp>
      <p:pic>
        <p:nvPicPr>
          <p:cNvPr id="7" name="Picture 6" descr="A picture containing letter&#10;&#10;Description automatically generated">
            <a:extLst>
              <a:ext uri="{FF2B5EF4-FFF2-40B4-BE49-F238E27FC236}">
                <a16:creationId xmlns:a16="http://schemas.microsoft.com/office/drawing/2014/main" id="{F854432F-6A41-4378-98BF-DC9547A71D6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71773" y="1700808"/>
            <a:ext cx="2461837" cy="3457636"/>
          </a:xfrm>
          <a:prstGeom prst="rect">
            <a:avLst/>
          </a:prstGeom>
        </p:spPr>
      </p:pic>
    </p:spTree>
    <p:extLst>
      <p:ext uri="{BB962C8B-B14F-4D97-AF65-F5344CB8AC3E}">
        <p14:creationId xmlns:p14="http://schemas.microsoft.com/office/powerpoint/2010/main" val="31496648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Three pillars of sustainability </a:t>
            </a:r>
          </a:p>
        </p:txBody>
      </p:sp>
      <p:sp>
        <p:nvSpPr>
          <p:cNvPr id="2" name="Rectangle 1"/>
          <p:cNvSpPr/>
          <p:nvPr/>
        </p:nvSpPr>
        <p:spPr>
          <a:xfrm>
            <a:off x="323528" y="1844824"/>
            <a:ext cx="4572000" cy="2246769"/>
          </a:xfrm>
          <a:prstGeom prst="rect">
            <a:avLst/>
          </a:prstGeom>
        </p:spPr>
        <p:txBody>
          <a:bodyPr>
            <a:spAutoFit/>
          </a:bodyPr>
          <a:lstStyle/>
          <a:p>
            <a:r>
              <a:rPr lang="en-US" dirty="0">
                <a:solidFill>
                  <a:srgbClr val="202124"/>
                </a:solidFill>
                <a:latin typeface="arial"/>
                <a:cs typeface="arial"/>
              </a:rPr>
              <a:t>Sustainability is most often defined as meeting the needs of the present without compromising the ability of future generations to meet theirs. Sustainability has three main pillars: economic, environmental and social.</a:t>
            </a:r>
            <a:endParaRPr lang="en-US" dirty="0"/>
          </a:p>
        </p:txBody>
      </p:sp>
      <p:pic>
        <p:nvPicPr>
          <p:cNvPr id="4" name="Picture 3">
            <a:extLst>
              <a:ext uri="{FF2B5EF4-FFF2-40B4-BE49-F238E27FC236}">
                <a16:creationId xmlns:a16="http://schemas.microsoft.com/office/drawing/2014/main" id="{04DA3A6C-3FDF-4070-905B-51E101F6C842}"/>
              </a:ext>
            </a:extLst>
          </p:cNvPr>
          <p:cNvPicPr>
            <a:picLocks noChangeAspect="1"/>
          </p:cNvPicPr>
          <p:nvPr/>
        </p:nvPicPr>
        <p:blipFill>
          <a:blip r:embed="rId2"/>
          <a:stretch>
            <a:fillRect/>
          </a:stretch>
        </p:blipFill>
        <p:spPr>
          <a:xfrm>
            <a:off x="4749017" y="1628800"/>
            <a:ext cx="4383151" cy="3403388"/>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Timber products</a:t>
            </a:r>
          </a:p>
        </p:txBody>
      </p:sp>
      <p:sp>
        <p:nvSpPr>
          <p:cNvPr id="4" name="TextBox 3"/>
          <p:cNvSpPr txBox="1"/>
          <p:nvPr/>
        </p:nvSpPr>
        <p:spPr>
          <a:xfrm>
            <a:off x="457200" y="1988840"/>
            <a:ext cx="440283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Engineered and eco joists</a:t>
            </a:r>
          </a:p>
        </p:txBody>
      </p:sp>
      <p:sp>
        <p:nvSpPr>
          <p:cNvPr id="5" name="TextBox 4"/>
          <p:cNvSpPr txBox="1"/>
          <p:nvPr/>
        </p:nvSpPr>
        <p:spPr>
          <a:xfrm>
            <a:off x="474982" y="2787147"/>
            <a:ext cx="440283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Chipboard, plywood etc. </a:t>
            </a:r>
          </a:p>
        </p:txBody>
      </p:sp>
      <p:sp>
        <p:nvSpPr>
          <p:cNvPr id="6" name="TextBox 5"/>
          <p:cNvSpPr txBox="1"/>
          <p:nvPr/>
        </p:nvSpPr>
        <p:spPr>
          <a:xfrm>
            <a:off x="474982" y="3585454"/>
            <a:ext cx="489654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Structural insulated panels  </a:t>
            </a:r>
          </a:p>
        </p:txBody>
      </p:sp>
      <p:pic>
        <p:nvPicPr>
          <p:cNvPr id="9" name="Picture 8" descr="A picture containing chair, wooden, ceiling&#10;&#10;Description automatically generated">
            <a:extLst>
              <a:ext uri="{FF2B5EF4-FFF2-40B4-BE49-F238E27FC236}">
                <a16:creationId xmlns:a16="http://schemas.microsoft.com/office/drawing/2014/main" id="{2D83C733-BADD-42A9-8897-EE3E269140B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04048" y="1681308"/>
            <a:ext cx="3454657" cy="2304256"/>
          </a:xfrm>
          <a:prstGeom prst="rect">
            <a:avLst/>
          </a:prstGeom>
        </p:spPr>
      </p:pic>
    </p:spTree>
    <p:extLst>
      <p:ext uri="{BB962C8B-B14F-4D97-AF65-F5344CB8AC3E}">
        <p14:creationId xmlns:p14="http://schemas.microsoft.com/office/powerpoint/2010/main" val="10629437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Grey water harvesting systems</a:t>
            </a:r>
          </a:p>
        </p:txBody>
      </p:sp>
      <p:sp>
        <p:nvSpPr>
          <p:cNvPr id="5" name="TextBox 4">
            <a:extLst>
              <a:ext uri="{FF2B5EF4-FFF2-40B4-BE49-F238E27FC236}">
                <a16:creationId xmlns:a16="http://schemas.microsoft.com/office/drawing/2014/main" id="{EF631765-837B-454A-B732-82D3B1C49B57}"/>
              </a:ext>
            </a:extLst>
          </p:cNvPr>
          <p:cNvSpPr txBox="1"/>
          <p:nvPr/>
        </p:nvSpPr>
        <p:spPr>
          <a:xfrm>
            <a:off x="457200" y="1700808"/>
            <a:ext cx="5050904" cy="4401205"/>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Grey water is waste water from baths, showers, washing machines and dishwashers.</a:t>
            </a:r>
          </a:p>
          <a:p>
            <a:pPr marL="342900" indent="-342900">
              <a:buClr>
                <a:srgbClr val="0077E3"/>
              </a:buClr>
              <a:buFont typeface="Arial" panose="020B0604020202020204" pitchFamily="34" charset="0"/>
              <a:buChar char="•"/>
            </a:pPr>
            <a:r>
              <a:rPr lang="en-GB" dirty="0"/>
              <a:t>Water used to flush toilets is ‘blackwater’ and is much harder to treat.</a:t>
            </a:r>
          </a:p>
          <a:p>
            <a:pPr marL="342900" indent="-342900">
              <a:buClr>
                <a:srgbClr val="0077E3"/>
              </a:buClr>
              <a:buFont typeface="Arial" panose="020B0604020202020204" pitchFamily="34" charset="0"/>
              <a:buChar char="•"/>
            </a:pPr>
            <a:r>
              <a:rPr lang="en-GB" dirty="0"/>
              <a:t>Greywater can be recycled in the home for use in watering gardens, flushing toilets or washing clothes – but NOT for drinking water as it would not be safe.</a:t>
            </a:r>
          </a:p>
          <a:p>
            <a:pPr marL="342900" indent="-342900">
              <a:buClr>
                <a:srgbClr val="0077E3"/>
              </a:buClr>
              <a:buFont typeface="Arial" panose="020B0604020202020204" pitchFamily="34" charset="0"/>
              <a:buChar char="•"/>
            </a:pPr>
            <a:r>
              <a:rPr lang="en-GB" dirty="0"/>
              <a:t>Different systems can use the water directly (e.g. for watering plants) or can partially treat it so that it can be used for other tasks such as flushing toilets. </a:t>
            </a:r>
          </a:p>
          <a:p>
            <a:pPr marL="342900" indent="-342900">
              <a:buFont typeface="Arial" panose="020B0604020202020204" pitchFamily="34" charset="0"/>
              <a:buChar char="•"/>
            </a:pPr>
            <a:endParaRPr lang="en-GB" dirty="0"/>
          </a:p>
        </p:txBody>
      </p:sp>
      <p:pic>
        <p:nvPicPr>
          <p:cNvPr id="4" name="Picture 3" descr="Diagram&#10;&#10;Description automatically generated">
            <a:extLst>
              <a:ext uri="{FF2B5EF4-FFF2-40B4-BE49-F238E27FC236}">
                <a16:creationId xmlns:a16="http://schemas.microsoft.com/office/drawing/2014/main" id="{A0064959-9F9C-4683-9709-7824C17EDB8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89848" y="1700808"/>
            <a:ext cx="2996952" cy="2996952"/>
          </a:xfrm>
          <a:prstGeom prst="rect">
            <a:avLst/>
          </a:prstGeom>
        </p:spPr>
      </p:pic>
    </p:spTree>
    <p:extLst>
      <p:ext uri="{BB962C8B-B14F-4D97-AF65-F5344CB8AC3E}">
        <p14:creationId xmlns:p14="http://schemas.microsoft.com/office/powerpoint/2010/main" val="404267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3B772D-0D45-4F11-97DB-11700A841E69}"/>
              </a:ext>
            </a:extLst>
          </p:cNvPr>
          <p:cNvSpPr>
            <a:spLocks noGrp="1"/>
          </p:cNvSpPr>
          <p:nvPr>
            <p:ph type="title"/>
          </p:nvPr>
        </p:nvSpPr>
        <p:spPr/>
        <p:txBody>
          <a:bodyPr/>
          <a:lstStyle/>
          <a:p>
            <a:r>
              <a:rPr lang="en-GB" dirty="0"/>
              <a:t>Grey water harvesting (cont.)</a:t>
            </a:r>
          </a:p>
        </p:txBody>
      </p:sp>
      <p:sp>
        <p:nvSpPr>
          <p:cNvPr id="3" name="Content Placeholder 2">
            <a:extLst>
              <a:ext uri="{FF2B5EF4-FFF2-40B4-BE49-F238E27FC236}">
                <a16:creationId xmlns:a16="http://schemas.microsoft.com/office/drawing/2014/main" id="{4A6B0EB8-1F45-41C8-B05E-1D93DCC5755C}"/>
              </a:ext>
            </a:extLst>
          </p:cNvPr>
          <p:cNvSpPr>
            <a:spLocks noGrp="1"/>
          </p:cNvSpPr>
          <p:nvPr>
            <p:ph sz="quarter" idx="10"/>
          </p:nvPr>
        </p:nvSpPr>
        <p:spPr>
          <a:xfrm>
            <a:off x="457200" y="1598452"/>
            <a:ext cx="8095928" cy="4248000"/>
          </a:xfrm>
        </p:spPr>
        <p:txBody>
          <a:bodyPr/>
          <a:lstStyle/>
          <a:p>
            <a:r>
              <a:rPr lang="en-GB" sz="1800" b="1" dirty="0"/>
              <a:t>Direct use systems – </a:t>
            </a:r>
            <a:r>
              <a:rPr lang="en-GB" sz="1800" dirty="0"/>
              <a:t>These systems </a:t>
            </a:r>
            <a:r>
              <a:rPr lang="en-US" sz="1800" b="0" i="0" dirty="0">
                <a:solidFill>
                  <a:srgbClr val="2F343B"/>
                </a:solidFill>
                <a:effectLst/>
              </a:rPr>
              <a:t>can either syphon water directly from the bath or sink or you can fit a valve to the external waste pipe that allows you to direct the water to a water butt. The water can be used </a:t>
            </a:r>
            <a:r>
              <a:rPr lang="en-GB" sz="1800" dirty="0"/>
              <a:t>for watering plants but </a:t>
            </a:r>
            <a:r>
              <a:rPr lang="en-US" sz="1800" b="0" i="0" dirty="0">
                <a:solidFill>
                  <a:srgbClr val="2F343B"/>
                </a:solidFill>
                <a:effectLst/>
              </a:rPr>
              <a:t>is not recommended for fruit or vegetables in case bacteria exist in the water.</a:t>
            </a:r>
          </a:p>
          <a:p>
            <a:r>
              <a:rPr lang="en-GB" sz="1800" b="1" dirty="0"/>
              <a:t>Biological systems – </a:t>
            </a:r>
            <a:r>
              <a:rPr lang="en-GB" sz="1800" dirty="0"/>
              <a:t>These</a:t>
            </a:r>
            <a:r>
              <a:rPr lang="en-GB" sz="1800" b="1" dirty="0"/>
              <a:t> </a:t>
            </a:r>
            <a:r>
              <a:rPr lang="en-GB" sz="1800" dirty="0"/>
              <a:t>use gravity to filter water through a sand filter and soil box consisting of four layers of material (topsoil, fine building sand</a:t>
            </a:r>
            <a:r>
              <a:rPr lang="en-GB" sz="1800"/>
              <a:t>, coarse </a:t>
            </a:r>
            <a:r>
              <a:rPr lang="en-GB" sz="1800" dirty="0"/>
              <a:t>sand, pea shingle). </a:t>
            </a:r>
          </a:p>
          <a:p>
            <a:r>
              <a:rPr lang="en-GB" sz="1800" b="1" dirty="0"/>
              <a:t>Mechanical systems – </a:t>
            </a:r>
            <a:r>
              <a:rPr lang="en-GB" sz="1800" dirty="0"/>
              <a:t>A </a:t>
            </a:r>
            <a:r>
              <a:rPr lang="en-US" sz="1800" b="0" i="0" dirty="0">
                <a:solidFill>
                  <a:srgbClr val="2F343B"/>
                </a:solidFill>
                <a:effectLst/>
              </a:rPr>
              <a:t>greywater pump </a:t>
            </a:r>
            <a:r>
              <a:rPr lang="en-US" sz="1800" dirty="0">
                <a:solidFill>
                  <a:srgbClr val="2F343B"/>
                </a:solidFill>
              </a:rPr>
              <a:t>take</a:t>
            </a:r>
            <a:r>
              <a:rPr lang="en-US" sz="1800" b="0" i="0" dirty="0">
                <a:solidFill>
                  <a:srgbClr val="2F343B"/>
                </a:solidFill>
                <a:effectLst/>
              </a:rPr>
              <a:t>s water away from greywater sources (washing machines, showers and utility sinks). The pump can </a:t>
            </a:r>
            <a:r>
              <a:rPr lang="en-US" sz="1800" dirty="0">
                <a:solidFill>
                  <a:srgbClr val="2F343B"/>
                </a:solidFill>
              </a:rPr>
              <a:t>feed</a:t>
            </a:r>
            <a:r>
              <a:rPr lang="en-US" sz="1800" b="0" i="0" dirty="0">
                <a:solidFill>
                  <a:srgbClr val="2F343B"/>
                </a:solidFill>
                <a:effectLst/>
              </a:rPr>
              <a:t> the water </a:t>
            </a:r>
            <a:r>
              <a:rPr lang="en-US" sz="1800" dirty="0">
                <a:solidFill>
                  <a:srgbClr val="2F343B"/>
                </a:solidFill>
              </a:rPr>
              <a:t>to </a:t>
            </a:r>
            <a:r>
              <a:rPr lang="en-US" sz="1800" b="0" i="0" dirty="0">
                <a:solidFill>
                  <a:srgbClr val="2F343B"/>
                </a:solidFill>
                <a:effectLst/>
              </a:rPr>
              <a:t>be treated into a storage tank (where normally it is treated chemically by adding chlorine) before it is sent to the cistern of a toilet or to the washing machine.</a:t>
            </a:r>
            <a:endParaRPr lang="en-GB" sz="1800" dirty="0"/>
          </a:p>
          <a:p>
            <a:endParaRPr lang="en-GB" sz="1800" dirty="0"/>
          </a:p>
        </p:txBody>
      </p:sp>
    </p:spTree>
    <p:extLst>
      <p:ext uri="{BB962C8B-B14F-4D97-AF65-F5344CB8AC3E}">
        <p14:creationId xmlns:p14="http://schemas.microsoft.com/office/powerpoint/2010/main" val="31799148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Sustainable urban drainage systems </a:t>
            </a:r>
          </a:p>
        </p:txBody>
      </p:sp>
      <p:sp>
        <p:nvSpPr>
          <p:cNvPr id="4" name="TextBox 3"/>
          <p:cNvSpPr txBox="1"/>
          <p:nvPr/>
        </p:nvSpPr>
        <p:spPr>
          <a:xfrm>
            <a:off x="376875" y="3343345"/>
            <a:ext cx="4042792" cy="1323439"/>
          </a:xfrm>
          <a:prstGeom prst="rect">
            <a:avLst/>
          </a:prstGeom>
          <a:noFill/>
        </p:spPr>
        <p:txBody>
          <a:bodyPr wrap="square" rtlCol="0">
            <a:spAutoFit/>
          </a:bodyPr>
          <a:lstStyle/>
          <a:p>
            <a:r>
              <a:rPr lang="en-GB" dirty="0"/>
              <a:t>SUDS prevent water pollution and flooding in urban areas. SUDS also create green spaces for habitats and wildlife. </a:t>
            </a:r>
          </a:p>
        </p:txBody>
      </p:sp>
      <p:sp>
        <p:nvSpPr>
          <p:cNvPr id="5" name="Rectangle 4"/>
          <p:cNvSpPr/>
          <p:nvPr/>
        </p:nvSpPr>
        <p:spPr>
          <a:xfrm>
            <a:off x="376875" y="1667138"/>
            <a:ext cx="4572000" cy="1323439"/>
          </a:xfrm>
          <a:prstGeom prst="rect">
            <a:avLst/>
          </a:prstGeom>
        </p:spPr>
        <p:txBody>
          <a:bodyPr>
            <a:spAutoFit/>
          </a:bodyPr>
          <a:lstStyle/>
          <a:p>
            <a:r>
              <a:rPr lang="en-GB" dirty="0">
                <a:latin typeface="Arial" panose="020B0604020202020204" pitchFamily="34" charset="0"/>
              </a:rPr>
              <a:t>SUDS are systems designed to efficiently manage the drainage of surface water in the urban environment.</a:t>
            </a:r>
            <a:endParaRPr lang="en-GB" dirty="0"/>
          </a:p>
        </p:txBody>
      </p:sp>
      <p:pic>
        <p:nvPicPr>
          <p:cNvPr id="7" name="Picture 6" descr="A picture containing outdoor, road, street, sidewalk&#10;&#10;Description automatically generated">
            <a:extLst>
              <a:ext uri="{FF2B5EF4-FFF2-40B4-BE49-F238E27FC236}">
                <a16:creationId xmlns:a16="http://schemas.microsoft.com/office/drawing/2014/main" id="{D768FB5C-A8FA-48DA-9433-8BB7448E2CC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99152" y="1694411"/>
            <a:ext cx="4152885" cy="2769974"/>
          </a:xfrm>
          <a:prstGeom prst="rect">
            <a:avLst/>
          </a:prstGeom>
        </p:spPr>
      </p:pic>
    </p:spTree>
    <p:extLst>
      <p:ext uri="{BB962C8B-B14F-4D97-AF65-F5344CB8AC3E}">
        <p14:creationId xmlns:p14="http://schemas.microsoft.com/office/powerpoint/2010/main" val="762581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Sustainable urban drainage systems </a:t>
            </a:r>
          </a:p>
        </p:txBody>
      </p:sp>
      <p:pic>
        <p:nvPicPr>
          <p:cNvPr id="6" name="Picture 5">
            <a:extLst>
              <a:ext uri="{FF2B5EF4-FFF2-40B4-BE49-F238E27FC236}">
                <a16:creationId xmlns:a16="http://schemas.microsoft.com/office/drawing/2014/main" id="{B5CD2116-A9D1-4CB6-82B0-388F88625826}"/>
              </a:ext>
            </a:extLst>
          </p:cNvPr>
          <p:cNvPicPr>
            <a:picLocks noChangeAspect="1"/>
          </p:cNvPicPr>
          <p:nvPr/>
        </p:nvPicPr>
        <p:blipFill>
          <a:blip r:embed="rId2"/>
          <a:stretch>
            <a:fillRect/>
          </a:stretch>
        </p:blipFill>
        <p:spPr>
          <a:xfrm>
            <a:off x="539552" y="1844824"/>
            <a:ext cx="7859222" cy="4210638"/>
          </a:xfrm>
          <a:prstGeom prst="rect">
            <a:avLst/>
          </a:prstGeom>
        </p:spPr>
      </p:pic>
    </p:spTree>
    <p:extLst>
      <p:ext uri="{BB962C8B-B14F-4D97-AF65-F5344CB8AC3E}">
        <p14:creationId xmlns:p14="http://schemas.microsoft.com/office/powerpoint/2010/main" val="18837917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lstStyle/>
          <a:p>
            <a:r>
              <a:rPr lang="en-GB" dirty="0"/>
              <a:t>Sustainable urban drainage systems </a:t>
            </a:r>
          </a:p>
        </p:txBody>
      </p:sp>
      <p:sp>
        <p:nvSpPr>
          <p:cNvPr id="4" name="TextBox 3"/>
          <p:cNvSpPr txBox="1"/>
          <p:nvPr/>
        </p:nvSpPr>
        <p:spPr>
          <a:xfrm>
            <a:off x="442122" y="1772816"/>
            <a:ext cx="4762872" cy="400110"/>
          </a:xfrm>
          <a:prstGeom prst="rect">
            <a:avLst/>
          </a:prstGeom>
          <a:noFill/>
        </p:spPr>
        <p:txBody>
          <a:bodyPr wrap="square" rtlCol="0">
            <a:spAutoFit/>
          </a:bodyPr>
          <a:lstStyle/>
          <a:p>
            <a:r>
              <a:rPr lang="en-GB" dirty="0"/>
              <a:t>Potential benefits of SUDS include: </a:t>
            </a:r>
          </a:p>
        </p:txBody>
      </p:sp>
      <p:sp>
        <p:nvSpPr>
          <p:cNvPr id="5" name="TextBox 4"/>
          <p:cNvSpPr txBox="1"/>
          <p:nvPr/>
        </p:nvSpPr>
        <p:spPr>
          <a:xfrm>
            <a:off x="485530" y="2572813"/>
            <a:ext cx="368275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Reduced flooding </a:t>
            </a:r>
          </a:p>
        </p:txBody>
      </p:sp>
      <p:sp>
        <p:nvSpPr>
          <p:cNvPr id="6" name="TextBox 5"/>
          <p:cNvSpPr txBox="1"/>
          <p:nvPr/>
        </p:nvSpPr>
        <p:spPr>
          <a:xfrm>
            <a:off x="485530" y="3238695"/>
            <a:ext cx="778720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Reduced demand on traditional drainage systems </a:t>
            </a:r>
          </a:p>
        </p:txBody>
      </p:sp>
      <p:sp>
        <p:nvSpPr>
          <p:cNvPr id="7" name="TextBox 6"/>
          <p:cNvSpPr txBox="1"/>
          <p:nvPr/>
        </p:nvSpPr>
        <p:spPr>
          <a:xfrm>
            <a:off x="485530" y="3904577"/>
            <a:ext cx="496855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Enhanced water quality</a:t>
            </a:r>
          </a:p>
        </p:txBody>
      </p:sp>
      <p:sp>
        <p:nvSpPr>
          <p:cNvPr id="8" name="TextBox 7"/>
          <p:cNvSpPr txBox="1"/>
          <p:nvPr/>
        </p:nvSpPr>
        <p:spPr>
          <a:xfrm>
            <a:off x="486611" y="4596581"/>
            <a:ext cx="396044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Reduced pollution</a:t>
            </a:r>
          </a:p>
        </p:txBody>
      </p:sp>
      <p:sp>
        <p:nvSpPr>
          <p:cNvPr id="9" name="TextBox 8"/>
          <p:cNvSpPr txBox="1"/>
          <p:nvPr/>
        </p:nvSpPr>
        <p:spPr>
          <a:xfrm>
            <a:off x="485530" y="5269270"/>
            <a:ext cx="501223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Provision of habitats for wildlife </a:t>
            </a:r>
          </a:p>
        </p:txBody>
      </p:sp>
      <p:sp>
        <p:nvSpPr>
          <p:cNvPr id="10" name="TextBox 9"/>
          <p:cNvSpPr txBox="1"/>
          <p:nvPr/>
        </p:nvSpPr>
        <p:spPr>
          <a:xfrm>
            <a:off x="3419872" y="4869160"/>
            <a:ext cx="360040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endParaRPr lang="en-GB" dirty="0"/>
          </a:p>
        </p:txBody>
      </p:sp>
    </p:spTree>
    <p:extLst>
      <p:ext uri="{BB962C8B-B14F-4D97-AF65-F5344CB8AC3E}">
        <p14:creationId xmlns:p14="http://schemas.microsoft.com/office/powerpoint/2010/main" val="27517128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Reducing water usage</a:t>
            </a:r>
          </a:p>
        </p:txBody>
      </p:sp>
      <p:pic>
        <p:nvPicPr>
          <p:cNvPr id="5" name="Picture 4">
            <a:extLst>
              <a:ext uri="{FF2B5EF4-FFF2-40B4-BE49-F238E27FC236}">
                <a16:creationId xmlns:a16="http://schemas.microsoft.com/office/drawing/2014/main" id="{FCF18FA2-8FE6-4612-8768-A07D2C7E46A8}"/>
              </a:ext>
            </a:extLst>
          </p:cNvPr>
          <p:cNvPicPr>
            <a:picLocks noChangeAspect="1"/>
          </p:cNvPicPr>
          <p:nvPr/>
        </p:nvPicPr>
        <p:blipFill>
          <a:blip r:embed="rId2"/>
          <a:stretch>
            <a:fillRect/>
          </a:stretch>
        </p:blipFill>
        <p:spPr>
          <a:xfrm>
            <a:off x="647152" y="1700808"/>
            <a:ext cx="7849695" cy="4791744"/>
          </a:xfrm>
          <a:prstGeom prst="rect">
            <a:avLst/>
          </a:prstGeom>
        </p:spPr>
      </p:pic>
    </p:spTree>
    <p:extLst>
      <p:ext uri="{BB962C8B-B14F-4D97-AF65-F5344CB8AC3E}">
        <p14:creationId xmlns:p14="http://schemas.microsoft.com/office/powerpoint/2010/main" val="13153099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656" y="978492"/>
            <a:ext cx="6165832" cy="459589"/>
          </a:xfrm>
        </p:spPr>
        <p:txBody>
          <a:bodyPr/>
          <a:lstStyle/>
          <a:p>
            <a:r>
              <a:rPr lang="en-US" sz="2800" dirty="0"/>
              <a:t>Environmental factors</a:t>
            </a:r>
          </a:p>
        </p:txBody>
      </p:sp>
      <p:sp>
        <p:nvSpPr>
          <p:cNvPr id="5" name="TextBox 4"/>
          <p:cNvSpPr txBox="1"/>
          <p:nvPr/>
        </p:nvSpPr>
        <p:spPr>
          <a:xfrm>
            <a:off x="1476303" y="5118793"/>
            <a:ext cx="1956049" cy="1015663"/>
          </a:xfrm>
          <a:prstGeom prst="rect">
            <a:avLst/>
          </a:prstGeom>
          <a:noFill/>
        </p:spPr>
        <p:txBody>
          <a:bodyPr wrap="square" rtlCol="0">
            <a:spAutoFit/>
          </a:bodyPr>
          <a:lstStyle/>
          <a:p>
            <a:r>
              <a:rPr lang="en-GB" b="1" dirty="0"/>
              <a:t>Protection of habitats and species </a:t>
            </a:r>
          </a:p>
        </p:txBody>
      </p:sp>
      <p:sp>
        <p:nvSpPr>
          <p:cNvPr id="6" name="TextBox 5"/>
          <p:cNvSpPr txBox="1"/>
          <p:nvPr/>
        </p:nvSpPr>
        <p:spPr>
          <a:xfrm>
            <a:off x="6222953" y="1208286"/>
            <a:ext cx="2488074" cy="707886"/>
          </a:xfrm>
          <a:prstGeom prst="rect">
            <a:avLst/>
          </a:prstGeom>
          <a:noFill/>
        </p:spPr>
        <p:txBody>
          <a:bodyPr wrap="square" rtlCol="0">
            <a:spAutoFit/>
          </a:bodyPr>
          <a:lstStyle/>
          <a:p>
            <a:r>
              <a:rPr lang="en-GB" b="1" dirty="0"/>
              <a:t>Use of fewer </a:t>
            </a:r>
            <a:br>
              <a:rPr lang="en-GB" b="1" dirty="0"/>
            </a:br>
            <a:r>
              <a:rPr lang="en-GB" b="1" dirty="0"/>
              <a:t>finite resources</a:t>
            </a:r>
          </a:p>
        </p:txBody>
      </p:sp>
      <p:sp>
        <p:nvSpPr>
          <p:cNvPr id="7" name="TextBox 6"/>
          <p:cNvSpPr txBox="1"/>
          <p:nvPr/>
        </p:nvSpPr>
        <p:spPr>
          <a:xfrm>
            <a:off x="309975" y="1770768"/>
            <a:ext cx="2736304" cy="400110"/>
          </a:xfrm>
          <a:prstGeom prst="rect">
            <a:avLst/>
          </a:prstGeom>
          <a:noFill/>
        </p:spPr>
        <p:txBody>
          <a:bodyPr wrap="square" rtlCol="0">
            <a:spAutoFit/>
          </a:bodyPr>
          <a:lstStyle/>
          <a:p>
            <a:r>
              <a:rPr lang="en-GB" b="1" dirty="0"/>
              <a:t>Clean air and water</a:t>
            </a:r>
          </a:p>
        </p:txBody>
      </p:sp>
      <p:sp>
        <p:nvSpPr>
          <p:cNvPr id="8" name="TextBox 7"/>
          <p:cNvSpPr txBox="1"/>
          <p:nvPr/>
        </p:nvSpPr>
        <p:spPr>
          <a:xfrm>
            <a:off x="3270237" y="2071094"/>
            <a:ext cx="2592288" cy="400110"/>
          </a:xfrm>
          <a:prstGeom prst="rect">
            <a:avLst/>
          </a:prstGeom>
          <a:noFill/>
        </p:spPr>
        <p:txBody>
          <a:bodyPr wrap="square" rtlCol="0">
            <a:spAutoFit/>
          </a:bodyPr>
          <a:lstStyle/>
          <a:p>
            <a:r>
              <a:rPr lang="en-GB" b="1" dirty="0"/>
              <a:t>Reduced pollution</a:t>
            </a:r>
          </a:p>
        </p:txBody>
      </p:sp>
      <p:sp>
        <p:nvSpPr>
          <p:cNvPr id="9" name="TextBox 8"/>
          <p:cNvSpPr txBox="1"/>
          <p:nvPr/>
        </p:nvSpPr>
        <p:spPr>
          <a:xfrm>
            <a:off x="6287275" y="3573562"/>
            <a:ext cx="2414724" cy="707886"/>
          </a:xfrm>
          <a:prstGeom prst="rect">
            <a:avLst/>
          </a:prstGeom>
          <a:noFill/>
        </p:spPr>
        <p:txBody>
          <a:bodyPr wrap="square" rtlCol="0">
            <a:spAutoFit/>
          </a:bodyPr>
          <a:lstStyle/>
          <a:p>
            <a:r>
              <a:rPr lang="en-GB" b="1" dirty="0"/>
              <a:t>Minimisation of waste</a:t>
            </a:r>
          </a:p>
        </p:txBody>
      </p:sp>
      <p:pic>
        <p:nvPicPr>
          <p:cNvPr id="4" name="Picture 3" descr="A picture containing sky, snow, outdoor, nature&#10;&#10;Description automatically generated">
            <a:extLst>
              <a:ext uri="{FF2B5EF4-FFF2-40B4-BE49-F238E27FC236}">
                <a16:creationId xmlns:a16="http://schemas.microsoft.com/office/drawing/2014/main" id="{C7833BD2-E753-4400-903D-1D4B99DFCB6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8280" y="2271149"/>
            <a:ext cx="1956048" cy="1956048"/>
          </a:xfrm>
          <a:prstGeom prst="rect">
            <a:avLst/>
          </a:prstGeom>
        </p:spPr>
      </p:pic>
      <p:pic>
        <p:nvPicPr>
          <p:cNvPr id="16" name="Picture 15" descr="A picture containing person&#10;&#10;Description automatically generated">
            <a:extLst>
              <a:ext uri="{FF2B5EF4-FFF2-40B4-BE49-F238E27FC236}">
                <a16:creationId xmlns:a16="http://schemas.microsoft.com/office/drawing/2014/main" id="{32632360-898F-4802-BE13-5EF968C2C3E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45491" y="4693497"/>
            <a:ext cx="2160359" cy="1440959"/>
          </a:xfrm>
          <a:prstGeom prst="rect">
            <a:avLst/>
          </a:prstGeom>
        </p:spPr>
      </p:pic>
      <p:pic>
        <p:nvPicPr>
          <p:cNvPr id="18" name="Picture 17" descr="Logo&#10;&#10;Description automatically generated">
            <a:extLst>
              <a:ext uri="{FF2B5EF4-FFF2-40B4-BE49-F238E27FC236}">
                <a16:creationId xmlns:a16="http://schemas.microsoft.com/office/drawing/2014/main" id="{39F9751F-F052-4F0E-ABCE-4214EF1D78B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60953" y="2526442"/>
            <a:ext cx="1804308" cy="18043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 name="Picture 19" descr="Text&#10;&#10;Description automatically generated">
            <a:extLst>
              <a:ext uri="{FF2B5EF4-FFF2-40B4-BE49-F238E27FC236}">
                <a16:creationId xmlns:a16="http://schemas.microsoft.com/office/drawing/2014/main" id="{5A2A2B7C-ADD0-4CFB-972B-AAB9D4562E2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68092" y="4281448"/>
            <a:ext cx="2277628" cy="1519178"/>
          </a:xfrm>
          <a:prstGeom prst="rect">
            <a:avLst/>
          </a:prstGeom>
        </p:spPr>
      </p:pic>
      <p:pic>
        <p:nvPicPr>
          <p:cNvPr id="22" name="Picture 21" descr="A house with solar panels&#10;&#10;Description automatically generated with medium confidence">
            <a:extLst>
              <a:ext uri="{FF2B5EF4-FFF2-40B4-BE49-F238E27FC236}">
                <a16:creationId xmlns:a16="http://schemas.microsoft.com/office/drawing/2014/main" id="{1AA3DB03-7DA0-4002-B766-66767F56ED8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07823" y="1980746"/>
            <a:ext cx="2318335" cy="1265811"/>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1724" y="998013"/>
            <a:ext cx="8229600" cy="382588"/>
          </a:xfrm>
        </p:spPr>
        <p:txBody>
          <a:bodyPr/>
          <a:lstStyle/>
          <a:p>
            <a:r>
              <a:rPr lang="en-GB" sz="2800" dirty="0"/>
              <a:t>Social factors</a:t>
            </a:r>
          </a:p>
        </p:txBody>
      </p:sp>
      <p:sp>
        <p:nvSpPr>
          <p:cNvPr id="4" name="TextBox 3"/>
          <p:cNvSpPr txBox="1"/>
          <p:nvPr/>
        </p:nvSpPr>
        <p:spPr>
          <a:xfrm>
            <a:off x="5955672" y="1303546"/>
            <a:ext cx="3653389" cy="400110"/>
          </a:xfrm>
          <a:prstGeom prst="rect">
            <a:avLst/>
          </a:prstGeom>
          <a:noFill/>
        </p:spPr>
        <p:txBody>
          <a:bodyPr wrap="square" rtlCol="0">
            <a:spAutoFit/>
          </a:bodyPr>
          <a:lstStyle/>
          <a:p>
            <a:r>
              <a:rPr lang="en-GB" b="1" dirty="0"/>
              <a:t>Improved quality of life</a:t>
            </a:r>
          </a:p>
        </p:txBody>
      </p:sp>
      <p:sp>
        <p:nvSpPr>
          <p:cNvPr id="5" name="TextBox 4"/>
          <p:cNvSpPr txBox="1"/>
          <p:nvPr/>
        </p:nvSpPr>
        <p:spPr>
          <a:xfrm>
            <a:off x="1637024" y="1517616"/>
            <a:ext cx="2592288" cy="400110"/>
          </a:xfrm>
          <a:prstGeom prst="rect">
            <a:avLst/>
          </a:prstGeom>
          <a:noFill/>
        </p:spPr>
        <p:txBody>
          <a:bodyPr wrap="square" rtlCol="0">
            <a:spAutoFit/>
          </a:bodyPr>
          <a:lstStyle/>
          <a:p>
            <a:r>
              <a:rPr lang="en-GB" b="1" dirty="0"/>
              <a:t>Improved equality</a:t>
            </a:r>
          </a:p>
        </p:txBody>
      </p:sp>
      <p:sp>
        <p:nvSpPr>
          <p:cNvPr id="6" name="TextBox 5"/>
          <p:cNvSpPr txBox="1"/>
          <p:nvPr/>
        </p:nvSpPr>
        <p:spPr>
          <a:xfrm>
            <a:off x="658453" y="3467211"/>
            <a:ext cx="2565260" cy="707886"/>
          </a:xfrm>
          <a:prstGeom prst="rect">
            <a:avLst/>
          </a:prstGeom>
          <a:noFill/>
        </p:spPr>
        <p:txBody>
          <a:bodyPr wrap="square" rtlCol="0">
            <a:spAutoFit/>
          </a:bodyPr>
          <a:lstStyle/>
          <a:p>
            <a:r>
              <a:rPr lang="en-GB" b="1" dirty="0"/>
              <a:t>Ending wars </a:t>
            </a:r>
            <a:br>
              <a:rPr lang="en-GB" b="1" dirty="0"/>
            </a:br>
            <a:r>
              <a:rPr lang="en-GB" b="1" dirty="0"/>
              <a:t>and conflicts </a:t>
            </a:r>
          </a:p>
        </p:txBody>
      </p:sp>
      <p:sp>
        <p:nvSpPr>
          <p:cNvPr id="7" name="TextBox 6"/>
          <p:cNvSpPr txBox="1"/>
          <p:nvPr/>
        </p:nvSpPr>
        <p:spPr>
          <a:xfrm>
            <a:off x="6684205" y="3602940"/>
            <a:ext cx="2428539" cy="400110"/>
          </a:xfrm>
          <a:prstGeom prst="rect">
            <a:avLst/>
          </a:prstGeom>
          <a:noFill/>
        </p:spPr>
        <p:txBody>
          <a:bodyPr wrap="square" rtlCol="0">
            <a:spAutoFit/>
          </a:bodyPr>
          <a:lstStyle/>
          <a:p>
            <a:r>
              <a:rPr lang="en-GB" b="1" dirty="0"/>
              <a:t>Ending poverty </a:t>
            </a:r>
          </a:p>
        </p:txBody>
      </p:sp>
      <p:sp>
        <p:nvSpPr>
          <p:cNvPr id="8" name="TextBox 7"/>
          <p:cNvSpPr txBox="1"/>
          <p:nvPr/>
        </p:nvSpPr>
        <p:spPr>
          <a:xfrm>
            <a:off x="3275856" y="3281747"/>
            <a:ext cx="2855230" cy="400110"/>
          </a:xfrm>
          <a:prstGeom prst="rect">
            <a:avLst/>
          </a:prstGeom>
          <a:noFill/>
        </p:spPr>
        <p:txBody>
          <a:bodyPr wrap="square" rtlCol="0">
            <a:spAutoFit/>
          </a:bodyPr>
          <a:lstStyle/>
          <a:p>
            <a:r>
              <a:rPr lang="en-GB" b="1" dirty="0"/>
              <a:t>Building communities </a:t>
            </a:r>
          </a:p>
        </p:txBody>
      </p:sp>
      <p:pic>
        <p:nvPicPr>
          <p:cNvPr id="14" name="Picture 13" descr="A group of people standing in a circle&#10;&#10;Description automatically generated with medium confidence">
            <a:extLst>
              <a:ext uri="{FF2B5EF4-FFF2-40B4-BE49-F238E27FC236}">
                <a16:creationId xmlns:a16="http://schemas.microsoft.com/office/drawing/2014/main" id="{44A01651-C1C9-4E84-AA58-61CCEC97A8E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55576" y="1854337"/>
            <a:ext cx="4533228" cy="1373036"/>
          </a:xfrm>
          <a:prstGeom prst="rect">
            <a:avLst/>
          </a:prstGeom>
        </p:spPr>
      </p:pic>
      <p:pic>
        <p:nvPicPr>
          <p:cNvPr id="16" name="Picture 15" descr="A military tank in a field&#10;&#10;Description automatically generated with low confidence">
            <a:extLst>
              <a:ext uri="{FF2B5EF4-FFF2-40B4-BE49-F238E27FC236}">
                <a16:creationId xmlns:a16="http://schemas.microsoft.com/office/drawing/2014/main" id="{2DB0C45E-CAC6-44D8-AE80-5B0FBE981F5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7410" y="4169514"/>
            <a:ext cx="2428539" cy="1794690"/>
          </a:xfrm>
          <a:prstGeom prst="rect">
            <a:avLst/>
          </a:prstGeom>
        </p:spPr>
      </p:pic>
      <p:pic>
        <p:nvPicPr>
          <p:cNvPr id="18" name="Picture 17" descr="Chart, sunburst chart&#10;&#10;Description automatically generated">
            <a:extLst>
              <a:ext uri="{FF2B5EF4-FFF2-40B4-BE49-F238E27FC236}">
                <a16:creationId xmlns:a16="http://schemas.microsoft.com/office/drawing/2014/main" id="{2AFE408F-2C3D-4AD6-BCC8-07D80CB96F5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00272" y="3736231"/>
            <a:ext cx="2428539" cy="2428539"/>
          </a:xfrm>
          <a:prstGeom prst="rect">
            <a:avLst/>
          </a:prstGeom>
        </p:spPr>
      </p:pic>
      <p:pic>
        <p:nvPicPr>
          <p:cNvPr id="20" name="Picture 19" descr="A picture containing text&#10;&#10;Description automatically generated">
            <a:extLst>
              <a:ext uri="{FF2B5EF4-FFF2-40B4-BE49-F238E27FC236}">
                <a16:creationId xmlns:a16="http://schemas.microsoft.com/office/drawing/2014/main" id="{84BE3F23-112C-4A12-AF92-290EA298097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00192" y="1754778"/>
            <a:ext cx="2376264" cy="1584968"/>
          </a:xfrm>
          <a:prstGeom prst="rect">
            <a:avLst/>
          </a:prstGeom>
        </p:spPr>
      </p:pic>
      <p:pic>
        <p:nvPicPr>
          <p:cNvPr id="22" name="Picture 21" descr="Text, whiteboard&#10;&#10;Description automatically generated">
            <a:extLst>
              <a:ext uri="{FF2B5EF4-FFF2-40B4-BE49-F238E27FC236}">
                <a16:creationId xmlns:a16="http://schemas.microsoft.com/office/drawing/2014/main" id="{7FCCBCFA-70B8-4689-96F4-C82DE02AD1C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684205" y="4045134"/>
            <a:ext cx="2013936" cy="1584968"/>
          </a:xfrm>
          <a:prstGeom prst="rect">
            <a:avLst/>
          </a:prstGeom>
        </p:spPr>
      </p:pic>
    </p:spTree>
    <p:extLst>
      <p:ext uri="{BB962C8B-B14F-4D97-AF65-F5344CB8AC3E}">
        <p14:creationId xmlns:p14="http://schemas.microsoft.com/office/powerpoint/2010/main" val="3948893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A group of colorful chess pieces&#10;&#10;Description automatically generated with medium confidence">
            <a:extLst>
              <a:ext uri="{FF2B5EF4-FFF2-40B4-BE49-F238E27FC236}">
                <a16:creationId xmlns:a16="http://schemas.microsoft.com/office/drawing/2014/main" id="{6AC32DBB-78EE-42CB-8798-EBAE2C26894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630657" y="1553204"/>
            <a:ext cx="2833234" cy="2266588"/>
          </a:xfrm>
          <a:prstGeom prst="rect">
            <a:avLst/>
          </a:prstGeom>
        </p:spPr>
      </p:pic>
      <p:sp>
        <p:nvSpPr>
          <p:cNvPr id="2" name="Title 1"/>
          <p:cNvSpPr>
            <a:spLocks noGrp="1"/>
          </p:cNvSpPr>
          <p:nvPr>
            <p:ph type="title"/>
          </p:nvPr>
        </p:nvSpPr>
        <p:spPr>
          <a:xfrm>
            <a:off x="460007" y="1013718"/>
            <a:ext cx="8229600" cy="382588"/>
          </a:xfrm>
        </p:spPr>
        <p:txBody>
          <a:bodyPr/>
          <a:lstStyle/>
          <a:p>
            <a:r>
              <a:rPr lang="en-GB" dirty="0"/>
              <a:t>Economic factors</a:t>
            </a:r>
          </a:p>
        </p:txBody>
      </p:sp>
      <p:sp>
        <p:nvSpPr>
          <p:cNvPr id="4" name="TextBox 3"/>
          <p:cNvSpPr txBox="1"/>
          <p:nvPr/>
        </p:nvSpPr>
        <p:spPr>
          <a:xfrm>
            <a:off x="1101296" y="1553204"/>
            <a:ext cx="3672407" cy="400110"/>
          </a:xfrm>
          <a:prstGeom prst="rect">
            <a:avLst/>
          </a:prstGeom>
          <a:noFill/>
        </p:spPr>
        <p:txBody>
          <a:bodyPr wrap="square" rtlCol="0">
            <a:spAutoFit/>
          </a:bodyPr>
          <a:lstStyle/>
          <a:p>
            <a:r>
              <a:rPr lang="en-GB" b="1" dirty="0"/>
              <a:t>Economic equality </a:t>
            </a:r>
          </a:p>
        </p:txBody>
      </p:sp>
      <p:sp>
        <p:nvSpPr>
          <p:cNvPr id="6" name="TextBox 5"/>
          <p:cNvSpPr txBox="1"/>
          <p:nvPr/>
        </p:nvSpPr>
        <p:spPr>
          <a:xfrm>
            <a:off x="520477" y="3871968"/>
            <a:ext cx="4536503" cy="400110"/>
          </a:xfrm>
          <a:prstGeom prst="rect">
            <a:avLst/>
          </a:prstGeom>
          <a:noFill/>
        </p:spPr>
        <p:txBody>
          <a:bodyPr wrap="square" rtlCol="0">
            <a:spAutoFit/>
          </a:bodyPr>
          <a:lstStyle/>
          <a:p>
            <a:r>
              <a:rPr lang="en-GB" b="1" dirty="0"/>
              <a:t>Improved economic growth </a:t>
            </a:r>
          </a:p>
        </p:txBody>
      </p:sp>
      <p:sp>
        <p:nvSpPr>
          <p:cNvPr id="8" name="TextBox 7"/>
          <p:cNvSpPr txBox="1"/>
          <p:nvPr/>
        </p:nvSpPr>
        <p:spPr>
          <a:xfrm>
            <a:off x="6372200" y="1286939"/>
            <a:ext cx="3636405" cy="400110"/>
          </a:xfrm>
          <a:prstGeom prst="rect">
            <a:avLst/>
          </a:prstGeom>
          <a:noFill/>
        </p:spPr>
        <p:txBody>
          <a:bodyPr wrap="square" rtlCol="0">
            <a:spAutoFit/>
          </a:bodyPr>
          <a:lstStyle/>
          <a:p>
            <a:r>
              <a:rPr lang="en-GB" b="1" dirty="0"/>
              <a:t>Whole life costing</a:t>
            </a:r>
          </a:p>
        </p:txBody>
      </p:sp>
      <p:sp>
        <p:nvSpPr>
          <p:cNvPr id="10" name="TextBox 9"/>
          <p:cNvSpPr txBox="1"/>
          <p:nvPr/>
        </p:nvSpPr>
        <p:spPr>
          <a:xfrm>
            <a:off x="4742971" y="3457458"/>
            <a:ext cx="2412269" cy="400110"/>
          </a:xfrm>
          <a:prstGeom prst="rect">
            <a:avLst/>
          </a:prstGeom>
          <a:noFill/>
        </p:spPr>
        <p:txBody>
          <a:bodyPr wrap="square" rtlCol="0">
            <a:spAutoFit/>
          </a:bodyPr>
          <a:lstStyle/>
          <a:p>
            <a:r>
              <a:rPr lang="en-GB" b="1" dirty="0"/>
              <a:t>Reduced poverty </a:t>
            </a:r>
          </a:p>
        </p:txBody>
      </p:sp>
      <p:pic>
        <p:nvPicPr>
          <p:cNvPr id="12" name="Picture 11" descr="A picture containing vector graphics&#10;&#10;Description automatically generated">
            <a:extLst>
              <a:ext uri="{FF2B5EF4-FFF2-40B4-BE49-F238E27FC236}">
                <a16:creationId xmlns:a16="http://schemas.microsoft.com/office/drawing/2014/main" id="{9F2F2FF2-1A5A-4EA0-B647-D1AB6F1B561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535402" y="1706128"/>
            <a:ext cx="1867693" cy="1850129"/>
          </a:xfrm>
          <a:prstGeom prst="rect">
            <a:avLst/>
          </a:prstGeom>
        </p:spPr>
      </p:pic>
      <p:pic>
        <p:nvPicPr>
          <p:cNvPr id="14" name="Picture 13" descr="Chart, histogram&#10;&#10;Description automatically generated">
            <a:extLst>
              <a:ext uri="{FF2B5EF4-FFF2-40B4-BE49-F238E27FC236}">
                <a16:creationId xmlns:a16="http://schemas.microsoft.com/office/drawing/2014/main" id="{A2CDF8D3-647C-495A-B5FC-2F182CD0787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77065" y="4428976"/>
            <a:ext cx="2626146" cy="1751639"/>
          </a:xfrm>
          <a:prstGeom prst="rect">
            <a:avLst/>
          </a:prstGeom>
        </p:spPr>
      </p:pic>
      <p:pic>
        <p:nvPicPr>
          <p:cNvPr id="16" name="Picture 15" descr="Text, whiteboard&#10;&#10;Description automatically generated">
            <a:extLst>
              <a:ext uri="{FF2B5EF4-FFF2-40B4-BE49-F238E27FC236}">
                <a16:creationId xmlns:a16="http://schemas.microsoft.com/office/drawing/2014/main" id="{DE5AAA2B-95D0-438E-A6BB-8C06573F84E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10490" y="3948256"/>
            <a:ext cx="2115307" cy="1664747"/>
          </a:xfrm>
          <a:prstGeom prst="rect">
            <a:avLst/>
          </a:prstGeom>
        </p:spPr>
      </p:pic>
    </p:spTree>
    <p:extLst>
      <p:ext uri="{BB962C8B-B14F-4D97-AF65-F5344CB8AC3E}">
        <p14:creationId xmlns:p14="http://schemas.microsoft.com/office/powerpoint/2010/main" val="39805917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F6170-17AB-4F71-ACF9-8BFC3E166DA7}"/>
              </a:ext>
            </a:extLst>
          </p:cNvPr>
          <p:cNvSpPr>
            <a:spLocks noGrp="1"/>
          </p:cNvSpPr>
          <p:nvPr>
            <p:ph type="title"/>
          </p:nvPr>
        </p:nvSpPr>
        <p:spPr/>
        <p:txBody>
          <a:bodyPr/>
          <a:lstStyle/>
          <a:p>
            <a:r>
              <a:rPr lang="en-GB" dirty="0"/>
              <a:t>Sustainable cities – social, economic and environmental</a:t>
            </a:r>
          </a:p>
        </p:txBody>
      </p:sp>
      <p:graphicFrame>
        <p:nvGraphicFramePr>
          <p:cNvPr id="6" name="Table 6">
            <a:extLst>
              <a:ext uri="{FF2B5EF4-FFF2-40B4-BE49-F238E27FC236}">
                <a16:creationId xmlns:a16="http://schemas.microsoft.com/office/drawing/2014/main" id="{4E3E831A-03C1-4E72-B083-6B05A2CA8C7E}"/>
              </a:ext>
            </a:extLst>
          </p:cNvPr>
          <p:cNvGraphicFramePr>
            <a:graphicFrameLocks noGrp="1"/>
          </p:cNvGraphicFramePr>
          <p:nvPr>
            <p:ph sz="quarter" idx="10"/>
            <p:extLst>
              <p:ext uri="{D42A27DB-BD31-4B8C-83A1-F6EECF244321}">
                <p14:modId xmlns:p14="http://schemas.microsoft.com/office/powerpoint/2010/main" val="3922199720"/>
              </p:ext>
            </p:extLst>
          </p:nvPr>
        </p:nvGraphicFramePr>
        <p:xfrm>
          <a:off x="483551" y="1556792"/>
          <a:ext cx="8229600" cy="4251960"/>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300357990"/>
                    </a:ext>
                  </a:extLst>
                </a:gridCol>
                <a:gridCol w="2743200">
                  <a:extLst>
                    <a:ext uri="{9D8B030D-6E8A-4147-A177-3AD203B41FA5}">
                      <a16:colId xmlns:a16="http://schemas.microsoft.com/office/drawing/2014/main" val="228124444"/>
                    </a:ext>
                  </a:extLst>
                </a:gridCol>
                <a:gridCol w="2743200">
                  <a:extLst>
                    <a:ext uri="{9D8B030D-6E8A-4147-A177-3AD203B41FA5}">
                      <a16:colId xmlns:a16="http://schemas.microsoft.com/office/drawing/2014/main" val="1728199526"/>
                    </a:ext>
                  </a:extLst>
                </a:gridCol>
              </a:tblGrid>
              <a:tr h="392544">
                <a:tc>
                  <a:txBody>
                    <a:bodyPr/>
                    <a:lstStyle/>
                    <a:p>
                      <a:pPr algn="ctr"/>
                      <a:r>
                        <a:rPr lang="en-GB" sz="1600" dirty="0"/>
                        <a:t>Social </a:t>
                      </a:r>
                    </a:p>
                    <a:p>
                      <a:pPr algn="ctr"/>
                      <a:r>
                        <a:rPr lang="en-GB" sz="1600" dirty="0"/>
                        <a:t>development</a:t>
                      </a:r>
                    </a:p>
                  </a:txBody>
                  <a:tcPr>
                    <a:solidFill>
                      <a:schemeClr val="accent2"/>
                    </a:solidFill>
                  </a:tcPr>
                </a:tc>
                <a:tc>
                  <a:txBody>
                    <a:bodyPr/>
                    <a:lstStyle/>
                    <a:p>
                      <a:pPr algn="ctr"/>
                      <a:r>
                        <a:rPr lang="en-GB" sz="1600" dirty="0"/>
                        <a:t>Economic </a:t>
                      </a:r>
                    </a:p>
                    <a:p>
                      <a:pPr algn="ctr"/>
                      <a:r>
                        <a:rPr lang="en-GB" sz="1600" dirty="0"/>
                        <a:t>development</a:t>
                      </a:r>
                    </a:p>
                  </a:txBody>
                  <a:tcPr>
                    <a:solidFill>
                      <a:schemeClr val="accent2"/>
                    </a:solidFill>
                  </a:tcPr>
                </a:tc>
                <a:tc>
                  <a:txBody>
                    <a:bodyPr/>
                    <a:lstStyle/>
                    <a:p>
                      <a:pPr algn="ctr"/>
                      <a:r>
                        <a:rPr lang="en-GB" sz="1600" dirty="0"/>
                        <a:t>Environmental development</a:t>
                      </a:r>
                    </a:p>
                    <a:p>
                      <a:pPr algn="ctr"/>
                      <a:endParaRPr lang="en-GB" sz="1600" dirty="0"/>
                    </a:p>
                  </a:txBody>
                  <a:tcPr>
                    <a:solidFill>
                      <a:schemeClr val="accent2"/>
                    </a:solidFill>
                  </a:tcPr>
                </a:tc>
                <a:extLst>
                  <a:ext uri="{0D108BD9-81ED-4DB2-BD59-A6C34878D82A}">
                    <a16:rowId xmlns:a16="http://schemas.microsoft.com/office/drawing/2014/main" val="3748894373"/>
                  </a:ext>
                </a:extLst>
              </a:tr>
              <a:tr h="370840">
                <a:tc>
                  <a:txBody>
                    <a:bodyPr/>
                    <a:lstStyle/>
                    <a:p>
                      <a:r>
                        <a:rPr lang="en-GB" sz="1600" dirty="0"/>
                        <a:t>Education and health</a:t>
                      </a:r>
                    </a:p>
                  </a:txBody>
                  <a:tcPr/>
                </a:tc>
                <a:tc>
                  <a:txBody>
                    <a:bodyPr/>
                    <a:lstStyle/>
                    <a:p>
                      <a:r>
                        <a:rPr lang="en-GB" sz="1600" dirty="0"/>
                        <a:t>Green productive growth</a:t>
                      </a:r>
                    </a:p>
                  </a:txBody>
                  <a:tcPr/>
                </a:tc>
                <a:tc>
                  <a:txBody>
                    <a:bodyPr/>
                    <a:lstStyle/>
                    <a:p>
                      <a:r>
                        <a:rPr lang="en-GB" sz="1600" dirty="0"/>
                        <a:t>Forest &amp; soil management</a:t>
                      </a:r>
                    </a:p>
                  </a:txBody>
                  <a:tcPr/>
                </a:tc>
                <a:extLst>
                  <a:ext uri="{0D108BD9-81ED-4DB2-BD59-A6C34878D82A}">
                    <a16:rowId xmlns:a16="http://schemas.microsoft.com/office/drawing/2014/main" val="2949174430"/>
                  </a:ext>
                </a:extLst>
              </a:tr>
              <a:tr h="370840">
                <a:tc>
                  <a:txBody>
                    <a:bodyPr/>
                    <a:lstStyle/>
                    <a:p>
                      <a:r>
                        <a:rPr lang="en-GB" sz="1600" dirty="0"/>
                        <a:t>Food and nutrition</a:t>
                      </a:r>
                    </a:p>
                  </a:txBody>
                  <a:tcPr/>
                </a:tc>
                <a:tc>
                  <a:txBody>
                    <a:bodyPr/>
                    <a:lstStyle/>
                    <a:p>
                      <a:r>
                        <a:rPr lang="en-GB" sz="1600" dirty="0"/>
                        <a:t>Creation of decent employment</a:t>
                      </a:r>
                    </a:p>
                  </a:txBody>
                  <a:tcPr/>
                </a:tc>
                <a:tc>
                  <a:txBody>
                    <a:bodyPr/>
                    <a:lstStyle/>
                    <a:p>
                      <a:r>
                        <a:rPr lang="en-GB" sz="1600" dirty="0"/>
                        <a:t>Waste &amp; recycling management</a:t>
                      </a:r>
                    </a:p>
                  </a:txBody>
                  <a:tcPr/>
                </a:tc>
                <a:extLst>
                  <a:ext uri="{0D108BD9-81ED-4DB2-BD59-A6C34878D82A}">
                    <a16:rowId xmlns:a16="http://schemas.microsoft.com/office/drawing/2014/main" val="2108991002"/>
                  </a:ext>
                </a:extLst>
              </a:tr>
              <a:tr h="370840">
                <a:tc>
                  <a:txBody>
                    <a:bodyPr/>
                    <a:lstStyle/>
                    <a:p>
                      <a:r>
                        <a:rPr lang="en-GB" sz="1600" dirty="0"/>
                        <a:t>Green housing &amp; buildings</a:t>
                      </a:r>
                    </a:p>
                  </a:txBody>
                  <a:tcPr/>
                </a:tc>
                <a:tc>
                  <a:txBody>
                    <a:bodyPr/>
                    <a:lstStyle/>
                    <a:p>
                      <a:r>
                        <a:rPr lang="en-GB" sz="1600" dirty="0"/>
                        <a:t>Production/distribution of renewable energy</a:t>
                      </a:r>
                    </a:p>
                  </a:txBody>
                  <a:tcPr/>
                </a:tc>
                <a:tc>
                  <a:txBody>
                    <a:bodyPr/>
                    <a:lstStyle/>
                    <a:p>
                      <a:r>
                        <a:rPr lang="en-GB" sz="1600" dirty="0"/>
                        <a:t>Energy efficiency</a:t>
                      </a:r>
                    </a:p>
                  </a:txBody>
                  <a:tcPr/>
                </a:tc>
                <a:extLst>
                  <a:ext uri="{0D108BD9-81ED-4DB2-BD59-A6C34878D82A}">
                    <a16:rowId xmlns:a16="http://schemas.microsoft.com/office/drawing/2014/main" val="3219830890"/>
                  </a:ext>
                </a:extLst>
              </a:tr>
              <a:tr h="370840">
                <a:tc>
                  <a:txBody>
                    <a:bodyPr/>
                    <a:lstStyle/>
                    <a:p>
                      <a:r>
                        <a:rPr lang="en-GB" sz="1600" dirty="0"/>
                        <a:t>Water &amp; sanitation</a:t>
                      </a:r>
                    </a:p>
                  </a:txBody>
                  <a:tcPr/>
                </a:tc>
                <a:tc>
                  <a:txBody>
                    <a:bodyPr/>
                    <a:lstStyle/>
                    <a:p>
                      <a:r>
                        <a:rPr lang="en-GB" sz="1600" dirty="0"/>
                        <a:t>Technology &amp; innovation</a:t>
                      </a:r>
                    </a:p>
                  </a:txBody>
                  <a:tcPr/>
                </a:tc>
                <a:tc>
                  <a:txBody>
                    <a:bodyPr/>
                    <a:lstStyle/>
                    <a:p>
                      <a:r>
                        <a:rPr lang="en-GB" sz="1600" dirty="0"/>
                        <a:t>Water management</a:t>
                      </a:r>
                    </a:p>
                  </a:txBody>
                  <a:tcPr/>
                </a:tc>
                <a:extLst>
                  <a:ext uri="{0D108BD9-81ED-4DB2-BD59-A6C34878D82A}">
                    <a16:rowId xmlns:a16="http://schemas.microsoft.com/office/drawing/2014/main" val="264663589"/>
                  </a:ext>
                </a:extLst>
              </a:tr>
              <a:tr h="370840">
                <a:tc>
                  <a:txBody>
                    <a:bodyPr/>
                    <a:lstStyle/>
                    <a:p>
                      <a:r>
                        <a:rPr lang="en-GB" sz="1600" dirty="0"/>
                        <a:t>Green public transport</a:t>
                      </a:r>
                    </a:p>
                  </a:txBody>
                  <a:tcPr/>
                </a:tc>
                <a:tc>
                  <a:txBody>
                    <a:bodyPr/>
                    <a:lstStyle/>
                    <a:p>
                      <a:endParaRPr lang="en-GB" sz="1600"/>
                    </a:p>
                  </a:txBody>
                  <a:tcPr/>
                </a:tc>
                <a:tc>
                  <a:txBody>
                    <a:bodyPr/>
                    <a:lstStyle/>
                    <a:p>
                      <a:r>
                        <a:rPr lang="en-GB" sz="1600" dirty="0"/>
                        <a:t>Air quality conservation</a:t>
                      </a:r>
                    </a:p>
                  </a:txBody>
                  <a:tcPr/>
                </a:tc>
                <a:extLst>
                  <a:ext uri="{0D108BD9-81ED-4DB2-BD59-A6C34878D82A}">
                    <a16:rowId xmlns:a16="http://schemas.microsoft.com/office/drawing/2014/main" val="3326732943"/>
                  </a:ext>
                </a:extLst>
              </a:tr>
              <a:tr h="370840">
                <a:tc>
                  <a:txBody>
                    <a:bodyPr/>
                    <a:lstStyle/>
                    <a:p>
                      <a:r>
                        <a:rPr lang="en-GB" sz="1600" dirty="0"/>
                        <a:t>Green energy access</a:t>
                      </a:r>
                    </a:p>
                  </a:txBody>
                  <a:tcPr/>
                </a:tc>
                <a:tc>
                  <a:txBody>
                    <a:bodyPr/>
                    <a:lstStyle/>
                    <a:p>
                      <a:endParaRPr lang="en-GB" sz="1600" dirty="0"/>
                    </a:p>
                  </a:txBody>
                  <a:tcPr/>
                </a:tc>
                <a:tc>
                  <a:txBody>
                    <a:bodyPr/>
                    <a:lstStyle/>
                    <a:p>
                      <a:r>
                        <a:rPr lang="en-GB" sz="1600" dirty="0"/>
                        <a:t>Adaptation to &amp; mitigation of climate change</a:t>
                      </a:r>
                    </a:p>
                  </a:txBody>
                  <a:tcPr/>
                </a:tc>
                <a:extLst>
                  <a:ext uri="{0D108BD9-81ED-4DB2-BD59-A6C34878D82A}">
                    <a16:rowId xmlns:a16="http://schemas.microsoft.com/office/drawing/2014/main" val="3526086062"/>
                  </a:ext>
                </a:extLst>
              </a:tr>
              <a:tr h="370840">
                <a:tc>
                  <a:txBody>
                    <a:bodyPr/>
                    <a:lstStyle/>
                    <a:p>
                      <a:r>
                        <a:rPr lang="en-GB" sz="1600" dirty="0"/>
                        <a:t>Recreation spaces &amp; community support</a:t>
                      </a:r>
                    </a:p>
                  </a:txBody>
                  <a:tcPr/>
                </a:tc>
                <a:tc>
                  <a:txBody>
                    <a:bodyPr/>
                    <a:lstStyle/>
                    <a:p>
                      <a:endParaRPr lang="en-GB" sz="1600" dirty="0"/>
                    </a:p>
                  </a:txBody>
                  <a:tcPr/>
                </a:tc>
                <a:tc>
                  <a:txBody>
                    <a:bodyPr/>
                    <a:lstStyle/>
                    <a:p>
                      <a:endParaRPr lang="en-GB" sz="1600" dirty="0"/>
                    </a:p>
                  </a:txBody>
                  <a:tcPr/>
                </a:tc>
                <a:extLst>
                  <a:ext uri="{0D108BD9-81ED-4DB2-BD59-A6C34878D82A}">
                    <a16:rowId xmlns:a16="http://schemas.microsoft.com/office/drawing/2014/main" val="1177548432"/>
                  </a:ext>
                </a:extLst>
              </a:tr>
            </a:tbl>
          </a:graphicData>
        </a:graphic>
      </p:graphicFrame>
    </p:spTree>
    <p:extLst>
      <p:ext uri="{BB962C8B-B14F-4D97-AF65-F5344CB8AC3E}">
        <p14:creationId xmlns:p14="http://schemas.microsoft.com/office/powerpoint/2010/main" val="38608806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Sustainable solutions</a:t>
            </a:r>
          </a:p>
        </p:txBody>
      </p:sp>
      <p:pic>
        <p:nvPicPr>
          <p:cNvPr id="5" name="Picture 4">
            <a:extLst>
              <a:ext uri="{FF2B5EF4-FFF2-40B4-BE49-F238E27FC236}">
                <a16:creationId xmlns:a16="http://schemas.microsoft.com/office/drawing/2014/main" id="{F57DE6D9-6BB2-4AE7-9107-EE94E1509CAD}"/>
              </a:ext>
            </a:extLst>
          </p:cNvPr>
          <p:cNvPicPr>
            <a:picLocks noChangeAspect="1"/>
          </p:cNvPicPr>
          <p:nvPr/>
        </p:nvPicPr>
        <p:blipFill>
          <a:blip r:embed="rId2"/>
          <a:stretch>
            <a:fillRect/>
          </a:stretch>
        </p:blipFill>
        <p:spPr>
          <a:xfrm>
            <a:off x="888529" y="1390836"/>
            <a:ext cx="7366942" cy="4342996"/>
          </a:xfrm>
          <a:prstGeom prst="rect">
            <a:avLst/>
          </a:prstGeom>
        </p:spPr>
      </p:pic>
    </p:spTree>
    <p:extLst>
      <p:ext uri="{BB962C8B-B14F-4D97-AF65-F5344CB8AC3E}">
        <p14:creationId xmlns:p14="http://schemas.microsoft.com/office/powerpoint/2010/main" val="4953985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Sustainable solutions </a:t>
            </a:r>
          </a:p>
        </p:txBody>
      </p:sp>
      <p:pic>
        <p:nvPicPr>
          <p:cNvPr id="6" name="Picture 5">
            <a:extLst>
              <a:ext uri="{FF2B5EF4-FFF2-40B4-BE49-F238E27FC236}">
                <a16:creationId xmlns:a16="http://schemas.microsoft.com/office/drawing/2014/main" id="{758C45F8-9C2C-4775-AB00-9CA200515D35}"/>
              </a:ext>
            </a:extLst>
          </p:cNvPr>
          <p:cNvPicPr>
            <a:picLocks noChangeAspect="1"/>
          </p:cNvPicPr>
          <p:nvPr/>
        </p:nvPicPr>
        <p:blipFill rotWithShape="1">
          <a:blip r:embed="rId2"/>
          <a:srcRect b="18581"/>
          <a:stretch/>
        </p:blipFill>
        <p:spPr>
          <a:xfrm>
            <a:off x="1035207" y="1772816"/>
            <a:ext cx="7073586" cy="3600400"/>
          </a:xfrm>
          <a:prstGeom prst="rect">
            <a:avLst/>
          </a:prstGeom>
        </p:spPr>
      </p:pic>
    </p:spTree>
    <p:extLst>
      <p:ext uri="{BB962C8B-B14F-4D97-AF65-F5344CB8AC3E}">
        <p14:creationId xmlns:p14="http://schemas.microsoft.com/office/powerpoint/2010/main" val="29225019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Prefabricated construction</a:t>
            </a:r>
          </a:p>
        </p:txBody>
      </p:sp>
      <p:sp>
        <p:nvSpPr>
          <p:cNvPr id="4" name="TextBox 3"/>
          <p:cNvSpPr txBox="1"/>
          <p:nvPr/>
        </p:nvSpPr>
        <p:spPr>
          <a:xfrm>
            <a:off x="342054" y="1515028"/>
            <a:ext cx="8190386" cy="1323439"/>
          </a:xfrm>
          <a:prstGeom prst="rect">
            <a:avLst/>
          </a:prstGeom>
          <a:noFill/>
        </p:spPr>
        <p:txBody>
          <a:bodyPr wrap="square" rtlCol="0">
            <a:spAutoFit/>
          </a:bodyPr>
          <a:lstStyle/>
          <a:p>
            <a:r>
              <a:rPr lang="en-GB" dirty="0"/>
              <a:t>Prefabricated buildings consume less energy and water and produce fewer emissions during the construction phase of a project than traditional labour-intensive construction methods.  </a:t>
            </a:r>
          </a:p>
          <a:p>
            <a:endParaRPr lang="en-GB" dirty="0"/>
          </a:p>
        </p:txBody>
      </p:sp>
      <p:sp>
        <p:nvSpPr>
          <p:cNvPr id="3" name="Rectangle 2"/>
          <p:cNvSpPr/>
          <p:nvPr/>
        </p:nvSpPr>
        <p:spPr>
          <a:xfrm>
            <a:off x="342054" y="2636912"/>
            <a:ext cx="5364155" cy="3477875"/>
          </a:xfrm>
          <a:prstGeom prst="rect">
            <a:avLst/>
          </a:prstGeom>
        </p:spPr>
        <p:txBody>
          <a:bodyPr wrap="square">
            <a:spAutoFit/>
          </a:bodyPr>
          <a:lstStyle/>
          <a:p>
            <a:r>
              <a:rPr lang="en-GB" dirty="0">
                <a:solidFill>
                  <a:schemeClr val="tx2"/>
                </a:solidFill>
                <a:latin typeface="Arial"/>
                <a:cs typeface="Arial"/>
              </a:rPr>
              <a:t>Examples of prefabrication:</a:t>
            </a:r>
          </a:p>
          <a:p>
            <a:endParaRPr lang="en-GB" dirty="0">
              <a:solidFill>
                <a:schemeClr val="tx2"/>
              </a:solidFill>
              <a:latin typeface="Arial"/>
              <a:cs typeface="Arial"/>
            </a:endParaRPr>
          </a:p>
          <a:p>
            <a:pPr marL="342900" indent="-342900">
              <a:buClr>
                <a:srgbClr val="0077E3"/>
              </a:buClr>
              <a:buFont typeface="Arial" panose="020B0604020202020204" pitchFamily="34" charset="0"/>
              <a:buChar char="•"/>
            </a:pPr>
            <a:r>
              <a:rPr lang="en-GB" dirty="0">
                <a:solidFill>
                  <a:schemeClr val="tx2"/>
                </a:solidFill>
                <a:latin typeface="Arial"/>
                <a:cs typeface="Arial"/>
              </a:rPr>
              <a:t>Roof trusses</a:t>
            </a:r>
          </a:p>
          <a:p>
            <a:pPr marL="342900" indent="-342900">
              <a:buClr>
                <a:srgbClr val="0077E3"/>
              </a:buClr>
              <a:buFont typeface="Arial" panose="020B0604020202020204" pitchFamily="34" charset="0"/>
              <a:buChar char="•"/>
            </a:pPr>
            <a:endParaRPr lang="en-GB" dirty="0">
              <a:solidFill>
                <a:schemeClr val="tx2"/>
              </a:solidFill>
              <a:latin typeface="Arial"/>
              <a:cs typeface="Arial"/>
            </a:endParaRPr>
          </a:p>
          <a:p>
            <a:pPr marL="342900" indent="-342900">
              <a:buClr>
                <a:srgbClr val="0077E3"/>
              </a:buClr>
              <a:buFont typeface="Arial" panose="020B0604020202020204" pitchFamily="34" charset="0"/>
              <a:buChar char="•"/>
            </a:pPr>
            <a:r>
              <a:rPr lang="en-GB" dirty="0">
                <a:solidFill>
                  <a:schemeClr val="tx2"/>
                </a:solidFill>
                <a:latin typeface="Arial"/>
                <a:cs typeface="Arial"/>
              </a:rPr>
              <a:t>SIPs (structural insulated panels)</a:t>
            </a:r>
          </a:p>
          <a:p>
            <a:pPr marL="342900" indent="-342900">
              <a:buClr>
                <a:srgbClr val="0077E3"/>
              </a:buClr>
              <a:buFont typeface="Arial" panose="020B0604020202020204" pitchFamily="34" charset="0"/>
              <a:buChar char="•"/>
            </a:pPr>
            <a:endParaRPr lang="en-GB" dirty="0"/>
          </a:p>
          <a:p>
            <a:pPr marL="342900" indent="-342900">
              <a:buClr>
                <a:srgbClr val="0077E3"/>
              </a:buClr>
              <a:buFont typeface="Arial" panose="020B0604020202020204" pitchFamily="34" charset="0"/>
              <a:buChar char="•"/>
            </a:pPr>
            <a:r>
              <a:rPr lang="en-GB" dirty="0">
                <a:solidFill>
                  <a:schemeClr val="tx2"/>
                </a:solidFill>
                <a:latin typeface="Arial"/>
                <a:cs typeface="Arial"/>
              </a:rPr>
              <a:t>Smart panels</a:t>
            </a:r>
          </a:p>
          <a:p>
            <a:pPr marL="342900" indent="-342900">
              <a:buClr>
                <a:srgbClr val="0077E3"/>
              </a:buClr>
              <a:buFont typeface="Arial" panose="020B0604020202020204" pitchFamily="34" charset="0"/>
              <a:buChar char="•"/>
            </a:pPr>
            <a:endParaRPr lang="en-GB" dirty="0">
              <a:solidFill>
                <a:schemeClr val="tx2"/>
              </a:solidFill>
              <a:latin typeface="Arial"/>
              <a:cs typeface="Arial"/>
            </a:endParaRPr>
          </a:p>
          <a:p>
            <a:pPr marL="342900" indent="-342900">
              <a:buClr>
                <a:srgbClr val="0077E3"/>
              </a:buClr>
              <a:buFont typeface="Arial" panose="020B0604020202020204" pitchFamily="34" charset="0"/>
              <a:buChar char="•"/>
            </a:pPr>
            <a:r>
              <a:rPr lang="en-GB" dirty="0">
                <a:solidFill>
                  <a:schemeClr val="tx2"/>
                </a:solidFill>
                <a:latin typeface="Arial"/>
                <a:cs typeface="Arial"/>
              </a:rPr>
              <a:t>Modular building construction</a:t>
            </a:r>
          </a:p>
          <a:p>
            <a:pPr marL="342900" indent="-342900">
              <a:buClr>
                <a:srgbClr val="0077E3"/>
              </a:buClr>
              <a:buFont typeface="Arial" panose="020B0604020202020204" pitchFamily="34" charset="0"/>
              <a:buChar char="•"/>
            </a:pPr>
            <a:endParaRPr lang="en-GB" dirty="0">
              <a:solidFill>
                <a:schemeClr val="tx2"/>
              </a:solidFill>
              <a:latin typeface="Arial"/>
              <a:cs typeface="Arial"/>
            </a:endParaRPr>
          </a:p>
          <a:p>
            <a:pPr marL="342900" indent="-342900">
              <a:buClr>
                <a:srgbClr val="0077E3"/>
              </a:buClr>
              <a:buFont typeface="Arial" panose="020B0604020202020204" pitchFamily="34" charset="0"/>
              <a:buChar char="•"/>
            </a:pPr>
            <a:r>
              <a:rPr lang="en-GB" dirty="0">
                <a:solidFill>
                  <a:schemeClr val="tx2"/>
                </a:solidFill>
                <a:latin typeface="Arial"/>
                <a:cs typeface="Arial"/>
              </a:rPr>
              <a:t>Moveable buildings</a:t>
            </a:r>
          </a:p>
        </p:txBody>
      </p:sp>
    </p:spTree>
    <p:extLst>
      <p:ext uri="{BB962C8B-B14F-4D97-AF65-F5344CB8AC3E}">
        <p14:creationId xmlns:p14="http://schemas.microsoft.com/office/powerpoint/2010/main" val="378326819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690CAEB-4022-4A2A-8307-1591BB7083E2}">
  <ds:schemaRefs>
    <ds:schemaRef ds:uri="http://schemas.microsoft.com/sharepoint/v3/contenttype/forms"/>
  </ds:schemaRefs>
</ds:datastoreItem>
</file>

<file path=customXml/itemProps2.xml><?xml version="1.0" encoding="utf-8"?>
<ds:datastoreItem xmlns:ds="http://schemas.openxmlformats.org/officeDocument/2006/customXml" ds:itemID="{A6BC05C6-E2F7-4B8D-BA1F-954D88FC331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CA62CA5-D284-4FCB-8587-1E888A7A2C1A}">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9</TotalTime>
  <Words>1297</Words>
  <Application>Microsoft Office PowerPoint</Application>
  <PresentationFormat>On-screen Show (4:3)</PresentationFormat>
  <Paragraphs>155</Paragraphs>
  <Slides>27</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27</vt:i4>
      </vt:variant>
    </vt:vector>
  </HeadingPairs>
  <TitlesOfParts>
    <vt:vector size="34" baseType="lpstr">
      <vt:lpstr>ＭＳ Ｐゴシック</vt:lpstr>
      <vt:lpstr>arial</vt:lpstr>
      <vt:lpstr>arial</vt:lpstr>
      <vt:lpstr>Calibri</vt:lpstr>
      <vt:lpstr>Lucida Grande</vt:lpstr>
      <vt:lpstr>Times New Roman</vt:lpstr>
      <vt:lpstr>1_Default Design</vt:lpstr>
      <vt:lpstr>PowerPoint 2: Sustainable solutions </vt:lpstr>
      <vt:lpstr>Three pillars of sustainability </vt:lpstr>
      <vt:lpstr>Environmental factors</vt:lpstr>
      <vt:lpstr>Social factors</vt:lpstr>
      <vt:lpstr>Economic factors</vt:lpstr>
      <vt:lpstr>Sustainable cities – social, economic and environmental</vt:lpstr>
      <vt:lpstr>Sustainable solutions</vt:lpstr>
      <vt:lpstr>Sustainable solutions </vt:lpstr>
      <vt:lpstr>Prefabricated construction</vt:lpstr>
      <vt:lpstr>Self-healing concrete </vt:lpstr>
      <vt:lpstr>Sustainable materials </vt:lpstr>
      <vt:lpstr>Sourcing materials </vt:lpstr>
      <vt:lpstr>Recyclable building materials </vt:lpstr>
      <vt:lpstr>Green roofs </vt:lpstr>
      <vt:lpstr>Smart Glass </vt:lpstr>
      <vt:lpstr>Insulation</vt:lpstr>
      <vt:lpstr>Hardwood                      vs           softwood</vt:lpstr>
      <vt:lpstr>Sustainable timber</vt:lpstr>
      <vt:lpstr>FSC timber</vt:lpstr>
      <vt:lpstr>Timber products</vt:lpstr>
      <vt:lpstr>Grey water harvesting systems</vt:lpstr>
      <vt:lpstr>Grey water harvesting (cont.)</vt:lpstr>
      <vt:lpstr>Sustainable urban drainage systems </vt:lpstr>
      <vt:lpstr>Sustainable urban drainage systems </vt:lpstr>
      <vt:lpstr>Sustainable urban drainage systems </vt:lpstr>
      <vt:lpstr>Reducing water usage</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196</cp:revision>
  <dcterms:created xsi:type="dcterms:W3CDTF">2013-05-28T00:38:54Z</dcterms:created>
  <dcterms:modified xsi:type="dcterms:W3CDTF">2025-11-18T17:30:51Z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