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6"/>
  </p:notesMasterIdLst>
  <p:handoutMasterIdLst>
    <p:handoutMasterId r:id="rId27"/>
  </p:handoutMasterIdLst>
  <p:sldIdLst>
    <p:sldId id="256" r:id="rId5"/>
    <p:sldId id="359" r:id="rId6"/>
    <p:sldId id="367" r:id="rId7"/>
    <p:sldId id="357" r:id="rId8"/>
    <p:sldId id="349" r:id="rId9"/>
    <p:sldId id="347" r:id="rId10"/>
    <p:sldId id="364" r:id="rId11"/>
    <p:sldId id="369" r:id="rId12"/>
    <p:sldId id="360" r:id="rId13"/>
    <p:sldId id="361" r:id="rId14"/>
    <p:sldId id="362" r:id="rId15"/>
    <p:sldId id="358" r:id="rId16"/>
    <p:sldId id="350" r:id="rId17"/>
    <p:sldId id="365" r:id="rId18"/>
    <p:sldId id="363" r:id="rId19"/>
    <p:sldId id="351" r:id="rId20"/>
    <p:sldId id="366" r:id="rId21"/>
    <p:sldId id="370" r:id="rId22"/>
    <p:sldId id="371" r:id="rId23"/>
    <p:sldId id="372" r:id="rId24"/>
    <p:sldId id="267" r:id="rId25"/>
  </p:sldIdLst>
  <p:sldSz cx="9144000" cy="6858000" type="screen4x3"/>
  <p:notesSz cx="6858000" cy="9144000"/>
  <p:custDataLst>
    <p:tags r:id="rId2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wen Roberts" initials="AR" lastIdx="5" clrIdx="0">
    <p:extLst>
      <p:ext uri="{19B8F6BF-5375-455C-9EA6-DF929625EA0E}">
        <p15:presenceInfo xmlns:p15="http://schemas.microsoft.com/office/powerpoint/2012/main" userId="acb94dfec5711bca" providerId="Windows Live"/>
      </p:ext>
    </p:extLst>
  </p:cmAuthor>
  <p:cmAuthor id="2" name="Caroline Prodger" initials="CP" lastIdx="1" clrIdx="1">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2A466D-4F9E-43C5-8DA1-B1020EE786BD}" v="8" dt="2021-08-12T01:38:39.19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44"/>
    <p:restoredTop sz="86395"/>
  </p:normalViewPr>
  <p:slideViewPr>
    <p:cSldViewPr showGuides="1">
      <p:cViewPr varScale="1">
        <p:scale>
          <a:sx n="60" d="100"/>
          <a:sy n="60" d="100"/>
        </p:scale>
        <p:origin x="1020"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presProps" Target="presProp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hse.gov.uk/horizons/current-issues/energy-topics/hydrogen.htm"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HSE: Current issues - Hydrogen economy - Horizon scanning</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14480836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2585660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4302457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6"/>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47952760"/>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2" r:id="rId3"/>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169533"/>
            <a:ext cx="8153400" cy="2514600"/>
          </a:xfrm>
        </p:spPr>
        <p:txBody>
          <a:bodyPr anchor="t"/>
          <a:lstStyle/>
          <a:p>
            <a:pPr eaLnBrk="1" hangingPunct="1"/>
            <a:r>
              <a:rPr lang="en-GB" dirty="0">
                <a:ea typeface="ＭＳ Ｐゴシック" pitchFamily="-105" charset="-128"/>
                <a:cs typeface="ＭＳ Ｐゴシック" pitchFamily="-105" charset="-128"/>
              </a:rPr>
              <a:t>PowerPoint 7: Energy production and energy use</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571500" y="198884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5.9 Energy production and energy use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Nuclear energy </a:t>
            </a:r>
          </a:p>
        </p:txBody>
      </p:sp>
      <p:sp>
        <p:nvSpPr>
          <p:cNvPr id="3" name="Content Placeholder 2"/>
          <p:cNvSpPr>
            <a:spLocks noGrp="1"/>
          </p:cNvSpPr>
          <p:nvPr>
            <p:ph sz="quarter" idx="10"/>
          </p:nvPr>
        </p:nvSpPr>
        <p:spPr>
          <a:xfrm>
            <a:off x="434380" y="2420888"/>
            <a:ext cx="4834880" cy="2448272"/>
          </a:xfrm>
        </p:spPr>
        <p:txBody>
          <a:bodyPr/>
          <a:lstStyle/>
          <a:p>
            <a:r>
              <a:rPr lang="en-GB" sz="2400" b="1" dirty="0" err="1">
                <a:solidFill>
                  <a:srgbClr val="0077E3"/>
                </a:solidFill>
              </a:rPr>
              <a:t>Hinkley</a:t>
            </a:r>
            <a:r>
              <a:rPr lang="en-GB" sz="2400" b="1" dirty="0">
                <a:solidFill>
                  <a:srgbClr val="0077E3"/>
                </a:solidFill>
              </a:rPr>
              <a:t> C </a:t>
            </a:r>
          </a:p>
          <a:p>
            <a:r>
              <a:rPr lang="en-GB" dirty="0"/>
              <a:t>Hinkley Point C is the first new nuclear power plant to be built in the UK in over 20 years. The development will make a massive contribution to the UKs move towards reduction in carbon emissions. </a:t>
            </a:r>
          </a:p>
          <a:p>
            <a:r>
              <a:rPr lang="en-GB" dirty="0"/>
              <a:t>The electricity generated by its two EPR reactors will offset 9 million tonnes of carbon dioxide emissions a year, or </a:t>
            </a:r>
            <a:br>
              <a:rPr lang="en-GB" dirty="0"/>
            </a:br>
            <a:r>
              <a:rPr lang="en-GB" dirty="0"/>
              <a:t>600 million tonnes over its 60-year lifespan.</a:t>
            </a:r>
          </a:p>
        </p:txBody>
      </p:sp>
      <p:sp>
        <p:nvSpPr>
          <p:cNvPr id="4" name="TextBox 3"/>
          <p:cNvSpPr txBox="1"/>
          <p:nvPr/>
        </p:nvSpPr>
        <p:spPr>
          <a:xfrm>
            <a:off x="323528" y="1628800"/>
            <a:ext cx="8712968" cy="1015663"/>
          </a:xfrm>
          <a:prstGeom prst="rect">
            <a:avLst/>
          </a:prstGeom>
          <a:noFill/>
        </p:spPr>
        <p:txBody>
          <a:bodyPr wrap="square" rtlCol="0">
            <a:spAutoFit/>
          </a:bodyPr>
          <a:lstStyle/>
          <a:p>
            <a:r>
              <a:rPr lang="en-GB" dirty="0"/>
              <a:t>Nuclear power plants create low carbon electricity. Nuclear power is the most cost effective large scale low carbon energy source in the UK. </a:t>
            </a:r>
          </a:p>
          <a:p>
            <a:endParaRPr lang="en-GB" dirty="0"/>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436096" y="2574898"/>
            <a:ext cx="3433564" cy="2835966"/>
          </a:xfrm>
          <a:prstGeom prst="rect">
            <a:avLst/>
          </a:prstGeom>
        </p:spPr>
      </p:pic>
    </p:spTree>
    <p:extLst>
      <p:ext uri="{BB962C8B-B14F-4D97-AF65-F5344CB8AC3E}">
        <p14:creationId xmlns:p14="http://schemas.microsoft.com/office/powerpoint/2010/main" val="8217856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4734" y="1101179"/>
            <a:ext cx="3929554" cy="265165"/>
          </a:xfrm>
        </p:spPr>
        <p:txBody>
          <a:bodyPr/>
          <a:lstStyle/>
          <a:p>
            <a:r>
              <a:rPr lang="en-GB" dirty="0"/>
              <a:t>Nuclear energy </a:t>
            </a:r>
          </a:p>
        </p:txBody>
      </p:sp>
      <p:sp>
        <p:nvSpPr>
          <p:cNvPr id="5" name="TextBox 4"/>
          <p:cNvSpPr txBox="1"/>
          <p:nvPr/>
        </p:nvSpPr>
        <p:spPr>
          <a:xfrm>
            <a:off x="755576" y="1732746"/>
            <a:ext cx="2448272" cy="400110"/>
          </a:xfrm>
          <a:prstGeom prst="rect">
            <a:avLst/>
          </a:prstGeom>
          <a:noFill/>
        </p:spPr>
        <p:txBody>
          <a:bodyPr wrap="square" rtlCol="0">
            <a:spAutoFit/>
          </a:bodyPr>
          <a:lstStyle/>
          <a:p>
            <a:r>
              <a:rPr lang="en-GB" b="1" dirty="0"/>
              <a:t>Advantages</a:t>
            </a:r>
            <a:r>
              <a:rPr lang="en-GB" b="1" u="sng" dirty="0"/>
              <a:t> </a:t>
            </a:r>
          </a:p>
        </p:txBody>
      </p:sp>
      <p:sp>
        <p:nvSpPr>
          <p:cNvPr id="6" name="TextBox 5"/>
          <p:cNvSpPr txBox="1"/>
          <p:nvPr/>
        </p:nvSpPr>
        <p:spPr>
          <a:xfrm>
            <a:off x="5868144" y="1732746"/>
            <a:ext cx="2448272" cy="400110"/>
          </a:xfrm>
          <a:prstGeom prst="rect">
            <a:avLst/>
          </a:prstGeom>
          <a:noFill/>
        </p:spPr>
        <p:txBody>
          <a:bodyPr wrap="square" rtlCol="0">
            <a:spAutoFit/>
          </a:bodyPr>
          <a:lstStyle/>
          <a:p>
            <a:r>
              <a:rPr lang="en-GB" b="1" dirty="0"/>
              <a:t>Disadvantages</a:t>
            </a:r>
            <a:r>
              <a:rPr lang="en-GB" b="1" u="sng" dirty="0"/>
              <a:t> </a:t>
            </a:r>
          </a:p>
        </p:txBody>
      </p:sp>
      <p:cxnSp>
        <p:nvCxnSpPr>
          <p:cNvPr id="7" name="Straight Connector 6"/>
          <p:cNvCxnSpPr/>
          <p:nvPr/>
        </p:nvCxnSpPr>
        <p:spPr>
          <a:xfrm>
            <a:off x="4283968" y="1844824"/>
            <a:ext cx="0" cy="4248472"/>
          </a:xfrm>
          <a:prstGeom prst="line">
            <a:avLst/>
          </a:prstGeom>
          <a:ln>
            <a:solidFill>
              <a:srgbClr val="0070C0"/>
            </a:solidFill>
          </a:ln>
        </p:spPr>
        <p:style>
          <a:lnRef idx="3">
            <a:schemeClr val="dk1"/>
          </a:lnRef>
          <a:fillRef idx="0">
            <a:schemeClr val="dk1"/>
          </a:fillRef>
          <a:effectRef idx="2">
            <a:schemeClr val="dk1"/>
          </a:effectRef>
          <a:fontRef idx="minor">
            <a:schemeClr val="tx1"/>
          </a:fontRef>
        </p:style>
      </p:cxnSp>
      <p:sp>
        <p:nvSpPr>
          <p:cNvPr id="8" name="TextBox 7"/>
          <p:cNvSpPr txBox="1"/>
          <p:nvPr/>
        </p:nvSpPr>
        <p:spPr>
          <a:xfrm>
            <a:off x="395536" y="2351353"/>
            <a:ext cx="3528392" cy="707886"/>
          </a:xfrm>
          <a:prstGeom prst="rect">
            <a:avLst/>
          </a:prstGeom>
          <a:noFill/>
        </p:spPr>
        <p:txBody>
          <a:bodyPr wrap="square" rtlCol="0">
            <a:spAutoFit/>
          </a:bodyPr>
          <a:lstStyle/>
          <a:p>
            <a:r>
              <a:rPr lang="en-GB" dirty="0"/>
              <a:t>It does not produce any polluting gases. </a:t>
            </a:r>
          </a:p>
        </p:txBody>
      </p:sp>
      <p:sp>
        <p:nvSpPr>
          <p:cNvPr id="9" name="TextBox 8"/>
          <p:cNvSpPr txBox="1"/>
          <p:nvPr/>
        </p:nvSpPr>
        <p:spPr>
          <a:xfrm>
            <a:off x="395536" y="3158490"/>
            <a:ext cx="3312368" cy="707886"/>
          </a:xfrm>
          <a:prstGeom prst="rect">
            <a:avLst/>
          </a:prstGeom>
          <a:noFill/>
        </p:spPr>
        <p:txBody>
          <a:bodyPr wrap="square" rtlCol="0">
            <a:spAutoFit/>
          </a:bodyPr>
          <a:lstStyle/>
          <a:p>
            <a:r>
              <a:rPr lang="en-GB" dirty="0"/>
              <a:t>It does not contribute to global warming. </a:t>
            </a:r>
          </a:p>
        </p:txBody>
      </p:sp>
      <p:sp>
        <p:nvSpPr>
          <p:cNvPr id="10" name="TextBox 9"/>
          <p:cNvSpPr txBox="1"/>
          <p:nvPr/>
        </p:nvSpPr>
        <p:spPr>
          <a:xfrm>
            <a:off x="4569432" y="2476949"/>
            <a:ext cx="4323048" cy="707886"/>
          </a:xfrm>
          <a:prstGeom prst="rect">
            <a:avLst/>
          </a:prstGeom>
          <a:noFill/>
        </p:spPr>
        <p:txBody>
          <a:bodyPr wrap="square" rtlCol="0">
            <a:spAutoFit/>
          </a:bodyPr>
          <a:lstStyle/>
          <a:p>
            <a:r>
              <a:rPr lang="en-GB" dirty="0"/>
              <a:t>The waste is radioactive and specialist disposal is costly. </a:t>
            </a:r>
          </a:p>
        </p:txBody>
      </p:sp>
      <p:sp>
        <p:nvSpPr>
          <p:cNvPr id="12" name="TextBox 11"/>
          <p:cNvSpPr txBox="1"/>
          <p:nvPr/>
        </p:nvSpPr>
        <p:spPr>
          <a:xfrm>
            <a:off x="395536" y="4064878"/>
            <a:ext cx="3096344" cy="400110"/>
          </a:xfrm>
          <a:prstGeom prst="rect">
            <a:avLst/>
          </a:prstGeom>
          <a:noFill/>
        </p:spPr>
        <p:txBody>
          <a:bodyPr wrap="square" rtlCol="0">
            <a:spAutoFit/>
          </a:bodyPr>
          <a:lstStyle/>
          <a:p>
            <a:r>
              <a:rPr lang="en-GB" dirty="0"/>
              <a:t>It has low fuel costs. </a:t>
            </a:r>
          </a:p>
        </p:txBody>
      </p:sp>
      <p:sp>
        <p:nvSpPr>
          <p:cNvPr id="13" name="TextBox 12"/>
          <p:cNvSpPr txBox="1"/>
          <p:nvPr/>
        </p:nvSpPr>
        <p:spPr>
          <a:xfrm>
            <a:off x="4572000" y="3663315"/>
            <a:ext cx="3528392" cy="707886"/>
          </a:xfrm>
          <a:prstGeom prst="rect">
            <a:avLst/>
          </a:prstGeom>
          <a:noFill/>
        </p:spPr>
        <p:txBody>
          <a:bodyPr wrap="square" rtlCol="0">
            <a:spAutoFit/>
          </a:bodyPr>
          <a:lstStyle/>
          <a:p>
            <a:r>
              <a:rPr lang="en-GB" dirty="0"/>
              <a:t>Large scale accidents can be catastrophic.</a:t>
            </a:r>
          </a:p>
        </p:txBody>
      </p:sp>
      <p:sp>
        <p:nvSpPr>
          <p:cNvPr id="14" name="TextBox 13"/>
          <p:cNvSpPr txBox="1"/>
          <p:nvPr/>
        </p:nvSpPr>
        <p:spPr>
          <a:xfrm>
            <a:off x="4572000" y="4869160"/>
            <a:ext cx="4680520" cy="707886"/>
          </a:xfrm>
          <a:prstGeom prst="rect">
            <a:avLst/>
          </a:prstGeom>
          <a:noFill/>
        </p:spPr>
        <p:txBody>
          <a:bodyPr wrap="square" rtlCol="0">
            <a:spAutoFit/>
          </a:bodyPr>
          <a:lstStyle/>
          <a:p>
            <a:r>
              <a:rPr lang="en-GB" dirty="0"/>
              <a:t>It has high construction and commissioning costs. </a:t>
            </a:r>
          </a:p>
        </p:txBody>
      </p:sp>
      <p:sp>
        <p:nvSpPr>
          <p:cNvPr id="15" name="TextBox 14"/>
          <p:cNvSpPr txBox="1"/>
          <p:nvPr/>
        </p:nvSpPr>
        <p:spPr>
          <a:xfrm>
            <a:off x="395536" y="4769857"/>
            <a:ext cx="3528392" cy="1323439"/>
          </a:xfrm>
          <a:prstGeom prst="rect">
            <a:avLst/>
          </a:prstGeom>
          <a:noFill/>
        </p:spPr>
        <p:txBody>
          <a:bodyPr wrap="square" rtlCol="0">
            <a:spAutoFit/>
          </a:bodyPr>
          <a:lstStyle/>
          <a:p>
            <a:r>
              <a:rPr lang="en-GB" dirty="0"/>
              <a:t>The low quantity of fuel required reduces the effects of mining and transportation on the environment. </a:t>
            </a:r>
          </a:p>
        </p:txBody>
      </p:sp>
    </p:spTree>
    <p:extLst>
      <p:ext uri="{BB962C8B-B14F-4D97-AF65-F5344CB8AC3E}">
        <p14:creationId xmlns:p14="http://schemas.microsoft.com/office/powerpoint/2010/main" val="40494862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Combined heat and power (CHP)</a:t>
            </a:r>
          </a:p>
        </p:txBody>
      </p:sp>
      <p:sp>
        <p:nvSpPr>
          <p:cNvPr id="4" name="Rectangle 3"/>
          <p:cNvSpPr/>
          <p:nvPr/>
        </p:nvSpPr>
        <p:spPr>
          <a:xfrm>
            <a:off x="323528" y="1772816"/>
            <a:ext cx="8229600" cy="707886"/>
          </a:xfrm>
          <a:prstGeom prst="rect">
            <a:avLst/>
          </a:prstGeom>
        </p:spPr>
        <p:txBody>
          <a:bodyPr wrap="square">
            <a:spAutoFit/>
          </a:bodyPr>
          <a:lstStyle/>
          <a:p>
            <a:r>
              <a:rPr lang="en-GB" dirty="0"/>
              <a:t>This technology generates heat and electricity simultaneously, from the same energy source, in homes or buildings. </a:t>
            </a:r>
          </a:p>
        </p:txBody>
      </p:sp>
      <p:pic>
        <p:nvPicPr>
          <p:cNvPr id="5" name="Picture 4">
            <a:extLst>
              <a:ext uri="{FF2B5EF4-FFF2-40B4-BE49-F238E27FC236}">
                <a16:creationId xmlns:a16="http://schemas.microsoft.com/office/drawing/2014/main" id="{67E5A74B-1653-4ADA-9856-396B222CC5E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051720" y="2862930"/>
            <a:ext cx="4570362" cy="3048431"/>
          </a:xfrm>
          <a:prstGeom prst="rect">
            <a:avLst/>
          </a:prstGeom>
        </p:spPr>
      </p:pic>
    </p:spTree>
    <p:extLst>
      <p:ext uri="{BB962C8B-B14F-4D97-AF65-F5344CB8AC3E}">
        <p14:creationId xmlns:p14="http://schemas.microsoft.com/office/powerpoint/2010/main" val="19749587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Solar PV</a:t>
            </a:r>
          </a:p>
        </p:txBody>
      </p:sp>
      <p:sp>
        <p:nvSpPr>
          <p:cNvPr id="3" name="Rectangle 2"/>
          <p:cNvSpPr/>
          <p:nvPr/>
        </p:nvSpPr>
        <p:spPr>
          <a:xfrm>
            <a:off x="471534" y="1772816"/>
            <a:ext cx="4572000" cy="3785652"/>
          </a:xfrm>
          <a:prstGeom prst="rect">
            <a:avLst/>
          </a:prstGeom>
        </p:spPr>
        <p:txBody>
          <a:bodyPr>
            <a:spAutoFit/>
          </a:bodyPr>
          <a:lstStyle/>
          <a:p>
            <a:r>
              <a:rPr lang="en-GB" dirty="0">
                <a:latin typeface="Arial" panose="020B0604020202020204" pitchFamily="34" charset="0"/>
                <a:ea typeface="Times New Roman" panose="02020603050405020304" pitchFamily="18" charset="0"/>
              </a:rPr>
              <a:t>Photovoltaic (PV) cells are made from layers of semiconducting material, usually silicon. When light shines on the cells it creates an electric field across the layers. The stronger the sunshine, the more electricity is produced. </a:t>
            </a:r>
          </a:p>
          <a:p>
            <a:endParaRPr lang="en-GB" dirty="0">
              <a:latin typeface="Arial" panose="020B0604020202020204" pitchFamily="34" charset="0"/>
            </a:endParaRPr>
          </a:p>
          <a:p>
            <a:r>
              <a:rPr lang="en-GB" dirty="0">
                <a:latin typeface="Arial" panose="020B0604020202020204" pitchFamily="34" charset="0"/>
              </a:rPr>
              <a:t>Solar PV systems are a highly popular renewable system for a variety of contexts. </a:t>
            </a:r>
            <a:endParaRPr lang="en-GB" dirty="0"/>
          </a:p>
          <a:p>
            <a:endParaRPr lang="en-GB" dirty="0"/>
          </a:p>
        </p:txBody>
      </p:sp>
      <p:sp>
        <p:nvSpPr>
          <p:cNvPr id="4" name="Rectangle 3"/>
          <p:cNvSpPr/>
          <p:nvPr/>
        </p:nvSpPr>
        <p:spPr>
          <a:xfrm>
            <a:off x="457200" y="5285389"/>
            <a:ext cx="6224669" cy="1015663"/>
          </a:xfrm>
          <a:prstGeom prst="rect">
            <a:avLst/>
          </a:prstGeom>
        </p:spPr>
        <p:txBody>
          <a:bodyPr wrap="square">
            <a:spAutoFit/>
          </a:bodyPr>
          <a:lstStyle/>
          <a:p>
            <a:r>
              <a:rPr lang="en-GB" dirty="0">
                <a:latin typeface="Arial" panose="020B0604020202020204" pitchFamily="34" charset="0"/>
                <a:ea typeface="Times New Roman" panose="02020603050405020304" pitchFamily="18" charset="0"/>
              </a:rPr>
              <a:t>Most PV systems are made up of panels that fit on top of an existing roof, but you can also fit solar tiles.</a:t>
            </a:r>
            <a:endParaRPr lang="en-GB" dirty="0"/>
          </a:p>
          <a:p>
            <a:endParaRPr lang="en-GB" dirty="0"/>
          </a:p>
        </p:txBody>
      </p:sp>
      <p:pic>
        <p:nvPicPr>
          <p:cNvPr id="7" name="Picture 6" descr="A picture containing tree, grass, outdoor, sky&#10;&#10;Description automatically generated">
            <a:extLst>
              <a:ext uri="{FF2B5EF4-FFF2-40B4-BE49-F238E27FC236}">
                <a16:creationId xmlns:a16="http://schemas.microsoft.com/office/drawing/2014/main" id="{8E4F92E6-6701-444E-A0F8-E6AE45F5A4D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14272" y="2133172"/>
            <a:ext cx="3058194" cy="2293645"/>
          </a:xfrm>
          <a:prstGeom prst="rect">
            <a:avLst/>
          </a:prstGeom>
        </p:spPr>
      </p:pic>
    </p:spTree>
    <p:extLst>
      <p:ext uri="{BB962C8B-B14F-4D97-AF65-F5344CB8AC3E}">
        <p14:creationId xmlns:p14="http://schemas.microsoft.com/office/powerpoint/2010/main" val="28002641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Solar PV</a:t>
            </a:r>
          </a:p>
        </p:txBody>
      </p:sp>
      <p:pic>
        <p:nvPicPr>
          <p:cNvPr id="5" name="Picture 4">
            <a:extLst>
              <a:ext uri="{FF2B5EF4-FFF2-40B4-BE49-F238E27FC236}">
                <a16:creationId xmlns:a16="http://schemas.microsoft.com/office/drawing/2014/main" id="{CB635B8A-6A18-40EF-8775-EF4AF8B2F10E}"/>
              </a:ext>
            </a:extLst>
          </p:cNvPr>
          <p:cNvPicPr>
            <a:picLocks noChangeAspect="1"/>
          </p:cNvPicPr>
          <p:nvPr/>
        </p:nvPicPr>
        <p:blipFill>
          <a:blip r:embed="rId2"/>
          <a:stretch>
            <a:fillRect/>
          </a:stretch>
        </p:blipFill>
        <p:spPr>
          <a:xfrm>
            <a:off x="1619672" y="1318105"/>
            <a:ext cx="5644139" cy="4617931"/>
          </a:xfrm>
          <a:prstGeom prst="rect">
            <a:avLst/>
          </a:prstGeom>
        </p:spPr>
      </p:pic>
    </p:spTree>
    <p:extLst>
      <p:ext uri="{BB962C8B-B14F-4D97-AF65-F5344CB8AC3E}">
        <p14:creationId xmlns:p14="http://schemas.microsoft.com/office/powerpoint/2010/main" val="7301590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35896" y="1052736"/>
            <a:ext cx="8229600" cy="382588"/>
          </a:xfrm>
        </p:spPr>
        <p:txBody>
          <a:bodyPr/>
          <a:lstStyle/>
          <a:p>
            <a:r>
              <a:rPr lang="en-GB" dirty="0"/>
              <a:t>Solar PV</a:t>
            </a:r>
          </a:p>
        </p:txBody>
      </p:sp>
      <p:cxnSp>
        <p:nvCxnSpPr>
          <p:cNvPr id="4" name="Straight Connector 3"/>
          <p:cNvCxnSpPr/>
          <p:nvPr/>
        </p:nvCxnSpPr>
        <p:spPr>
          <a:xfrm>
            <a:off x="4427984" y="1772816"/>
            <a:ext cx="0" cy="4248472"/>
          </a:xfrm>
          <a:prstGeom prst="line">
            <a:avLst/>
          </a:prstGeom>
          <a:ln>
            <a:solidFill>
              <a:srgbClr val="0070C0"/>
            </a:solidFill>
          </a:ln>
        </p:spPr>
        <p:style>
          <a:lnRef idx="3">
            <a:schemeClr val="dk1"/>
          </a:lnRef>
          <a:fillRef idx="0">
            <a:schemeClr val="dk1"/>
          </a:fillRef>
          <a:effectRef idx="2">
            <a:schemeClr val="dk1"/>
          </a:effectRef>
          <a:fontRef idx="minor">
            <a:schemeClr val="tx1"/>
          </a:fontRef>
        </p:style>
      </p:cxnSp>
      <p:sp>
        <p:nvSpPr>
          <p:cNvPr id="5" name="TextBox 4"/>
          <p:cNvSpPr txBox="1"/>
          <p:nvPr/>
        </p:nvSpPr>
        <p:spPr>
          <a:xfrm>
            <a:off x="755576" y="1660738"/>
            <a:ext cx="2448272" cy="400110"/>
          </a:xfrm>
          <a:prstGeom prst="rect">
            <a:avLst/>
          </a:prstGeom>
          <a:noFill/>
        </p:spPr>
        <p:txBody>
          <a:bodyPr wrap="square" rtlCol="0">
            <a:spAutoFit/>
          </a:bodyPr>
          <a:lstStyle/>
          <a:p>
            <a:r>
              <a:rPr lang="en-GB" b="1" dirty="0"/>
              <a:t>Advantages</a:t>
            </a:r>
            <a:r>
              <a:rPr lang="en-GB" b="1" u="sng" dirty="0"/>
              <a:t> </a:t>
            </a:r>
          </a:p>
        </p:txBody>
      </p:sp>
      <p:sp>
        <p:nvSpPr>
          <p:cNvPr id="6" name="TextBox 5"/>
          <p:cNvSpPr txBox="1"/>
          <p:nvPr/>
        </p:nvSpPr>
        <p:spPr>
          <a:xfrm>
            <a:off x="5652121" y="1640994"/>
            <a:ext cx="2448272" cy="400110"/>
          </a:xfrm>
          <a:prstGeom prst="rect">
            <a:avLst/>
          </a:prstGeom>
          <a:noFill/>
        </p:spPr>
        <p:txBody>
          <a:bodyPr wrap="square" rtlCol="0">
            <a:spAutoFit/>
          </a:bodyPr>
          <a:lstStyle/>
          <a:p>
            <a:r>
              <a:rPr lang="en-GB" b="1" dirty="0"/>
              <a:t>Disadvantages</a:t>
            </a:r>
            <a:r>
              <a:rPr lang="en-GB" b="1" u="sng" dirty="0"/>
              <a:t> </a:t>
            </a:r>
          </a:p>
        </p:txBody>
      </p:sp>
      <p:sp>
        <p:nvSpPr>
          <p:cNvPr id="7" name="TextBox 6"/>
          <p:cNvSpPr txBox="1"/>
          <p:nvPr/>
        </p:nvSpPr>
        <p:spPr>
          <a:xfrm>
            <a:off x="323528" y="2348880"/>
            <a:ext cx="3744416" cy="707886"/>
          </a:xfrm>
          <a:prstGeom prst="rect">
            <a:avLst/>
          </a:prstGeom>
          <a:noFill/>
        </p:spPr>
        <p:txBody>
          <a:bodyPr wrap="square" rtlCol="0">
            <a:spAutoFit/>
          </a:bodyPr>
          <a:lstStyle/>
          <a:p>
            <a:r>
              <a:rPr lang="en-GB" dirty="0"/>
              <a:t>This benefits from the Government’s feed-in tariff. </a:t>
            </a:r>
          </a:p>
        </p:txBody>
      </p:sp>
      <p:sp>
        <p:nvSpPr>
          <p:cNvPr id="8" name="TextBox 7"/>
          <p:cNvSpPr txBox="1"/>
          <p:nvPr/>
        </p:nvSpPr>
        <p:spPr>
          <a:xfrm>
            <a:off x="323528" y="3284984"/>
            <a:ext cx="3744416" cy="1015663"/>
          </a:xfrm>
          <a:prstGeom prst="rect">
            <a:avLst/>
          </a:prstGeom>
          <a:noFill/>
        </p:spPr>
        <p:txBody>
          <a:bodyPr wrap="square" rtlCol="0">
            <a:spAutoFit/>
          </a:bodyPr>
          <a:lstStyle/>
          <a:p>
            <a:r>
              <a:rPr lang="en-GB" dirty="0"/>
              <a:t>Panels designed for European climates generate electricity even on cloudy days. </a:t>
            </a:r>
          </a:p>
        </p:txBody>
      </p:sp>
      <p:sp>
        <p:nvSpPr>
          <p:cNvPr id="9" name="TextBox 8"/>
          <p:cNvSpPr txBox="1"/>
          <p:nvPr/>
        </p:nvSpPr>
        <p:spPr>
          <a:xfrm>
            <a:off x="323528" y="4607957"/>
            <a:ext cx="3744416" cy="707886"/>
          </a:xfrm>
          <a:prstGeom prst="rect">
            <a:avLst/>
          </a:prstGeom>
          <a:noFill/>
        </p:spPr>
        <p:txBody>
          <a:bodyPr wrap="square" rtlCol="0">
            <a:spAutoFit/>
          </a:bodyPr>
          <a:lstStyle/>
          <a:p>
            <a:r>
              <a:rPr lang="en-GB" dirty="0"/>
              <a:t>The panels require little maintenance. </a:t>
            </a:r>
          </a:p>
        </p:txBody>
      </p:sp>
      <p:sp>
        <p:nvSpPr>
          <p:cNvPr id="10" name="TextBox 9"/>
          <p:cNvSpPr txBox="1"/>
          <p:nvPr/>
        </p:nvSpPr>
        <p:spPr>
          <a:xfrm>
            <a:off x="323529" y="5513456"/>
            <a:ext cx="4104455" cy="1323439"/>
          </a:xfrm>
          <a:prstGeom prst="rect">
            <a:avLst/>
          </a:prstGeom>
          <a:noFill/>
        </p:spPr>
        <p:txBody>
          <a:bodyPr wrap="square" rtlCol="0">
            <a:spAutoFit/>
          </a:bodyPr>
          <a:lstStyle/>
          <a:p>
            <a:r>
              <a:rPr lang="en-GB" dirty="0"/>
              <a:t>Solar energy is free, so this protects against rising energy costs. </a:t>
            </a:r>
          </a:p>
          <a:p>
            <a:endParaRPr lang="en-GB" dirty="0"/>
          </a:p>
        </p:txBody>
      </p:sp>
      <p:sp>
        <p:nvSpPr>
          <p:cNvPr id="11" name="TextBox 10"/>
          <p:cNvSpPr txBox="1"/>
          <p:nvPr/>
        </p:nvSpPr>
        <p:spPr>
          <a:xfrm>
            <a:off x="4788025" y="2179792"/>
            <a:ext cx="3168352" cy="1015663"/>
          </a:xfrm>
          <a:prstGeom prst="rect">
            <a:avLst/>
          </a:prstGeom>
          <a:noFill/>
        </p:spPr>
        <p:txBody>
          <a:bodyPr wrap="square" rtlCol="0">
            <a:spAutoFit/>
          </a:bodyPr>
          <a:lstStyle/>
          <a:p>
            <a:r>
              <a:rPr lang="en-GB" dirty="0"/>
              <a:t>The panels degrade over time (the lifespan is usually around 25 years).</a:t>
            </a:r>
          </a:p>
        </p:txBody>
      </p:sp>
      <p:sp>
        <p:nvSpPr>
          <p:cNvPr id="12" name="TextBox 11"/>
          <p:cNvSpPr txBox="1"/>
          <p:nvPr/>
        </p:nvSpPr>
        <p:spPr>
          <a:xfrm>
            <a:off x="4716016" y="3429000"/>
            <a:ext cx="3888432" cy="707886"/>
          </a:xfrm>
          <a:prstGeom prst="rect">
            <a:avLst/>
          </a:prstGeom>
          <a:noFill/>
        </p:spPr>
        <p:txBody>
          <a:bodyPr wrap="square" rtlCol="0">
            <a:spAutoFit/>
          </a:bodyPr>
          <a:lstStyle/>
          <a:p>
            <a:r>
              <a:rPr lang="en-GB" dirty="0"/>
              <a:t>A large surface area is required for installation. </a:t>
            </a:r>
          </a:p>
        </p:txBody>
      </p:sp>
      <p:sp>
        <p:nvSpPr>
          <p:cNvPr id="13" name="TextBox 12"/>
          <p:cNvSpPr txBox="1"/>
          <p:nvPr/>
        </p:nvSpPr>
        <p:spPr>
          <a:xfrm>
            <a:off x="4716016" y="4509120"/>
            <a:ext cx="3888432" cy="707886"/>
          </a:xfrm>
          <a:prstGeom prst="rect">
            <a:avLst/>
          </a:prstGeom>
          <a:noFill/>
        </p:spPr>
        <p:txBody>
          <a:bodyPr wrap="square" rtlCol="0">
            <a:spAutoFit/>
          </a:bodyPr>
          <a:lstStyle/>
          <a:p>
            <a:r>
              <a:rPr lang="en-GB" dirty="0"/>
              <a:t>The initial installation costs can be high.</a:t>
            </a:r>
          </a:p>
        </p:txBody>
      </p:sp>
    </p:spTree>
    <p:extLst>
      <p:ext uri="{BB962C8B-B14F-4D97-AF65-F5344CB8AC3E}">
        <p14:creationId xmlns:p14="http://schemas.microsoft.com/office/powerpoint/2010/main" val="40093252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Fossil fuels </a:t>
            </a:r>
          </a:p>
        </p:txBody>
      </p:sp>
      <p:sp>
        <p:nvSpPr>
          <p:cNvPr id="3" name="Rectangle 2"/>
          <p:cNvSpPr/>
          <p:nvPr/>
        </p:nvSpPr>
        <p:spPr>
          <a:xfrm>
            <a:off x="457200" y="1757228"/>
            <a:ext cx="3351854" cy="2554545"/>
          </a:xfrm>
          <a:prstGeom prst="rect">
            <a:avLst/>
          </a:prstGeom>
        </p:spPr>
        <p:txBody>
          <a:bodyPr wrap="square">
            <a:spAutoFit/>
          </a:bodyPr>
          <a:lstStyle/>
          <a:p>
            <a:r>
              <a:rPr lang="en-GB" dirty="0">
                <a:solidFill>
                  <a:srgbClr val="202124"/>
                </a:solidFill>
                <a:latin typeface="arial" panose="020B0604020202020204" pitchFamily="34" charset="0"/>
              </a:rPr>
              <a:t>Fossil fuel power plants burn coal to produce heat which is then used to generate steam to drive turbines which generate electricity.</a:t>
            </a:r>
          </a:p>
          <a:p>
            <a:endParaRPr lang="en-GB" dirty="0">
              <a:solidFill>
                <a:srgbClr val="202124"/>
              </a:solidFill>
              <a:latin typeface="arial" panose="020B0604020202020204" pitchFamily="34" charset="0"/>
            </a:endParaRPr>
          </a:p>
          <a:p>
            <a:r>
              <a:rPr lang="en-GB" dirty="0">
                <a:solidFill>
                  <a:srgbClr val="202124"/>
                </a:solidFill>
                <a:latin typeface="arial" panose="020B0604020202020204" pitchFamily="34" charset="0"/>
              </a:rPr>
              <a:t> </a:t>
            </a:r>
            <a:endParaRPr lang="en-GB" dirty="0"/>
          </a:p>
        </p:txBody>
      </p:sp>
      <p:sp>
        <p:nvSpPr>
          <p:cNvPr id="5" name="TextBox 4"/>
          <p:cNvSpPr txBox="1"/>
          <p:nvPr/>
        </p:nvSpPr>
        <p:spPr>
          <a:xfrm>
            <a:off x="457200" y="5661248"/>
            <a:ext cx="6059016" cy="400110"/>
          </a:xfrm>
          <a:prstGeom prst="rect">
            <a:avLst/>
          </a:prstGeom>
          <a:noFill/>
        </p:spPr>
        <p:txBody>
          <a:bodyPr wrap="square" rtlCol="0">
            <a:spAutoFit/>
          </a:bodyPr>
          <a:lstStyle/>
          <a:p>
            <a:r>
              <a:rPr lang="en-GB" dirty="0"/>
              <a:t>Now consider the Drax power station case study. </a:t>
            </a:r>
          </a:p>
        </p:txBody>
      </p:sp>
      <p:pic>
        <p:nvPicPr>
          <p:cNvPr id="7" name="Picture 6" descr="A picture containing sky, outdoor, grass, clouds&#10;&#10;Description automatically generated">
            <a:extLst>
              <a:ext uri="{FF2B5EF4-FFF2-40B4-BE49-F238E27FC236}">
                <a16:creationId xmlns:a16="http://schemas.microsoft.com/office/drawing/2014/main" id="{9ADDDE27-E914-4B26-889D-FCD3D09E8DF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067944" y="1199294"/>
            <a:ext cx="4200128" cy="2801485"/>
          </a:xfrm>
          <a:prstGeom prst="rect">
            <a:avLst/>
          </a:prstGeom>
        </p:spPr>
      </p:pic>
      <p:sp>
        <p:nvSpPr>
          <p:cNvPr id="9" name="TextBox 8">
            <a:extLst>
              <a:ext uri="{FF2B5EF4-FFF2-40B4-BE49-F238E27FC236}">
                <a16:creationId xmlns:a16="http://schemas.microsoft.com/office/drawing/2014/main" id="{C5DDE0A5-F37B-4A21-8207-D63DF6C19491}"/>
              </a:ext>
            </a:extLst>
          </p:cNvPr>
          <p:cNvSpPr txBox="1"/>
          <p:nvPr/>
        </p:nvSpPr>
        <p:spPr>
          <a:xfrm>
            <a:off x="457200" y="4215923"/>
            <a:ext cx="7931224" cy="1631216"/>
          </a:xfrm>
          <a:prstGeom prst="rect">
            <a:avLst/>
          </a:prstGeom>
          <a:noFill/>
        </p:spPr>
        <p:txBody>
          <a:bodyPr wrap="square">
            <a:spAutoFit/>
          </a:bodyPr>
          <a:lstStyle/>
          <a:p>
            <a:r>
              <a:rPr lang="en-GB" dirty="0">
                <a:solidFill>
                  <a:srgbClr val="202124"/>
                </a:solidFill>
                <a:latin typeface="arial" panose="020B0604020202020204" pitchFamily="34" charset="0"/>
              </a:rPr>
              <a:t>Burning fossil fuels creates carbon dioxide which contributes to the greenhouse effect which is causing global temperatures to rise. Fossil fuels cannot be replenished, so we are now focusing on renewable sources of energy. </a:t>
            </a:r>
            <a:endParaRPr lang="en-GB" dirty="0"/>
          </a:p>
          <a:p>
            <a:endParaRPr lang="en-GB" dirty="0"/>
          </a:p>
        </p:txBody>
      </p:sp>
    </p:spTree>
    <p:extLst>
      <p:ext uri="{BB962C8B-B14F-4D97-AF65-F5344CB8AC3E}">
        <p14:creationId xmlns:p14="http://schemas.microsoft.com/office/powerpoint/2010/main" val="3160099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91880" y="1124744"/>
            <a:ext cx="8229600" cy="382588"/>
          </a:xfrm>
        </p:spPr>
        <p:txBody>
          <a:bodyPr/>
          <a:lstStyle/>
          <a:p>
            <a:r>
              <a:rPr lang="en-GB" dirty="0"/>
              <a:t>Fossil fuels</a:t>
            </a:r>
          </a:p>
        </p:txBody>
      </p:sp>
      <p:cxnSp>
        <p:nvCxnSpPr>
          <p:cNvPr id="4" name="Straight Connector 3"/>
          <p:cNvCxnSpPr/>
          <p:nvPr/>
        </p:nvCxnSpPr>
        <p:spPr>
          <a:xfrm>
            <a:off x="4427984" y="1772816"/>
            <a:ext cx="0" cy="4248472"/>
          </a:xfrm>
          <a:prstGeom prst="line">
            <a:avLst/>
          </a:prstGeom>
          <a:ln>
            <a:solidFill>
              <a:srgbClr val="0070C0"/>
            </a:solidFill>
          </a:ln>
        </p:spPr>
        <p:style>
          <a:lnRef idx="3">
            <a:schemeClr val="dk1"/>
          </a:lnRef>
          <a:fillRef idx="0">
            <a:schemeClr val="dk1"/>
          </a:fillRef>
          <a:effectRef idx="2">
            <a:schemeClr val="dk1"/>
          </a:effectRef>
          <a:fontRef idx="minor">
            <a:schemeClr val="tx1"/>
          </a:fontRef>
        </p:style>
      </p:cxnSp>
      <p:sp>
        <p:nvSpPr>
          <p:cNvPr id="5" name="TextBox 4"/>
          <p:cNvSpPr txBox="1"/>
          <p:nvPr/>
        </p:nvSpPr>
        <p:spPr>
          <a:xfrm>
            <a:off x="755576" y="1511614"/>
            <a:ext cx="2448272" cy="400110"/>
          </a:xfrm>
          <a:prstGeom prst="rect">
            <a:avLst/>
          </a:prstGeom>
          <a:noFill/>
        </p:spPr>
        <p:txBody>
          <a:bodyPr wrap="square" rtlCol="0">
            <a:spAutoFit/>
          </a:bodyPr>
          <a:lstStyle/>
          <a:p>
            <a:r>
              <a:rPr lang="en-GB" b="1" dirty="0"/>
              <a:t>Advantages</a:t>
            </a:r>
            <a:r>
              <a:rPr lang="en-GB" b="1" u="sng" dirty="0"/>
              <a:t> </a:t>
            </a:r>
          </a:p>
        </p:txBody>
      </p:sp>
      <p:sp>
        <p:nvSpPr>
          <p:cNvPr id="6" name="TextBox 5"/>
          <p:cNvSpPr txBox="1"/>
          <p:nvPr/>
        </p:nvSpPr>
        <p:spPr>
          <a:xfrm>
            <a:off x="5868144" y="1511614"/>
            <a:ext cx="2448272" cy="400110"/>
          </a:xfrm>
          <a:prstGeom prst="rect">
            <a:avLst/>
          </a:prstGeom>
          <a:noFill/>
        </p:spPr>
        <p:txBody>
          <a:bodyPr wrap="square" rtlCol="0">
            <a:spAutoFit/>
          </a:bodyPr>
          <a:lstStyle/>
          <a:p>
            <a:r>
              <a:rPr lang="en-GB" b="1" dirty="0"/>
              <a:t>Disadvantages</a:t>
            </a:r>
            <a:r>
              <a:rPr lang="en-GB" b="1" u="sng" dirty="0"/>
              <a:t> </a:t>
            </a:r>
          </a:p>
        </p:txBody>
      </p:sp>
      <p:sp>
        <p:nvSpPr>
          <p:cNvPr id="7" name="TextBox 6"/>
          <p:cNvSpPr txBox="1"/>
          <p:nvPr/>
        </p:nvSpPr>
        <p:spPr>
          <a:xfrm>
            <a:off x="395536" y="2276872"/>
            <a:ext cx="3168352" cy="707886"/>
          </a:xfrm>
          <a:prstGeom prst="rect">
            <a:avLst/>
          </a:prstGeom>
          <a:noFill/>
        </p:spPr>
        <p:txBody>
          <a:bodyPr wrap="square" rtlCol="0">
            <a:spAutoFit/>
          </a:bodyPr>
          <a:lstStyle/>
          <a:p>
            <a:r>
              <a:rPr lang="en-GB" dirty="0"/>
              <a:t>They are a cheap source of energy </a:t>
            </a:r>
          </a:p>
        </p:txBody>
      </p:sp>
      <p:sp>
        <p:nvSpPr>
          <p:cNvPr id="8" name="TextBox 7"/>
          <p:cNvSpPr txBox="1"/>
          <p:nvPr/>
        </p:nvSpPr>
        <p:spPr>
          <a:xfrm>
            <a:off x="438503" y="3043381"/>
            <a:ext cx="3096344" cy="1015663"/>
          </a:xfrm>
          <a:prstGeom prst="rect">
            <a:avLst/>
          </a:prstGeom>
          <a:noFill/>
        </p:spPr>
        <p:txBody>
          <a:bodyPr wrap="square" rtlCol="0">
            <a:spAutoFit/>
          </a:bodyPr>
          <a:lstStyle/>
          <a:p>
            <a:r>
              <a:rPr lang="en-GB" dirty="0"/>
              <a:t>The energy they produce  is reliable. </a:t>
            </a:r>
          </a:p>
          <a:p>
            <a:r>
              <a:rPr lang="en-GB" dirty="0"/>
              <a:t> </a:t>
            </a:r>
          </a:p>
        </p:txBody>
      </p:sp>
      <p:sp>
        <p:nvSpPr>
          <p:cNvPr id="9" name="TextBox 8"/>
          <p:cNvSpPr txBox="1"/>
          <p:nvPr/>
        </p:nvSpPr>
        <p:spPr>
          <a:xfrm>
            <a:off x="4800331" y="2276872"/>
            <a:ext cx="3240360" cy="400110"/>
          </a:xfrm>
          <a:prstGeom prst="rect">
            <a:avLst/>
          </a:prstGeom>
          <a:noFill/>
        </p:spPr>
        <p:txBody>
          <a:bodyPr wrap="square" rtlCol="0">
            <a:spAutoFit/>
          </a:bodyPr>
          <a:lstStyle/>
          <a:p>
            <a:r>
              <a:rPr lang="en-GB" dirty="0"/>
              <a:t>They are non-renewable. </a:t>
            </a:r>
          </a:p>
        </p:txBody>
      </p:sp>
      <p:sp>
        <p:nvSpPr>
          <p:cNvPr id="10" name="TextBox 9"/>
          <p:cNvSpPr txBox="1"/>
          <p:nvPr/>
        </p:nvSpPr>
        <p:spPr>
          <a:xfrm>
            <a:off x="4788024" y="2757440"/>
            <a:ext cx="3744416" cy="707886"/>
          </a:xfrm>
          <a:prstGeom prst="rect">
            <a:avLst/>
          </a:prstGeom>
          <a:noFill/>
        </p:spPr>
        <p:txBody>
          <a:bodyPr wrap="square" rtlCol="0">
            <a:spAutoFit/>
          </a:bodyPr>
          <a:lstStyle/>
          <a:p>
            <a:r>
              <a:rPr lang="en-GB" dirty="0"/>
              <a:t>They are dangerous to produce. </a:t>
            </a:r>
          </a:p>
        </p:txBody>
      </p:sp>
      <p:sp>
        <p:nvSpPr>
          <p:cNvPr id="11" name="TextBox 10"/>
          <p:cNvSpPr txBox="1"/>
          <p:nvPr/>
        </p:nvSpPr>
        <p:spPr>
          <a:xfrm>
            <a:off x="4781226" y="3547153"/>
            <a:ext cx="3240360" cy="707886"/>
          </a:xfrm>
          <a:prstGeom prst="rect">
            <a:avLst/>
          </a:prstGeom>
          <a:noFill/>
        </p:spPr>
        <p:txBody>
          <a:bodyPr wrap="square" rtlCol="0">
            <a:spAutoFit/>
          </a:bodyPr>
          <a:lstStyle/>
          <a:p>
            <a:r>
              <a:rPr lang="en-GB" dirty="0"/>
              <a:t>They produce smog and air pollution.</a:t>
            </a:r>
          </a:p>
        </p:txBody>
      </p:sp>
      <p:sp>
        <p:nvSpPr>
          <p:cNvPr id="12" name="TextBox 11"/>
          <p:cNvSpPr txBox="1"/>
          <p:nvPr/>
        </p:nvSpPr>
        <p:spPr>
          <a:xfrm>
            <a:off x="4751720" y="4336866"/>
            <a:ext cx="3672408" cy="707886"/>
          </a:xfrm>
          <a:prstGeom prst="rect">
            <a:avLst/>
          </a:prstGeom>
          <a:noFill/>
        </p:spPr>
        <p:txBody>
          <a:bodyPr wrap="square" rtlCol="0">
            <a:spAutoFit/>
          </a:bodyPr>
          <a:lstStyle/>
          <a:p>
            <a:r>
              <a:rPr lang="en-GB" dirty="0"/>
              <a:t>They contribute to global warming. </a:t>
            </a:r>
          </a:p>
        </p:txBody>
      </p:sp>
      <p:sp>
        <p:nvSpPr>
          <p:cNvPr id="13" name="TextBox 12"/>
          <p:cNvSpPr txBox="1"/>
          <p:nvPr/>
        </p:nvSpPr>
        <p:spPr>
          <a:xfrm>
            <a:off x="4751720" y="5096145"/>
            <a:ext cx="3038670" cy="400110"/>
          </a:xfrm>
          <a:prstGeom prst="rect">
            <a:avLst/>
          </a:prstGeom>
          <a:noFill/>
        </p:spPr>
        <p:txBody>
          <a:bodyPr wrap="square" rtlCol="0">
            <a:spAutoFit/>
          </a:bodyPr>
          <a:lstStyle/>
          <a:p>
            <a:r>
              <a:rPr lang="en-GB" dirty="0"/>
              <a:t>They produce acid rain. </a:t>
            </a:r>
          </a:p>
        </p:txBody>
      </p:sp>
      <p:sp>
        <p:nvSpPr>
          <p:cNvPr id="14" name="TextBox 13"/>
          <p:cNvSpPr txBox="1"/>
          <p:nvPr/>
        </p:nvSpPr>
        <p:spPr>
          <a:xfrm>
            <a:off x="438503" y="3860323"/>
            <a:ext cx="3377413" cy="707886"/>
          </a:xfrm>
          <a:prstGeom prst="rect">
            <a:avLst/>
          </a:prstGeom>
          <a:noFill/>
        </p:spPr>
        <p:txBody>
          <a:bodyPr wrap="square" rtlCol="0">
            <a:spAutoFit/>
          </a:bodyPr>
          <a:lstStyle/>
          <a:p>
            <a:r>
              <a:rPr lang="en-GB" dirty="0"/>
              <a:t>They can be stored and transported easily. </a:t>
            </a:r>
          </a:p>
        </p:txBody>
      </p:sp>
    </p:spTree>
    <p:extLst>
      <p:ext uri="{BB962C8B-B14F-4D97-AF65-F5344CB8AC3E}">
        <p14:creationId xmlns:p14="http://schemas.microsoft.com/office/powerpoint/2010/main" val="37829961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6EF708-5896-490D-A336-175BF5A3C7D3}"/>
              </a:ext>
            </a:extLst>
          </p:cNvPr>
          <p:cNvSpPr>
            <a:spLocks noGrp="1"/>
          </p:cNvSpPr>
          <p:nvPr>
            <p:ph type="title"/>
          </p:nvPr>
        </p:nvSpPr>
        <p:spPr/>
        <p:txBody>
          <a:bodyPr/>
          <a:lstStyle/>
          <a:p>
            <a:r>
              <a:rPr lang="en-GB" dirty="0"/>
              <a:t>Hydrogen</a:t>
            </a:r>
          </a:p>
        </p:txBody>
      </p:sp>
      <p:sp>
        <p:nvSpPr>
          <p:cNvPr id="3" name="Content Placeholder 2">
            <a:extLst>
              <a:ext uri="{FF2B5EF4-FFF2-40B4-BE49-F238E27FC236}">
                <a16:creationId xmlns:a16="http://schemas.microsoft.com/office/drawing/2014/main" id="{2750CAD3-6041-4A12-87A2-F31E4E1B1EE2}"/>
              </a:ext>
            </a:extLst>
          </p:cNvPr>
          <p:cNvSpPr>
            <a:spLocks noGrp="1"/>
          </p:cNvSpPr>
          <p:nvPr>
            <p:ph sz="quarter" idx="10"/>
          </p:nvPr>
        </p:nvSpPr>
        <p:spPr>
          <a:xfrm>
            <a:off x="539552" y="1901483"/>
            <a:ext cx="5698976" cy="764872"/>
          </a:xfrm>
        </p:spPr>
        <p:txBody>
          <a:bodyPr/>
          <a:lstStyle/>
          <a:p>
            <a:pPr algn="l"/>
            <a:r>
              <a:rPr lang="en-US" b="0" i="0" dirty="0">
                <a:solidFill>
                  <a:srgbClr val="292929"/>
                </a:solidFill>
                <a:effectLst/>
                <a:latin typeface="+mj-lt"/>
              </a:rPr>
              <a:t>Hydrogen is a clean fuel that, when consumed in a fuel cell, produces only water as a by-product. </a:t>
            </a:r>
          </a:p>
          <a:p>
            <a:endParaRPr lang="en-GB" dirty="0"/>
          </a:p>
        </p:txBody>
      </p:sp>
      <p:pic>
        <p:nvPicPr>
          <p:cNvPr id="5" name="Picture 4" descr="A blue bus on the street&#10;&#10;Description automatically generated with medium confidence">
            <a:extLst>
              <a:ext uri="{FF2B5EF4-FFF2-40B4-BE49-F238E27FC236}">
                <a16:creationId xmlns:a16="http://schemas.microsoft.com/office/drawing/2014/main" id="{2E509B59-ECE4-4437-A7B5-29EEC3F0237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72200" y="1512000"/>
            <a:ext cx="2314600" cy="1543838"/>
          </a:xfrm>
          <a:prstGeom prst="rect">
            <a:avLst/>
          </a:prstGeom>
        </p:spPr>
      </p:pic>
      <p:sp>
        <p:nvSpPr>
          <p:cNvPr id="7" name="TextBox 6">
            <a:extLst>
              <a:ext uri="{FF2B5EF4-FFF2-40B4-BE49-F238E27FC236}">
                <a16:creationId xmlns:a16="http://schemas.microsoft.com/office/drawing/2014/main" id="{3EA97BA8-F4AE-4834-BC84-B683B313BCE2}"/>
              </a:ext>
            </a:extLst>
          </p:cNvPr>
          <p:cNvSpPr txBox="1"/>
          <p:nvPr/>
        </p:nvSpPr>
        <p:spPr>
          <a:xfrm>
            <a:off x="395536" y="3295455"/>
            <a:ext cx="8291264" cy="2246769"/>
          </a:xfrm>
          <a:prstGeom prst="rect">
            <a:avLst/>
          </a:prstGeom>
          <a:noFill/>
        </p:spPr>
        <p:txBody>
          <a:bodyPr wrap="square">
            <a:spAutoFit/>
          </a:bodyPr>
          <a:lstStyle/>
          <a:p>
            <a:pPr marL="342900" indent="-342900" algn="l">
              <a:buFont typeface="Arial" panose="020B0604020202020204" pitchFamily="34" charset="0"/>
              <a:buChar char="•"/>
            </a:pPr>
            <a:r>
              <a:rPr lang="en-US" b="0" i="0" dirty="0">
                <a:solidFill>
                  <a:srgbClr val="292929"/>
                </a:solidFill>
                <a:effectLst/>
                <a:latin typeface="+mj-lt"/>
              </a:rPr>
              <a:t>These qualities make it an attractive option for transport and power generation, and it is being looked at closely as a future clean fuel.  </a:t>
            </a:r>
          </a:p>
          <a:p>
            <a:pPr marL="342900" indent="-342900" algn="l">
              <a:buFont typeface="Arial" panose="020B0604020202020204" pitchFamily="34" charset="0"/>
              <a:buChar char="•"/>
            </a:pPr>
            <a:r>
              <a:rPr lang="en-US" b="0" i="0" dirty="0">
                <a:solidFill>
                  <a:srgbClr val="292929"/>
                </a:solidFill>
                <a:effectLst/>
                <a:latin typeface="+mj-lt"/>
              </a:rPr>
              <a:t>It can be used in cars, in houses, for portable power, and in many more applications.</a:t>
            </a:r>
          </a:p>
          <a:p>
            <a:pPr marL="342900" indent="-342900" algn="l">
              <a:buFont typeface="Arial" panose="020B0604020202020204" pitchFamily="34" charset="0"/>
              <a:buChar char="•"/>
            </a:pPr>
            <a:r>
              <a:rPr lang="en-US" b="0" i="0" dirty="0">
                <a:solidFill>
                  <a:srgbClr val="292929"/>
                </a:solidFill>
                <a:effectLst/>
                <a:latin typeface="+mj-lt"/>
              </a:rPr>
              <a:t>It is envisaged that it could </a:t>
            </a:r>
            <a:r>
              <a:rPr lang="en-US" b="0" i="0" dirty="0">
                <a:solidFill>
                  <a:srgbClr val="111111"/>
                </a:solidFill>
                <a:effectLst/>
                <a:latin typeface="Arial" panose="020B0604020202020204" pitchFamily="34" charset="0"/>
              </a:rPr>
              <a:t>provide combined </a:t>
            </a:r>
            <a:r>
              <a:rPr lang="en-US" dirty="0">
                <a:solidFill>
                  <a:srgbClr val="111111"/>
                </a:solidFill>
                <a:latin typeface="Arial" panose="020B0604020202020204" pitchFamily="34" charset="0"/>
              </a:rPr>
              <a:t>h</a:t>
            </a:r>
            <a:r>
              <a:rPr lang="en-US" b="0" i="0" dirty="0">
                <a:solidFill>
                  <a:srgbClr val="111111"/>
                </a:solidFill>
                <a:effectLst/>
                <a:latin typeface="Arial" panose="020B0604020202020204" pitchFamily="34" charset="0"/>
              </a:rPr>
              <a:t>eat and power (CHP) for homes and businesses, either via </a:t>
            </a:r>
            <a:r>
              <a:rPr lang="en-US" b="0" i="0" dirty="0" err="1">
                <a:solidFill>
                  <a:srgbClr val="111111"/>
                </a:solidFill>
                <a:effectLst/>
                <a:latin typeface="Arial" panose="020B0604020202020204" pitchFamily="34" charset="0"/>
              </a:rPr>
              <a:t>centralised</a:t>
            </a:r>
            <a:r>
              <a:rPr lang="en-US" b="0" i="0" dirty="0">
                <a:solidFill>
                  <a:srgbClr val="111111"/>
                </a:solidFill>
                <a:effectLst/>
                <a:latin typeface="Arial" panose="020B0604020202020204" pitchFamily="34" charset="0"/>
              </a:rPr>
              <a:t>/distributed energy or through ‘microgeneration</a:t>
            </a:r>
            <a:r>
              <a:rPr lang="en-US" dirty="0">
                <a:solidFill>
                  <a:srgbClr val="111111"/>
                </a:solidFill>
                <a:latin typeface="Arial" panose="020B0604020202020204" pitchFamily="34" charset="0"/>
              </a:rPr>
              <a:t>’</a:t>
            </a:r>
            <a:r>
              <a:rPr lang="en-US" b="0" i="0" dirty="0">
                <a:solidFill>
                  <a:srgbClr val="111111"/>
                </a:solidFill>
                <a:effectLst/>
                <a:latin typeface="Arial" panose="020B0604020202020204" pitchFamily="34" charset="0"/>
              </a:rPr>
              <a:t> of electricity (and heat) on site.</a:t>
            </a:r>
            <a:endParaRPr lang="en-US" b="0" i="0" dirty="0">
              <a:solidFill>
                <a:srgbClr val="292929"/>
              </a:solidFill>
              <a:effectLst/>
              <a:latin typeface="+mj-lt"/>
            </a:endParaRPr>
          </a:p>
        </p:txBody>
      </p:sp>
    </p:spTree>
    <p:extLst>
      <p:ext uri="{BB962C8B-B14F-4D97-AF65-F5344CB8AC3E}">
        <p14:creationId xmlns:p14="http://schemas.microsoft.com/office/powerpoint/2010/main" val="19733523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E967FA-463D-4154-B36F-A3B0904C41AA}"/>
              </a:ext>
            </a:extLst>
          </p:cNvPr>
          <p:cNvSpPr>
            <a:spLocks noGrp="1"/>
          </p:cNvSpPr>
          <p:nvPr>
            <p:ph type="title"/>
          </p:nvPr>
        </p:nvSpPr>
        <p:spPr/>
        <p:txBody>
          <a:bodyPr/>
          <a:lstStyle/>
          <a:p>
            <a:r>
              <a:rPr lang="en-GB" dirty="0"/>
              <a:t>Producing hydrogen – reforming methane</a:t>
            </a:r>
          </a:p>
        </p:txBody>
      </p:sp>
      <p:sp>
        <p:nvSpPr>
          <p:cNvPr id="3" name="Content Placeholder 2">
            <a:extLst>
              <a:ext uri="{FF2B5EF4-FFF2-40B4-BE49-F238E27FC236}">
                <a16:creationId xmlns:a16="http://schemas.microsoft.com/office/drawing/2014/main" id="{A006C5A7-DA34-45DF-82B8-B6B99AA130DC}"/>
              </a:ext>
            </a:extLst>
          </p:cNvPr>
          <p:cNvSpPr>
            <a:spLocks noGrp="1"/>
          </p:cNvSpPr>
          <p:nvPr>
            <p:ph sz="quarter" idx="10"/>
          </p:nvPr>
        </p:nvSpPr>
        <p:spPr/>
        <p:txBody>
          <a:bodyPr/>
          <a:lstStyle/>
          <a:p>
            <a:r>
              <a:rPr lang="en-US" dirty="0">
                <a:solidFill>
                  <a:srgbClr val="292929"/>
                </a:solidFill>
                <a:latin typeface="+mj-lt"/>
              </a:rPr>
              <a:t>Hydrogen can be produced from natural gas, nuclear power, biomass and renewable power such as solar and wind.</a:t>
            </a:r>
          </a:p>
          <a:p>
            <a:r>
              <a:rPr lang="en-US" b="0" i="0" dirty="0">
                <a:solidFill>
                  <a:srgbClr val="292929"/>
                </a:solidFill>
                <a:effectLst/>
                <a:latin typeface="+mj-lt"/>
              </a:rPr>
              <a:t>Today, hydrogen fuel is </a:t>
            </a:r>
            <a:r>
              <a:rPr lang="en-US" dirty="0">
                <a:solidFill>
                  <a:srgbClr val="292929"/>
                </a:solidFill>
                <a:latin typeface="+mj-lt"/>
              </a:rPr>
              <a:t>most often </a:t>
            </a:r>
            <a:r>
              <a:rPr lang="en-US" b="0" i="0" dirty="0">
                <a:solidFill>
                  <a:srgbClr val="292929"/>
                </a:solidFill>
                <a:effectLst/>
                <a:latin typeface="+mj-lt"/>
              </a:rPr>
              <a:t>produced through natural gas (methane) reforming, which is a thermal process. </a:t>
            </a:r>
            <a:r>
              <a:rPr lang="en-US" dirty="0">
                <a:solidFill>
                  <a:srgbClr val="202122"/>
                </a:solidFill>
                <a:latin typeface="Arial" panose="020B0604020202020204" pitchFamily="34" charset="0"/>
              </a:rPr>
              <a:t>At present, hydrogen is produced mainly from fossil fuels (non-renewables). This method is currently the cheapest source of industrial hydrogen. </a:t>
            </a:r>
            <a:endParaRPr lang="en-US" dirty="0">
              <a:solidFill>
                <a:srgbClr val="292929"/>
              </a:solidFill>
              <a:latin typeface="+mj-lt"/>
            </a:endParaRPr>
          </a:p>
          <a:p>
            <a:r>
              <a:rPr lang="en-US" b="0" i="0" dirty="0">
                <a:solidFill>
                  <a:srgbClr val="202122"/>
                </a:solidFill>
                <a:effectLst/>
                <a:latin typeface="Arial" panose="020B0604020202020204" pitchFamily="34" charset="0"/>
              </a:rPr>
              <a:t>The downside to this process is that its by-products are CO</a:t>
            </a:r>
            <a:r>
              <a:rPr lang="en-US" b="0" i="0" baseline="-25000" dirty="0">
                <a:solidFill>
                  <a:srgbClr val="202122"/>
                </a:solidFill>
                <a:effectLst/>
                <a:latin typeface="Arial" panose="020B0604020202020204" pitchFamily="34" charset="0"/>
              </a:rPr>
              <a:t>2</a:t>
            </a:r>
            <a:r>
              <a:rPr lang="en-US" b="0" i="0" dirty="0">
                <a:solidFill>
                  <a:srgbClr val="202122"/>
                </a:solidFill>
                <a:effectLst/>
                <a:latin typeface="Arial" panose="020B0604020202020204" pitchFamily="34" charset="0"/>
              </a:rPr>
              <a:t>, CO and other greenhouse gases. Producing </a:t>
            </a:r>
            <a:r>
              <a:rPr lang="en-US" b="0" dirty="0">
                <a:solidFill>
                  <a:srgbClr val="111111"/>
                </a:solidFill>
                <a:latin typeface="Roboto" panose="02000000000000000000" pitchFamily="2" charset="0"/>
              </a:rPr>
              <a:t>o</a:t>
            </a:r>
            <a:r>
              <a:rPr lang="en-US" i="0" dirty="0">
                <a:solidFill>
                  <a:srgbClr val="111111"/>
                </a:solidFill>
                <a:effectLst/>
                <a:latin typeface="Roboto" panose="02000000000000000000" pitchFamily="2" charset="0"/>
              </a:rPr>
              <a:t>ne </a:t>
            </a:r>
            <a:r>
              <a:rPr lang="en-US" i="0" dirty="0" err="1">
                <a:solidFill>
                  <a:srgbClr val="111111"/>
                </a:solidFill>
                <a:effectLst/>
                <a:latin typeface="Roboto" panose="02000000000000000000" pitchFamily="2" charset="0"/>
              </a:rPr>
              <a:t>tonne</a:t>
            </a:r>
            <a:r>
              <a:rPr lang="en-US" i="0" dirty="0">
                <a:solidFill>
                  <a:srgbClr val="111111"/>
                </a:solidFill>
                <a:effectLst/>
                <a:latin typeface="Roboto" panose="02000000000000000000" pitchFamily="2" charset="0"/>
              </a:rPr>
              <a:t> of hydrogen could produce as much as 9 to 12 </a:t>
            </a:r>
            <a:r>
              <a:rPr lang="en-US" i="0" dirty="0" err="1">
                <a:solidFill>
                  <a:srgbClr val="111111"/>
                </a:solidFill>
                <a:effectLst/>
                <a:latin typeface="Roboto" panose="02000000000000000000" pitchFamily="2" charset="0"/>
              </a:rPr>
              <a:t>tonnes</a:t>
            </a:r>
            <a:r>
              <a:rPr lang="en-US" i="0" dirty="0">
                <a:solidFill>
                  <a:srgbClr val="111111"/>
                </a:solidFill>
                <a:effectLst/>
                <a:latin typeface="Roboto" panose="02000000000000000000" pitchFamily="2" charset="0"/>
              </a:rPr>
              <a:t> of </a:t>
            </a:r>
            <a:r>
              <a:rPr lang="en-US" dirty="0">
                <a:solidFill>
                  <a:srgbClr val="0B0C0C"/>
                </a:solidFill>
                <a:latin typeface="Arial" panose="020B0604020202020204" pitchFamily="34" charset="0"/>
              </a:rPr>
              <a:t>CO</a:t>
            </a:r>
            <a:r>
              <a:rPr lang="en-US" baseline="-25000" dirty="0">
                <a:solidFill>
                  <a:srgbClr val="0B0C0C"/>
                </a:solidFill>
                <a:latin typeface="Arial" panose="020B0604020202020204" pitchFamily="34" charset="0"/>
              </a:rPr>
              <a:t>2 </a:t>
            </a:r>
            <a:r>
              <a:rPr lang="en-US" b="1" baseline="-25000" dirty="0">
                <a:solidFill>
                  <a:srgbClr val="0B0C0C"/>
                </a:solidFill>
                <a:latin typeface="Arial" panose="020B0604020202020204" pitchFamily="34" charset="0"/>
              </a:rPr>
              <a:t>.</a:t>
            </a:r>
            <a:r>
              <a:rPr lang="en-US" b="0" i="0" dirty="0">
                <a:solidFill>
                  <a:srgbClr val="202122"/>
                </a:solidFill>
                <a:effectLst/>
                <a:latin typeface="Arial" panose="020B0604020202020204" pitchFamily="34" charset="0"/>
              </a:rPr>
              <a:t>To reduce carbon emissions, the process should include </a:t>
            </a:r>
            <a:r>
              <a:rPr lang="en-US" b="1" dirty="0">
                <a:solidFill>
                  <a:srgbClr val="0B0C0C"/>
                </a:solidFill>
                <a:latin typeface="Arial" panose="020B0604020202020204" pitchFamily="34" charset="0"/>
              </a:rPr>
              <a:t>CO</a:t>
            </a:r>
            <a:r>
              <a:rPr lang="en-US" b="1" baseline="-25000" dirty="0">
                <a:solidFill>
                  <a:srgbClr val="0B0C0C"/>
                </a:solidFill>
                <a:latin typeface="Arial" panose="020B0604020202020204" pitchFamily="34" charset="0"/>
              </a:rPr>
              <a:t>2</a:t>
            </a:r>
            <a:r>
              <a:rPr lang="en-US" b="1" dirty="0">
                <a:solidFill>
                  <a:srgbClr val="0B0C0C"/>
                </a:solidFill>
                <a:latin typeface="Arial" panose="020B0604020202020204" pitchFamily="34" charset="0"/>
              </a:rPr>
              <a:t> capture and sequestration</a:t>
            </a:r>
            <a:r>
              <a:rPr lang="en-US" dirty="0">
                <a:solidFill>
                  <a:srgbClr val="111111"/>
                </a:solidFill>
                <a:latin typeface="Arial" panose="020B0604020202020204" pitchFamily="34" charset="0"/>
              </a:rPr>
              <a:t>, which is a way of extracting carbon dioxide and then storing it, typically underground, in order to reduce emission of the greenhouse gas into the atmosphere. </a:t>
            </a:r>
            <a:endParaRPr lang="en-US" dirty="0">
              <a:solidFill>
                <a:srgbClr val="000000"/>
              </a:solidFill>
              <a:latin typeface="+mj-lt"/>
            </a:endParaRPr>
          </a:p>
          <a:p>
            <a:endParaRPr lang="en-GB" dirty="0"/>
          </a:p>
        </p:txBody>
      </p:sp>
    </p:spTree>
    <p:extLst>
      <p:ext uri="{BB962C8B-B14F-4D97-AF65-F5344CB8AC3E}">
        <p14:creationId xmlns:p14="http://schemas.microsoft.com/office/powerpoint/2010/main" val="22897747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Benefits of using renewable energy </a:t>
            </a:r>
          </a:p>
        </p:txBody>
      </p:sp>
      <p:sp>
        <p:nvSpPr>
          <p:cNvPr id="6" name="TextBox 5"/>
          <p:cNvSpPr txBox="1"/>
          <p:nvPr/>
        </p:nvSpPr>
        <p:spPr>
          <a:xfrm>
            <a:off x="430358" y="1700808"/>
            <a:ext cx="7454010" cy="4708981"/>
          </a:xfrm>
          <a:prstGeom prst="rect">
            <a:avLst/>
          </a:prstGeom>
          <a:noFill/>
        </p:spPr>
        <p:txBody>
          <a:bodyPr wrap="square" rtlCol="0">
            <a:spAutoFit/>
          </a:bodyPr>
          <a:lstStyle/>
          <a:p>
            <a:pPr marL="342900" lvl="0" indent="-342900">
              <a:buClr>
                <a:srgbClr val="0077E3"/>
              </a:buClr>
              <a:buFont typeface="Arial" panose="020B0604020202020204" pitchFamily="34" charset="0"/>
              <a:buChar char="•"/>
            </a:pPr>
            <a:r>
              <a:rPr lang="en-GB" dirty="0"/>
              <a:t>It reduces the dependence on non-renewable energy.</a:t>
            </a:r>
          </a:p>
          <a:p>
            <a:pPr marL="342900" lvl="0" indent="-342900">
              <a:buClr>
                <a:srgbClr val="0077E3"/>
              </a:buClr>
              <a:buFont typeface="Arial" panose="020B0604020202020204" pitchFamily="34" charset="0"/>
              <a:buChar char="•"/>
            </a:pPr>
            <a:endParaRPr lang="en-GB" dirty="0"/>
          </a:p>
          <a:p>
            <a:pPr marL="342900" lvl="0" indent="-342900">
              <a:buClr>
                <a:srgbClr val="0077E3"/>
              </a:buClr>
              <a:buFont typeface="Arial" panose="020B0604020202020204" pitchFamily="34" charset="0"/>
              <a:buChar char="•"/>
            </a:pPr>
            <a:r>
              <a:rPr lang="en-GB" dirty="0"/>
              <a:t>It helps to keep the air clean.</a:t>
            </a:r>
          </a:p>
          <a:p>
            <a:pPr marL="342900" lvl="0" indent="-342900">
              <a:buClr>
                <a:srgbClr val="0077E3"/>
              </a:buClr>
              <a:buFont typeface="Arial" panose="020B0604020202020204" pitchFamily="34" charset="0"/>
              <a:buChar char="•"/>
            </a:pPr>
            <a:endParaRPr lang="en-GB" dirty="0"/>
          </a:p>
          <a:p>
            <a:pPr marL="342900" lvl="0" indent="-342900">
              <a:buClr>
                <a:srgbClr val="0077E3"/>
              </a:buClr>
              <a:buFont typeface="Arial" panose="020B0604020202020204" pitchFamily="34" charset="0"/>
              <a:buChar char="•"/>
            </a:pPr>
            <a:r>
              <a:rPr lang="en-GB" dirty="0"/>
              <a:t>It helps to reduce the production of carbon dioxide and other greenhouse gases.</a:t>
            </a:r>
          </a:p>
          <a:p>
            <a:pPr marL="342900" lvl="0" indent="-342900">
              <a:buClr>
                <a:srgbClr val="0077E3"/>
              </a:buClr>
              <a:buFont typeface="Arial" panose="020B0604020202020204" pitchFamily="34" charset="0"/>
              <a:buChar char="•"/>
            </a:pPr>
            <a:endParaRPr lang="en-GB" dirty="0"/>
          </a:p>
          <a:p>
            <a:pPr marL="342900" indent="-342900">
              <a:buClr>
                <a:srgbClr val="0077E3"/>
              </a:buClr>
              <a:buFont typeface="Arial" panose="020B0604020202020204" pitchFamily="34" charset="0"/>
              <a:buChar char="•"/>
            </a:pPr>
            <a:r>
              <a:rPr lang="en-GB" dirty="0"/>
              <a:t>It makes use of secure, local resources.</a:t>
            </a:r>
          </a:p>
          <a:p>
            <a:pPr marL="342900" indent="-342900">
              <a:buClr>
                <a:srgbClr val="0077E3"/>
              </a:buClr>
              <a:buFont typeface="Arial" panose="020B0604020202020204" pitchFamily="34" charset="0"/>
              <a:buChar char="•"/>
            </a:pPr>
            <a:endParaRPr lang="en-GB" dirty="0"/>
          </a:p>
          <a:p>
            <a:pPr marL="342900" lvl="0" indent="-342900">
              <a:buClr>
                <a:srgbClr val="0077E3"/>
              </a:buClr>
              <a:buFont typeface="Arial" panose="020B0604020202020204" pitchFamily="34" charset="0"/>
              <a:buChar char="•"/>
            </a:pPr>
            <a:r>
              <a:rPr lang="en-GB" dirty="0"/>
              <a:t>It reduces air pollution.</a:t>
            </a:r>
          </a:p>
          <a:p>
            <a:pPr marL="342900" lvl="0" indent="-342900">
              <a:buClr>
                <a:srgbClr val="0077E3"/>
              </a:buClr>
              <a:buFont typeface="Arial" panose="020B0604020202020204" pitchFamily="34" charset="0"/>
              <a:buChar char="•"/>
            </a:pPr>
            <a:endParaRPr lang="en-GB" dirty="0"/>
          </a:p>
          <a:p>
            <a:pPr marL="342900" lvl="0" indent="-342900">
              <a:buClr>
                <a:srgbClr val="0077E3"/>
              </a:buClr>
              <a:buFont typeface="Arial" panose="020B0604020202020204" pitchFamily="34" charset="0"/>
              <a:buChar char="•"/>
            </a:pPr>
            <a:r>
              <a:rPr lang="en-GB" dirty="0"/>
              <a:t>It create new jobs in renewable energy industries.</a:t>
            </a:r>
          </a:p>
          <a:p>
            <a:pPr marL="342900" lvl="0" indent="-342900">
              <a:buClr>
                <a:srgbClr val="0077E3"/>
              </a:buClr>
              <a:buFont typeface="Arial" panose="020B0604020202020204" pitchFamily="34" charset="0"/>
              <a:buChar char="•"/>
            </a:pPr>
            <a:endParaRPr lang="en-GB" dirty="0"/>
          </a:p>
          <a:p>
            <a:pPr marL="342900" indent="-342900">
              <a:buClr>
                <a:srgbClr val="0077E3"/>
              </a:buClr>
              <a:buFont typeface="Arial" panose="020B0604020202020204" pitchFamily="34" charset="0"/>
              <a:buChar char="•"/>
            </a:pPr>
            <a:r>
              <a:rPr lang="en-GB" dirty="0"/>
              <a:t>It saves and can even earn money.</a:t>
            </a:r>
          </a:p>
          <a:p>
            <a:pPr marL="342900" lvl="0" indent="-342900">
              <a:buFont typeface="Arial" panose="020B0604020202020204" pitchFamily="34" charset="0"/>
              <a:buChar char="•"/>
            </a:pPr>
            <a:endParaRPr lang="en-GB" b="1" dirty="0"/>
          </a:p>
        </p:txBody>
      </p:sp>
    </p:spTree>
    <p:extLst>
      <p:ext uri="{BB962C8B-B14F-4D97-AF65-F5344CB8AC3E}">
        <p14:creationId xmlns:p14="http://schemas.microsoft.com/office/powerpoint/2010/main" val="29197548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93FFC8-F353-41EA-9E91-5C79DFBEAFA0}"/>
              </a:ext>
            </a:extLst>
          </p:cNvPr>
          <p:cNvSpPr>
            <a:spLocks noGrp="1"/>
          </p:cNvSpPr>
          <p:nvPr>
            <p:ph type="title"/>
          </p:nvPr>
        </p:nvSpPr>
        <p:spPr/>
        <p:txBody>
          <a:bodyPr/>
          <a:lstStyle/>
          <a:p>
            <a:r>
              <a:rPr lang="en-GB" dirty="0"/>
              <a:t>Producing hydrogen – electrolysis and biomass</a:t>
            </a:r>
          </a:p>
        </p:txBody>
      </p:sp>
      <p:sp>
        <p:nvSpPr>
          <p:cNvPr id="3" name="Content Placeholder 2">
            <a:extLst>
              <a:ext uri="{FF2B5EF4-FFF2-40B4-BE49-F238E27FC236}">
                <a16:creationId xmlns:a16="http://schemas.microsoft.com/office/drawing/2014/main" id="{0CC5BB0E-55A8-4364-8D66-7003FFEFC92A}"/>
              </a:ext>
            </a:extLst>
          </p:cNvPr>
          <p:cNvSpPr>
            <a:spLocks noGrp="1"/>
          </p:cNvSpPr>
          <p:nvPr>
            <p:ph sz="quarter" idx="10"/>
          </p:nvPr>
        </p:nvSpPr>
        <p:spPr>
          <a:xfrm>
            <a:off x="457200" y="1512000"/>
            <a:ext cx="8147248" cy="4248000"/>
          </a:xfrm>
        </p:spPr>
        <p:txBody>
          <a:bodyPr/>
          <a:lstStyle/>
          <a:p>
            <a:r>
              <a:rPr lang="en-US" b="1" i="0" dirty="0">
                <a:solidFill>
                  <a:srgbClr val="292929"/>
                </a:solidFill>
                <a:effectLst/>
                <a:latin typeface="+mj-lt"/>
              </a:rPr>
              <a:t>Electrolysis</a:t>
            </a:r>
            <a:r>
              <a:rPr lang="en-US" b="0" i="0" dirty="0">
                <a:solidFill>
                  <a:srgbClr val="292929"/>
                </a:solidFill>
                <a:effectLst/>
                <a:latin typeface="+mj-lt"/>
              </a:rPr>
              <a:t> could be a carbon-free hydrogen production process, from renewable and nuclear resources. </a:t>
            </a:r>
            <a:r>
              <a:rPr lang="en-US" dirty="0">
                <a:solidFill>
                  <a:srgbClr val="292929"/>
                </a:solidFill>
                <a:latin typeface="+mj-lt"/>
              </a:rPr>
              <a:t>This currently accounts for approximately </a:t>
            </a:r>
            <a:r>
              <a:rPr lang="en-US" b="0" i="0" dirty="0">
                <a:solidFill>
                  <a:srgbClr val="202122"/>
                </a:solidFill>
                <a:effectLst/>
                <a:latin typeface="Arial" panose="020B0604020202020204" pitchFamily="34" charset="0"/>
              </a:rPr>
              <a:t>4% of global hydrogen production.</a:t>
            </a:r>
            <a:endParaRPr lang="en-US" b="0" i="0" dirty="0">
              <a:solidFill>
                <a:srgbClr val="292929"/>
              </a:solidFill>
              <a:effectLst/>
              <a:latin typeface="+mj-lt"/>
            </a:endParaRPr>
          </a:p>
          <a:p>
            <a:r>
              <a:rPr lang="en-US" b="0" i="0" dirty="0">
                <a:solidFill>
                  <a:srgbClr val="292929"/>
                </a:solidFill>
                <a:effectLst/>
                <a:latin typeface="+mj-lt"/>
              </a:rPr>
              <a:t>Electrolysis is the process of using electricity to </a:t>
            </a:r>
            <a:r>
              <a:rPr lang="en-US" b="0" i="0" dirty="0">
                <a:solidFill>
                  <a:srgbClr val="202122"/>
                </a:solidFill>
                <a:effectLst/>
                <a:latin typeface="Arial" panose="020B0604020202020204" pitchFamily="34" charset="0"/>
              </a:rPr>
              <a:t>split the water molecule H</a:t>
            </a:r>
            <a:r>
              <a:rPr lang="en-US" b="0" i="0" baseline="-25000" dirty="0">
                <a:solidFill>
                  <a:srgbClr val="202122"/>
                </a:solidFill>
                <a:effectLst/>
                <a:latin typeface="Arial" panose="020B0604020202020204" pitchFamily="34" charset="0"/>
              </a:rPr>
              <a:t>2</a:t>
            </a:r>
            <a:r>
              <a:rPr lang="en-US" b="0" i="0" dirty="0">
                <a:solidFill>
                  <a:srgbClr val="202122"/>
                </a:solidFill>
                <a:effectLst/>
                <a:latin typeface="Arial" panose="020B0604020202020204" pitchFamily="34" charset="0"/>
              </a:rPr>
              <a:t>O into its components: oxygen and hydrogen. </a:t>
            </a:r>
            <a:r>
              <a:rPr lang="en-US" b="0" i="0" dirty="0">
                <a:solidFill>
                  <a:srgbClr val="292929"/>
                </a:solidFill>
                <a:effectLst/>
                <a:latin typeface="+mj-lt"/>
              </a:rPr>
              <a:t>This reaction takes place in </a:t>
            </a:r>
            <a:r>
              <a:rPr lang="en-US" dirty="0">
                <a:solidFill>
                  <a:srgbClr val="292929"/>
                </a:solidFill>
                <a:latin typeface="+mj-lt"/>
              </a:rPr>
              <a:t>a unit called an </a:t>
            </a:r>
            <a:r>
              <a:rPr lang="en-US" dirty="0" err="1">
                <a:solidFill>
                  <a:srgbClr val="292929"/>
                </a:solidFill>
                <a:latin typeface="+mj-lt"/>
              </a:rPr>
              <a:t>electrolyser</a:t>
            </a:r>
            <a:r>
              <a:rPr lang="en-US" dirty="0">
                <a:solidFill>
                  <a:srgbClr val="292929"/>
                </a:solidFill>
                <a:latin typeface="+mj-lt"/>
              </a:rPr>
              <a:t>. Although cleaner, and producing no CO</a:t>
            </a:r>
            <a:r>
              <a:rPr lang="en-US" baseline="-25000" dirty="0">
                <a:solidFill>
                  <a:srgbClr val="292929"/>
                </a:solidFill>
                <a:latin typeface="+mj-lt"/>
              </a:rPr>
              <a:t>2</a:t>
            </a:r>
            <a:r>
              <a:rPr lang="en-US" dirty="0">
                <a:solidFill>
                  <a:srgbClr val="292929"/>
                </a:solidFill>
                <a:latin typeface="+mj-lt"/>
              </a:rPr>
              <a:t>, this process can use a lot of energy, which makes it costly. In addition, the energy used might not always be from renewable sources.</a:t>
            </a:r>
          </a:p>
          <a:p>
            <a:r>
              <a:rPr lang="en-US" b="0" i="0" dirty="0">
                <a:solidFill>
                  <a:srgbClr val="292929"/>
                </a:solidFill>
                <a:effectLst/>
                <a:latin typeface="+mj-lt"/>
              </a:rPr>
              <a:t>Hydrogen can also be produced using </a:t>
            </a:r>
            <a:r>
              <a:rPr lang="en-US" b="1" i="0" dirty="0">
                <a:solidFill>
                  <a:srgbClr val="292929"/>
                </a:solidFill>
                <a:effectLst/>
                <a:latin typeface="+mj-lt"/>
              </a:rPr>
              <a:t>biomass gasification</a:t>
            </a:r>
            <a:r>
              <a:rPr lang="en-US" b="0" i="0" dirty="0">
                <a:solidFill>
                  <a:srgbClr val="292929"/>
                </a:solidFill>
                <a:effectLst/>
                <a:latin typeface="+mj-lt"/>
              </a:rPr>
              <a:t>. </a:t>
            </a:r>
            <a:r>
              <a:rPr lang="en-US" i="0" dirty="0">
                <a:solidFill>
                  <a:srgbClr val="202122"/>
                </a:solidFill>
                <a:effectLst/>
                <a:latin typeface="Arial" panose="020B0604020202020204" pitchFamily="34" charset="0"/>
              </a:rPr>
              <a:t>Biomass is plant or animal material used as fuel (e.g. farm waste). </a:t>
            </a:r>
            <a:r>
              <a:rPr lang="en-US" b="0" i="0" dirty="0">
                <a:solidFill>
                  <a:srgbClr val="202122"/>
                </a:solidFill>
                <a:effectLst/>
                <a:latin typeface="Arial" panose="020B0604020202020204" pitchFamily="34" charset="0"/>
              </a:rPr>
              <a:t>This could </a:t>
            </a:r>
            <a:r>
              <a:rPr lang="en-US" dirty="0">
                <a:solidFill>
                  <a:srgbClr val="202122"/>
                </a:solidFill>
                <a:latin typeface="Arial" panose="020B0604020202020204" pitchFamily="34" charset="0"/>
              </a:rPr>
              <a:t>be a </a:t>
            </a:r>
            <a:r>
              <a:rPr lang="en-US" b="0" i="0" dirty="0">
                <a:solidFill>
                  <a:srgbClr val="202122"/>
                </a:solidFill>
                <a:effectLst/>
                <a:latin typeface="Arial" panose="020B0604020202020204" pitchFamily="34" charset="0"/>
              </a:rPr>
              <a:t>less energy intensive option, and a wide variety of waste could be used to produce hydrogen, making it a sustainable alternative to the other processes. </a:t>
            </a:r>
            <a:endParaRPr lang="en-GB" dirty="0">
              <a:latin typeface="+mj-lt"/>
            </a:endParaRPr>
          </a:p>
        </p:txBody>
      </p:sp>
    </p:spTree>
    <p:extLst>
      <p:ext uri="{BB962C8B-B14F-4D97-AF65-F5344CB8AC3E}">
        <p14:creationId xmlns:p14="http://schemas.microsoft.com/office/powerpoint/2010/main" val="18482971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67544" y="980728"/>
            <a:ext cx="8229600" cy="382588"/>
          </a:xfrm>
        </p:spPr>
        <p:txBody>
          <a:bodyPr/>
          <a:lstStyle/>
          <a:p>
            <a:r>
              <a:rPr lang="en-US" dirty="0">
                <a:ea typeface="ＭＳ Ｐゴシック" pitchFamily="-105" charset="-128"/>
                <a:cs typeface="ＭＳ Ｐゴシック" pitchFamily="-105" charset="-128"/>
              </a:rPr>
              <a:t>Wind </a:t>
            </a:r>
          </a:p>
        </p:txBody>
      </p:sp>
      <p:sp>
        <p:nvSpPr>
          <p:cNvPr id="2" name="Rectangle 1"/>
          <p:cNvSpPr/>
          <p:nvPr/>
        </p:nvSpPr>
        <p:spPr>
          <a:xfrm>
            <a:off x="323528" y="1492524"/>
            <a:ext cx="5184576" cy="1938992"/>
          </a:xfrm>
          <a:prstGeom prst="rect">
            <a:avLst/>
          </a:prstGeom>
        </p:spPr>
        <p:txBody>
          <a:bodyPr wrap="square">
            <a:spAutoFit/>
          </a:bodyPr>
          <a:lstStyle/>
          <a:p>
            <a:r>
              <a:rPr lang="en-GB" dirty="0">
                <a:solidFill>
                  <a:srgbClr val="202124"/>
                </a:solidFill>
                <a:latin typeface="arial" panose="020B0604020202020204" pitchFamily="34" charset="0"/>
              </a:rPr>
              <a:t>Wind energy provides mechanical power by means of wind turbines which enable electric generators to produce electrical power.</a:t>
            </a:r>
            <a:r>
              <a:rPr lang="en-GB" dirty="0"/>
              <a:t> Wind turbines use blades that are shaped like aircraft wings to harness the wind’s energy.</a:t>
            </a:r>
            <a:endParaRPr lang="en-GB" dirty="0">
              <a:solidFill>
                <a:srgbClr val="202124"/>
              </a:solidFill>
              <a:latin typeface="arial" panose="020B0604020202020204" pitchFamily="34" charset="0"/>
            </a:endParaRPr>
          </a:p>
        </p:txBody>
      </p:sp>
      <p:sp>
        <p:nvSpPr>
          <p:cNvPr id="3" name="TextBox 2"/>
          <p:cNvSpPr txBox="1"/>
          <p:nvPr/>
        </p:nvSpPr>
        <p:spPr>
          <a:xfrm>
            <a:off x="349188" y="4439232"/>
            <a:ext cx="8445624" cy="1631216"/>
          </a:xfrm>
          <a:prstGeom prst="rect">
            <a:avLst/>
          </a:prstGeom>
          <a:noFill/>
        </p:spPr>
        <p:txBody>
          <a:bodyPr wrap="square" rtlCol="0">
            <a:spAutoFit/>
          </a:bodyPr>
          <a:lstStyle/>
          <a:p>
            <a:r>
              <a:rPr lang="en-GB" dirty="0">
                <a:solidFill>
                  <a:srgbClr val="202124"/>
                </a:solidFill>
                <a:latin typeface="arial" panose="020B0604020202020204" pitchFamily="34" charset="0"/>
              </a:rPr>
              <a:t>Around 40% of Europe’s wind energy blows over the UK, which makes our climate ideal for turbines. The use of wind turbines for domestic purposes is increasing and systems can be mounted on poles or on buildings. </a:t>
            </a:r>
          </a:p>
          <a:p>
            <a:endParaRPr lang="en-GB" dirty="0">
              <a:solidFill>
                <a:srgbClr val="202124"/>
              </a:solidFill>
              <a:latin typeface="arial" panose="020B0604020202020204" pitchFamily="34" charset="0"/>
            </a:endParaRPr>
          </a:p>
        </p:txBody>
      </p:sp>
      <p:pic>
        <p:nvPicPr>
          <p:cNvPr id="6" name="Picture 5" descr="A row of wind turbines&#10;&#10;Description automatically generated with low confidence">
            <a:extLst>
              <a:ext uri="{FF2B5EF4-FFF2-40B4-BE49-F238E27FC236}">
                <a16:creationId xmlns:a16="http://schemas.microsoft.com/office/drawing/2014/main" id="{C496096C-245C-4E75-848D-C4552AB4F17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62278" y="1180089"/>
            <a:ext cx="3058194" cy="2036757"/>
          </a:xfrm>
          <a:prstGeom prst="rect">
            <a:avLst/>
          </a:prstGeom>
        </p:spPr>
      </p:pic>
      <p:sp>
        <p:nvSpPr>
          <p:cNvPr id="9" name="TextBox 8">
            <a:extLst>
              <a:ext uri="{FF2B5EF4-FFF2-40B4-BE49-F238E27FC236}">
                <a16:creationId xmlns:a16="http://schemas.microsoft.com/office/drawing/2014/main" id="{E19D5F50-0E3F-41CF-BA97-7CB7F451D0D4}"/>
              </a:ext>
            </a:extLst>
          </p:cNvPr>
          <p:cNvSpPr txBox="1"/>
          <p:nvPr/>
        </p:nvSpPr>
        <p:spPr>
          <a:xfrm>
            <a:off x="297868" y="3544676"/>
            <a:ext cx="8568952" cy="1015663"/>
          </a:xfrm>
          <a:prstGeom prst="rect">
            <a:avLst/>
          </a:prstGeom>
          <a:noFill/>
        </p:spPr>
        <p:txBody>
          <a:bodyPr wrap="square">
            <a:spAutoFit/>
          </a:bodyPr>
          <a:lstStyle/>
          <a:p>
            <a:r>
              <a:rPr lang="en-GB" dirty="0">
                <a:solidFill>
                  <a:srgbClr val="202124"/>
                </a:solidFill>
                <a:latin typeface="arial" panose="020B0604020202020204" pitchFamily="34" charset="0"/>
              </a:rPr>
              <a:t>Wind turbines are a popular sustainable, renewable energy system that has a much smaller impact on the environment than burning fossil fuels. </a:t>
            </a:r>
          </a:p>
          <a:p>
            <a:endParaRPr lang="en-GB" dirty="0">
              <a:solidFill>
                <a:srgbClr val="202124"/>
              </a:solidFill>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95936" y="1052736"/>
            <a:ext cx="8229600" cy="382588"/>
          </a:xfrm>
        </p:spPr>
        <p:txBody>
          <a:bodyPr/>
          <a:lstStyle/>
          <a:p>
            <a:r>
              <a:rPr lang="en-GB" dirty="0"/>
              <a:t>Wind</a:t>
            </a:r>
            <a:r>
              <a:rPr lang="en-GB" u="sng" dirty="0"/>
              <a:t> </a:t>
            </a:r>
          </a:p>
        </p:txBody>
      </p:sp>
      <p:cxnSp>
        <p:nvCxnSpPr>
          <p:cNvPr id="7" name="Straight Connector 6"/>
          <p:cNvCxnSpPr/>
          <p:nvPr/>
        </p:nvCxnSpPr>
        <p:spPr>
          <a:xfrm>
            <a:off x="4355976" y="2132856"/>
            <a:ext cx="0" cy="4248472"/>
          </a:xfrm>
          <a:prstGeom prst="line">
            <a:avLst/>
          </a:prstGeom>
          <a:ln>
            <a:solidFill>
              <a:srgbClr val="0070C0"/>
            </a:solidFill>
          </a:ln>
        </p:spPr>
        <p:style>
          <a:lnRef idx="3">
            <a:schemeClr val="dk1"/>
          </a:lnRef>
          <a:fillRef idx="0">
            <a:schemeClr val="dk1"/>
          </a:fillRef>
          <a:effectRef idx="2">
            <a:schemeClr val="dk1"/>
          </a:effectRef>
          <a:fontRef idx="minor">
            <a:schemeClr val="tx1"/>
          </a:fontRef>
        </p:style>
      </p:cxnSp>
      <p:sp>
        <p:nvSpPr>
          <p:cNvPr id="8" name="TextBox 7"/>
          <p:cNvSpPr txBox="1"/>
          <p:nvPr/>
        </p:nvSpPr>
        <p:spPr>
          <a:xfrm>
            <a:off x="827584" y="1484784"/>
            <a:ext cx="2448272" cy="400110"/>
          </a:xfrm>
          <a:prstGeom prst="rect">
            <a:avLst/>
          </a:prstGeom>
          <a:noFill/>
        </p:spPr>
        <p:txBody>
          <a:bodyPr wrap="square" rtlCol="0">
            <a:spAutoFit/>
          </a:bodyPr>
          <a:lstStyle/>
          <a:p>
            <a:r>
              <a:rPr lang="en-GB" b="1" dirty="0"/>
              <a:t>Advantages</a:t>
            </a:r>
            <a:r>
              <a:rPr lang="en-GB" b="1" u="sng" dirty="0"/>
              <a:t> </a:t>
            </a:r>
          </a:p>
        </p:txBody>
      </p:sp>
      <p:sp>
        <p:nvSpPr>
          <p:cNvPr id="9" name="TextBox 8"/>
          <p:cNvSpPr txBox="1"/>
          <p:nvPr/>
        </p:nvSpPr>
        <p:spPr>
          <a:xfrm>
            <a:off x="5580112" y="1435324"/>
            <a:ext cx="2448272" cy="400110"/>
          </a:xfrm>
          <a:prstGeom prst="rect">
            <a:avLst/>
          </a:prstGeom>
          <a:noFill/>
        </p:spPr>
        <p:txBody>
          <a:bodyPr wrap="square" rtlCol="0">
            <a:spAutoFit/>
          </a:bodyPr>
          <a:lstStyle/>
          <a:p>
            <a:r>
              <a:rPr lang="en-GB" b="1" dirty="0"/>
              <a:t>Disadvantages</a:t>
            </a:r>
            <a:r>
              <a:rPr lang="en-GB" b="1" u="sng" dirty="0"/>
              <a:t> </a:t>
            </a:r>
          </a:p>
        </p:txBody>
      </p:sp>
      <p:sp>
        <p:nvSpPr>
          <p:cNvPr id="10" name="TextBox 9"/>
          <p:cNvSpPr txBox="1"/>
          <p:nvPr/>
        </p:nvSpPr>
        <p:spPr>
          <a:xfrm>
            <a:off x="179512" y="2214475"/>
            <a:ext cx="4073624" cy="646331"/>
          </a:xfrm>
          <a:prstGeom prst="rect">
            <a:avLst/>
          </a:prstGeom>
          <a:noFill/>
        </p:spPr>
        <p:txBody>
          <a:bodyPr wrap="square" rtlCol="0">
            <a:spAutoFit/>
          </a:bodyPr>
          <a:lstStyle/>
          <a:p>
            <a:r>
              <a:rPr lang="en-GB" sz="1800" dirty="0"/>
              <a:t>Benefits from the Government’s feed-in tariff. </a:t>
            </a:r>
          </a:p>
        </p:txBody>
      </p:sp>
      <p:sp>
        <p:nvSpPr>
          <p:cNvPr id="11" name="TextBox 10"/>
          <p:cNvSpPr txBox="1"/>
          <p:nvPr/>
        </p:nvSpPr>
        <p:spPr>
          <a:xfrm>
            <a:off x="183839" y="3036760"/>
            <a:ext cx="4001616" cy="369332"/>
          </a:xfrm>
          <a:prstGeom prst="rect">
            <a:avLst/>
          </a:prstGeom>
          <a:noFill/>
        </p:spPr>
        <p:txBody>
          <a:bodyPr wrap="square" rtlCol="0">
            <a:spAutoFit/>
          </a:bodyPr>
          <a:lstStyle/>
          <a:p>
            <a:r>
              <a:rPr lang="en-GB" sz="1800" dirty="0"/>
              <a:t>Protected against rising energy costs. </a:t>
            </a:r>
          </a:p>
        </p:txBody>
      </p:sp>
      <p:sp>
        <p:nvSpPr>
          <p:cNvPr id="12" name="TextBox 11"/>
          <p:cNvSpPr txBox="1"/>
          <p:nvPr/>
        </p:nvSpPr>
        <p:spPr>
          <a:xfrm>
            <a:off x="147835" y="3735673"/>
            <a:ext cx="4073624" cy="369332"/>
          </a:xfrm>
          <a:prstGeom prst="rect">
            <a:avLst/>
          </a:prstGeom>
          <a:noFill/>
        </p:spPr>
        <p:txBody>
          <a:bodyPr wrap="square" rtlCol="0">
            <a:spAutoFit/>
          </a:bodyPr>
          <a:lstStyle/>
          <a:p>
            <a:r>
              <a:rPr lang="en-GB" sz="1800" dirty="0"/>
              <a:t>Wind is free and renewable. </a:t>
            </a:r>
          </a:p>
        </p:txBody>
      </p:sp>
      <p:sp>
        <p:nvSpPr>
          <p:cNvPr id="13" name="TextBox 12"/>
          <p:cNvSpPr txBox="1"/>
          <p:nvPr/>
        </p:nvSpPr>
        <p:spPr>
          <a:xfrm>
            <a:off x="128092" y="4557958"/>
            <a:ext cx="4176464" cy="923330"/>
          </a:xfrm>
          <a:prstGeom prst="rect">
            <a:avLst/>
          </a:prstGeom>
          <a:noFill/>
        </p:spPr>
        <p:txBody>
          <a:bodyPr wrap="square" rtlCol="0">
            <a:spAutoFit/>
          </a:bodyPr>
          <a:lstStyle/>
          <a:p>
            <a:r>
              <a:rPr lang="en-GB" sz="1800" dirty="0"/>
              <a:t>Once manufactured and installed, turbines do not produce greenhouse gases or pollution.</a:t>
            </a:r>
          </a:p>
        </p:txBody>
      </p:sp>
      <p:sp>
        <p:nvSpPr>
          <p:cNvPr id="14" name="TextBox 13"/>
          <p:cNvSpPr txBox="1"/>
          <p:nvPr/>
        </p:nvSpPr>
        <p:spPr>
          <a:xfrm>
            <a:off x="4535996" y="2161542"/>
            <a:ext cx="4536504" cy="923330"/>
          </a:xfrm>
          <a:prstGeom prst="rect">
            <a:avLst/>
          </a:prstGeom>
          <a:noFill/>
        </p:spPr>
        <p:txBody>
          <a:bodyPr wrap="square" rtlCol="0">
            <a:spAutoFit/>
          </a:bodyPr>
          <a:lstStyle/>
          <a:p>
            <a:r>
              <a:rPr lang="en-GB" sz="1800" dirty="0"/>
              <a:t>Wind strength can vary, which means that the amount of energy produced may not be consistent. </a:t>
            </a:r>
          </a:p>
        </p:txBody>
      </p:sp>
      <p:sp>
        <p:nvSpPr>
          <p:cNvPr id="15" name="TextBox 14"/>
          <p:cNvSpPr txBox="1"/>
          <p:nvPr/>
        </p:nvSpPr>
        <p:spPr>
          <a:xfrm>
            <a:off x="4488702" y="3313339"/>
            <a:ext cx="4200162" cy="646331"/>
          </a:xfrm>
          <a:prstGeom prst="rect">
            <a:avLst/>
          </a:prstGeom>
          <a:noFill/>
        </p:spPr>
        <p:txBody>
          <a:bodyPr wrap="square" rtlCol="0">
            <a:spAutoFit/>
          </a:bodyPr>
          <a:lstStyle/>
          <a:p>
            <a:r>
              <a:rPr lang="en-GB" sz="1800" dirty="0"/>
              <a:t>Turbines can be noisy and cause vibration if pole mounted on a building. </a:t>
            </a:r>
          </a:p>
        </p:txBody>
      </p:sp>
      <p:sp>
        <p:nvSpPr>
          <p:cNvPr id="16" name="TextBox 15"/>
          <p:cNvSpPr txBox="1"/>
          <p:nvPr/>
        </p:nvSpPr>
        <p:spPr>
          <a:xfrm>
            <a:off x="4479405" y="4234793"/>
            <a:ext cx="4536504" cy="646331"/>
          </a:xfrm>
          <a:prstGeom prst="rect">
            <a:avLst/>
          </a:prstGeom>
          <a:noFill/>
        </p:spPr>
        <p:txBody>
          <a:bodyPr wrap="square" rtlCol="0">
            <a:spAutoFit/>
          </a:bodyPr>
          <a:lstStyle/>
          <a:p>
            <a:r>
              <a:rPr lang="en-GB" sz="1800" dirty="0"/>
              <a:t>Pollution is caused during the manufacturing of components. </a:t>
            </a:r>
          </a:p>
        </p:txBody>
      </p:sp>
    </p:spTree>
    <p:extLst>
      <p:ext uri="{BB962C8B-B14F-4D97-AF65-F5344CB8AC3E}">
        <p14:creationId xmlns:p14="http://schemas.microsoft.com/office/powerpoint/2010/main" val="16297717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52736"/>
            <a:ext cx="8229600" cy="382588"/>
          </a:xfrm>
        </p:spPr>
        <p:txBody>
          <a:bodyPr/>
          <a:lstStyle/>
          <a:p>
            <a:r>
              <a:rPr lang="en-GB" dirty="0"/>
              <a:t>Water</a:t>
            </a:r>
          </a:p>
        </p:txBody>
      </p:sp>
      <p:sp>
        <p:nvSpPr>
          <p:cNvPr id="3" name="TextBox 2"/>
          <p:cNvSpPr txBox="1"/>
          <p:nvPr/>
        </p:nvSpPr>
        <p:spPr>
          <a:xfrm>
            <a:off x="374182" y="1556792"/>
            <a:ext cx="4485850" cy="2554545"/>
          </a:xfrm>
          <a:prstGeom prst="rect">
            <a:avLst/>
          </a:prstGeom>
          <a:noFill/>
        </p:spPr>
        <p:txBody>
          <a:bodyPr wrap="square" rtlCol="0">
            <a:spAutoFit/>
          </a:bodyPr>
          <a:lstStyle/>
          <a:p>
            <a:r>
              <a:rPr lang="en-GB" dirty="0"/>
              <a:t>Flowing water can be captured and turned into hydroelectric power or hydropower. Turbines and generators convert the energy of the moving water into electricity, which is fed into the National Grid to be used in homes, factories, businesses etc. </a:t>
            </a:r>
          </a:p>
          <a:p>
            <a:endParaRPr lang="en-GB" dirty="0"/>
          </a:p>
        </p:txBody>
      </p:sp>
      <p:sp>
        <p:nvSpPr>
          <p:cNvPr id="5" name="TextBox 4">
            <a:extLst>
              <a:ext uri="{FF2B5EF4-FFF2-40B4-BE49-F238E27FC236}">
                <a16:creationId xmlns:a16="http://schemas.microsoft.com/office/drawing/2014/main" id="{0F0F51F9-6D38-4FEB-B27C-5CF71D0109F9}"/>
              </a:ext>
            </a:extLst>
          </p:cNvPr>
          <p:cNvSpPr txBox="1"/>
          <p:nvPr/>
        </p:nvSpPr>
        <p:spPr>
          <a:xfrm>
            <a:off x="354610" y="4797152"/>
            <a:ext cx="8301608" cy="1323439"/>
          </a:xfrm>
          <a:prstGeom prst="rect">
            <a:avLst/>
          </a:prstGeom>
          <a:noFill/>
        </p:spPr>
        <p:txBody>
          <a:bodyPr wrap="square">
            <a:spAutoFit/>
          </a:bodyPr>
          <a:lstStyle/>
          <a:p>
            <a:r>
              <a:rPr lang="en-GB" dirty="0"/>
              <a:t>Small hydroelectric power stations can produce enough electricity for lighting and appliances in a domestic dwelling. They produce more electricity when rainfall is greater.  </a:t>
            </a:r>
          </a:p>
          <a:p>
            <a:endParaRPr lang="en-GB" dirty="0"/>
          </a:p>
        </p:txBody>
      </p:sp>
      <p:pic>
        <p:nvPicPr>
          <p:cNvPr id="7" name="Picture 6" descr="A picture containing blue, hydrozoan&#10;&#10;Description automatically generated">
            <a:extLst>
              <a:ext uri="{FF2B5EF4-FFF2-40B4-BE49-F238E27FC236}">
                <a16:creationId xmlns:a16="http://schemas.microsoft.com/office/drawing/2014/main" id="{A5E30991-BF8D-4EEC-BE60-82355224E29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25773" y="1626202"/>
            <a:ext cx="3468517" cy="1730790"/>
          </a:xfrm>
          <a:prstGeom prst="rect">
            <a:avLst/>
          </a:prstGeom>
        </p:spPr>
      </p:pic>
      <p:sp>
        <p:nvSpPr>
          <p:cNvPr id="9" name="TextBox 8">
            <a:extLst>
              <a:ext uri="{FF2B5EF4-FFF2-40B4-BE49-F238E27FC236}">
                <a16:creationId xmlns:a16="http://schemas.microsoft.com/office/drawing/2014/main" id="{1973E270-666B-4A54-B117-C7F936033935}"/>
              </a:ext>
            </a:extLst>
          </p:cNvPr>
          <p:cNvSpPr txBox="1"/>
          <p:nvPr/>
        </p:nvSpPr>
        <p:spPr>
          <a:xfrm>
            <a:off x="374182" y="3790985"/>
            <a:ext cx="8120108" cy="1323439"/>
          </a:xfrm>
          <a:prstGeom prst="rect">
            <a:avLst/>
          </a:prstGeom>
          <a:noFill/>
        </p:spPr>
        <p:txBody>
          <a:bodyPr wrap="square">
            <a:spAutoFit/>
          </a:bodyPr>
          <a:lstStyle/>
          <a:p>
            <a:r>
              <a:rPr lang="en-GB" dirty="0"/>
              <a:t>Running water, which can be a small stream or large river, is required for this process. This is a limitation, so the production of hydroelectricity is very dependant on the location. </a:t>
            </a:r>
          </a:p>
          <a:p>
            <a:endParaRPr lang="en-GB" dirty="0"/>
          </a:p>
        </p:txBody>
      </p:sp>
    </p:spTree>
    <p:extLst>
      <p:ext uri="{BB962C8B-B14F-4D97-AF65-F5344CB8AC3E}">
        <p14:creationId xmlns:p14="http://schemas.microsoft.com/office/powerpoint/2010/main" val="28830146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Ground source heat pumps (GSHPs)</a:t>
            </a:r>
          </a:p>
        </p:txBody>
      </p:sp>
      <p:sp>
        <p:nvSpPr>
          <p:cNvPr id="3" name="TextBox 2"/>
          <p:cNvSpPr txBox="1"/>
          <p:nvPr/>
        </p:nvSpPr>
        <p:spPr>
          <a:xfrm>
            <a:off x="446179" y="1772816"/>
            <a:ext cx="4053813" cy="3170099"/>
          </a:xfrm>
          <a:prstGeom prst="rect">
            <a:avLst/>
          </a:prstGeom>
          <a:noFill/>
        </p:spPr>
        <p:txBody>
          <a:bodyPr wrap="square" rtlCol="0">
            <a:spAutoFit/>
          </a:bodyPr>
          <a:lstStyle/>
          <a:p>
            <a:r>
              <a:rPr lang="en-GB" dirty="0"/>
              <a:t>Heat pumps extract heat from the ground. They use it to pre-heat water for space and water heating, so reducing the amount of gas, oil or electricity consumed. The UK has a consistent ground temperature of around 10 degrees Celsius, which is very suitable for GSHP systems. </a:t>
            </a:r>
          </a:p>
          <a:p>
            <a:endParaRPr lang="en-GB" dirty="0"/>
          </a:p>
        </p:txBody>
      </p:sp>
      <p:sp>
        <p:nvSpPr>
          <p:cNvPr id="4" name="Rectangle 3"/>
          <p:cNvSpPr/>
          <p:nvPr/>
        </p:nvSpPr>
        <p:spPr>
          <a:xfrm>
            <a:off x="457200" y="4790933"/>
            <a:ext cx="8433952" cy="1323439"/>
          </a:xfrm>
          <a:prstGeom prst="rect">
            <a:avLst/>
          </a:prstGeom>
        </p:spPr>
        <p:txBody>
          <a:bodyPr wrap="square">
            <a:spAutoFit/>
          </a:bodyPr>
          <a:lstStyle/>
          <a:p>
            <a:r>
              <a:rPr lang="en-GB" dirty="0">
                <a:latin typeface="+mj-lt"/>
              </a:rPr>
              <a:t>Heat pumps have some impact on the environment as they need electricity to run, but the heat they extract from the ground, the air or water is constantly being renewed naturally.</a:t>
            </a:r>
          </a:p>
          <a:p>
            <a:endParaRPr lang="en-GB" dirty="0">
              <a:latin typeface="+mj-lt"/>
            </a:endParaRPr>
          </a:p>
        </p:txBody>
      </p:sp>
      <p:pic>
        <p:nvPicPr>
          <p:cNvPr id="7" name="Picture 6" descr="A picture containing grass, building, house, window&#10;&#10;Description automatically generated">
            <a:extLst>
              <a:ext uri="{FF2B5EF4-FFF2-40B4-BE49-F238E27FC236}">
                <a16:creationId xmlns:a16="http://schemas.microsoft.com/office/drawing/2014/main" id="{44B4240F-0630-449A-BBA3-8E7D78F82C6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28388" y="2054215"/>
            <a:ext cx="3983775" cy="2238881"/>
          </a:xfrm>
          <a:prstGeom prst="rect">
            <a:avLst/>
          </a:prstGeom>
        </p:spPr>
      </p:pic>
    </p:spTree>
    <p:extLst>
      <p:ext uri="{BB962C8B-B14F-4D97-AF65-F5344CB8AC3E}">
        <p14:creationId xmlns:p14="http://schemas.microsoft.com/office/powerpoint/2010/main" val="4122010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39752" y="980728"/>
            <a:ext cx="8229600" cy="382588"/>
          </a:xfrm>
        </p:spPr>
        <p:txBody>
          <a:bodyPr/>
          <a:lstStyle/>
          <a:p>
            <a:r>
              <a:rPr lang="en-GB" dirty="0"/>
              <a:t>Ground source heat pumps</a:t>
            </a:r>
          </a:p>
        </p:txBody>
      </p:sp>
      <p:sp>
        <p:nvSpPr>
          <p:cNvPr id="4" name="TextBox 3"/>
          <p:cNvSpPr txBox="1"/>
          <p:nvPr/>
        </p:nvSpPr>
        <p:spPr>
          <a:xfrm>
            <a:off x="683568" y="1772816"/>
            <a:ext cx="2448272" cy="400110"/>
          </a:xfrm>
          <a:prstGeom prst="rect">
            <a:avLst/>
          </a:prstGeom>
          <a:noFill/>
        </p:spPr>
        <p:txBody>
          <a:bodyPr wrap="square" rtlCol="0">
            <a:spAutoFit/>
          </a:bodyPr>
          <a:lstStyle/>
          <a:p>
            <a:r>
              <a:rPr lang="en-GB" b="1" dirty="0"/>
              <a:t>Advantages</a:t>
            </a:r>
            <a:r>
              <a:rPr lang="en-GB" b="1" u="sng" dirty="0"/>
              <a:t> </a:t>
            </a:r>
          </a:p>
        </p:txBody>
      </p:sp>
      <p:cxnSp>
        <p:nvCxnSpPr>
          <p:cNvPr id="5" name="Straight Connector 4"/>
          <p:cNvCxnSpPr/>
          <p:nvPr/>
        </p:nvCxnSpPr>
        <p:spPr>
          <a:xfrm>
            <a:off x="4355976" y="1988840"/>
            <a:ext cx="0" cy="4248472"/>
          </a:xfrm>
          <a:prstGeom prst="line">
            <a:avLst/>
          </a:prstGeom>
          <a:ln>
            <a:solidFill>
              <a:srgbClr val="0070C0"/>
            </a:solidFill>
          </a:ln>
        </p:spPr>
        <p:style>
          <a:lnRef idx="3">
            <a:schemeClr val="dk1"/>
          </a:lnRef>
          <a:fillRef idx="0">
            <a:schemeClr val="dk1"/>
          </a:fillRef>
          <a:effectRef idx="2">
            <a:schemeClr val="dk1"/>
          </a:effectRef>
          <a:fontRef idx="minor">
            <a:schemeClr val="tx1"/>
          </a:fontRef>
        </p:style>
      </p:cxnSp>
      <p:sp>
        <p:nvSpPr>
          <p:cNvPr id="6" name="TextBox 5"/>
          <p:cNvSpPr txBox="1"/>
          <p:nvPr/>
        </p:nvSpPr>
        <p:spPr>
          <a:xfrm>
            <a:off x="5584170" y="1738603"/>
            <a:ext cx="2448272" cy="400110"/>
          </a:xfrm>
          <a:prstGeom prst="rect">
            <a:avLst/>
          </a:prstGeom>
          <a:noFill/>
        </p:spPr>
        <p:txBody>
          <a:bodyPr wrap="square" rtlCol="0">
            <a:spAutoFit/>
          </a:bodyPr>
          <a:lstStyle/>
          <a:p>
            <a:r>
              <a:rPr lang="en-GB" b="1" dirty="0"/>
              <a:t>Disadvantages</a:t>
            </a:r>
            <a:r>
              <a:rPr lang="en-GB" b="1" u="sng" dirty="0"/>
              <a:t> </a:t>
            </a:r>
          </a:p>
        </p:txBody>
      </p:sp>
      <p:sp>
        <p:nvSpPr>
          <p:cNvPr id="7" name="TextBox 6"/>
          <p:cNvSpPr txBox="1"/>
          <p:nvPr/>
        </p:nvSpPr>
        <p:spPr>
          <a:xfrm>
            <a:off x="4716016" y="2424801"/>
            <a:ext cx="3744416" cy="707886"/>
          </a:xfrm>
          <a:prstGeom prst="rect">
            <a:avLst/>
          </a:prstGeom>
          <a:noFill/>
        </p:spPr>
        <p:txBody>
          <a:bodyPr wrap="square" rtlCol="0">
            <a:spAutoFit/>
          </a:bodyPr>
          <a:lstStyle/>
          <a:p>
            <a:r>
              <a:rPr lang="en-GB" dirty="0"/>
              <a:t>GSHPs are expensive to install. </a:t>
            </a:r>
          </a:p>
        </p:txBody>
      </p:sp>
      <p:sp>
        <p:nvSpPr>
          <p:cNvPr id="8" name="TextBox 7"/>
          <p:cNvSpPr txBox="1"/>
          <p:nvPr/>
        </p:nvSpPr>
        <p:spPr>
          <a:xfrm>
            <a:off x="4708537" y="3268293"/>
            <a:ext cx="3456384" cy="1015663"/>
          </a:xfrm>
          <a:prstGeom prst="rect">
            <a:avLst/>
          </a:prstGeom>
          <a:noFill/>
        </p:spPr>
        <p:txBody>
          <a:bodyPr wrap="square" rtlCol="0">
            <a:spAutoFit/>
          </a:bodyPr>
          <a:lstStyle/>
          <a:p>
            <a:r>
              <a:rPr lang="en-GB" dirty="0"/>
              <a:t>If the system is poorly designed issues are likely to occur. </a:t>
            </a:r>
          </a:p>
        </p:txBody>
      </p:sp>
      <p:sp>
        <p:nvSpPr>
          <p:cNvPr id="3" name="TextBox 2"/>
          <p:cNvSpPr txBox="1"/>
          <p:nvPr/>
        </p:nvSpPr>
        <p:spPr>
          <a:xfrm>
            <a:off x="395536" y="2363919"/>
            <a:ext cx="3456384" cy="1015663"/>
          </a:xfrm>
          <a:prstGeom prst="rect">
            <a:avLst/>
          </a:prstGeom>
          <a:noFill/>
        </p:spPr>
        <p:txBody>
          <a:bodyPr wrap="square" rtlCol="0">
            <a:spAutoFit/>
          </a:bodyPr>
          <a:lstStyle/>
          <a:p>
            <a:r>
              <a:rPr lang="en-GB" dirty="0"/>
              <a:t>They are a renewable energy source. </a:t>
            </a:r>
          </a:p>
          <a:p>
            <a:endParaRPr lang="en-GB" dirty="0"/>
          </a:p>
        </p:txBody>
      </p:sp>
      <p:sp>
        <p:nvSpPr>
          <p:cNvPr id="9" name="TextBox 8"/>
          <p:cNvSpPr txBox="1"/>
          <p:nvPr/>
        </p:nvSpPr>
        <p:spPr>
          <a:xfrm>
            <a:off x="395536" y="3173529"/>
            <a:ext cx="2880320" cy="707886"/>
          </a:xfrm>
          <a:prstGeom prst="rect">
            <a:avLst/>
          </a:prstGeom>
          <a:noFill/>
        </p:spPr>
        <p:txBody>
          <a:bodyPr wrap="square" rtlCol="0">
            <a:spAutoFit/>
          </a:bodyPr>
          <a:lstStyle/>
          <a:p>
            <a:r>
              <a:rPr lang="en-GB" dirty="0"/>
              <a:t>They have low running costs</a:t>
            </a:r>
          </a:p>
        </p:txBody>
      </p:sp>
      <p:sp>
        <p:nvSpPr>
          <p:cNvPr id="10" name="TextBox 9"/>
          <p:cNvSpPr txBox="1"/>
          <p:nvPr/>
        </p:nvSpPr>
        <p:spPr>
          <a:xfrm>
            <a:off x="395536" y="4005064"/>
            <a:ext cx="3096344" cy="1015663"/>
          </a:xfrm>
          <a:prstGeom prst="rect">
            <a:avLst/>
          </a:prstGeom>
          <a:noFill/>
        </p:spPr>
        <p:txBody>
          <a:bodyPr wrap="square" rtlCol="0">
            <a:spAutoFit/>
          </a:bodyPr>
          <a:lstStyle/>
          <a:p>
            <a:r>
              <a:rPr lang="en-GB" dirty="0"/>
              <a:t>They are a low carbon form of heating. </a:t>
            </a:r>
          </a:p>
          <a:p>
            <a:endParaRPr lang="en-GB" dirty="0"/>
          </a:p>
        </p:txBody>
      </p:sp>
      <p:sp>
        <p:nvSpPr>
          <p:cNvPr id="11" name="TextBox 10"/>
          <p:cNvSpPr txBox="1"/>
          <p:nvPr/>
        </p:nvSpPr>
        <p:spPr>
          <a:xfrm>
            <a:off x="395536" y="4767619"/>
            <a:ext cx="3744416" cy="707886"/>
          </a:xfrm>
          <a:prstGeom prst="rect">
            <a:avLst/>
          </a:prstGeom>
          <a:noFill/>
        </p:spPr>
        <p:txBody>
          <a:bodyPr wrap="square" rtlCol="0">
            <a:spAutoFit/>
          </a:bodyPr>
          <a:lstStyle/>
          <a:p>
            <a:r>
              <a:rPr lang="en-GB" dirty="0"/>
              <a:t>They are eligible for government incentives</a:t>
            </a:r>
          </a:p>
        </p:txBody>
      </p:sp>
      <p:sp>
        <p:nvSpPr>
          <p:cNvPr id="12" name="TextBox 11"/>
          <p:cNvSpPr txBox="1"/>
          <p:nvPr/>
        </p:nvSpPr>
        <p:spPr>
          <a:xfrm>
            <a:off x="4716016" y="4555168"/>
            <a:ext cx="3456384" cy="707886"/>
          </a:xfrm>
          <a:prstGeom prst="rect">
            <a:avLst/>
          </a:prstGeom>
          <a:noFill/>
        </p:spPr>
        <p:txBody>
          <a:bodyPr wrap="square" rtlCol="0">
            <a:spAutoFit/>
          </a:bodyPr>
          <a:lstStyle/>
          <a:p>
            <a:r>
              <a:rPr lang="en-GB" dirty="0"/>
              <a:t>Efficiency can be affected by soil type. </a:t>
            </a:r>
          </a:p>
        </p:txBody>
      </p:sp>
    </p:spTree>
    <p:extLst>
      <p:ext uri="{BB962C8B-B14F-4D97-AF65-F5344CB8AC3E}">
        <p14:creationId xmlns:p14="http://schemas.microsoft.com/office/powerpoint/2010/main" val="12563160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3D0CD5-073B-4653-97ED-160EF832614A}"/>
              </a:ext>
            </a:extLst>
          </p:cNvPr>
          <p:cNvSpPr>
            <a:spLocks noGrp="1"/>
          </p:cNvSpPr>
          <p:nvPr>
            <p:ph type="title"/>
          </p:nvPr>
        </p:nvSpPr>
        <p:spPr/>
        <p:txBody>
          <a:bodyPr/>
          <a:lstStyle/>
          <a:p>
            <a:r>
              <a:rPr lang="en-GB" dirty="0"/>
              <a:t>Air source heat pumps (ASHPs)</a:t>
            </a:r>
          </a:p>
        </p:txBody>
      </p:sp>
      <p:sp>
        <p:nvSpPr>
          <p:cNvPr id="3" name="Content Placeholder 2">
            <a:extLst>
              <a:ext uri="{FF2B5EF4-FFF2-40B4-BE49-F238E27FC236}">
                <a16:creationId xmlns:a16="http://schemas.microsoft.com/office/drawing/2014/main" id="{B65CD3E2-6F09-48BE-9A5A-F63695937770}"/>
              </a:ext>
            </a:extLst>
          </p:cNvPr>
          <p:cNvSpPr>
            <a:spLocks noGrp="1"/>
          </p:cNvSpPr>
          <p:nvPr>
            <p:ph sz="quarter" idx="10"/>
          </p:nvPr>
        </p:nvSpPr>
        <p:spPr/>
        <p:txBody>
          <a:bodyPr/>
          <a:lstStyle/>
          <a:p>
            <a:r>
              <a:rPr lang="en-GB" dirty="0"/>
              <a:t>An alternative to a ground source heat pump is an air source heat pump (ASHP). It works in a similar way.</a:t>
            </a:r>
          </a:p>
          <a:p>
            <a:r>
              <a:rPr lang="en-GB" dirty="0"/>
              <a:t>Instead of absorbing heat from the ground, an ASHP absorbs heat from the outside air which is ingested into the system through a pump. This is then used to heat the home and produce hot water.  </a:t>
            </a:r>
          </a:p>
          <a:p>
            <a:endParaRPr lang="en-GB" dirty="0"/>
          </a:p>
          <a:p>
            <a:endParaRPr lang="en-GB" dirty="0"/>
          </a:p>
        </p:txBody>
      </p:sp>
      <p:pic>
        <p:nvPicPr>
          <p:cNvPr id="5" name="Picture 4" descr="A picture containing floor&#10;&#10;Description automatically generated">
            <a:extLst>
              <a:ext uri="{FF2B5EF4-FFF2-40B4-BE49-F238E27FC236}">
                <a16:creationId xmlns:a16="http://schemas.microsoft.com/office/drawing/2014/main" id="{5CA40796-B873-445C-AE16-DB9AFA58E11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776631" y="3356993"/>
            <a:ext cx="3629427" cy="2722070"/>
          </a:xfrm>
          <a:prstGeom prst="rect">
            <a:avLst/>
          </a:prstGeom>
        </p:spPr>
      </p:pic>
    </p:spTree>
    <p:extLst>
      <p:ext uri="{BB962C8B-B14F-4D97-AF65-F5344CB8AC3E}">
        <p14:creationId xmlns:p14="http://schemas.microsoft.com/office/powerpoint/2010/main" val="11172113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Nuclear energy </a:t>
            </a:r>
          </a:p>
        </p:txBody>
      </p:sp>
      <p:sp>
        <p:nvSpPr>
          <p:cNvPr id="3" name="Content Placeholder 2"/>
          <p:cNvSpPr>
            <a:spLocks noGrp="1"/>
          </p:cNvSpPr>
          <p:nvPr>
            <p:ph sz="quarter" idx="10"/>
          </p:nvPr>
        </p:nvSpPr>
        <p:spPr>
          <a:xfrm>
            <a:off x="447125" y="1410669"/>
            <a:ext cx="8445355" cy="2061016"/>
          </a:xfrm>
        </p:spPr>
        <p:txBody>
          <a:bodyPr/>
          <a:lstStyle/>
          <a:p>
            <a:r>
              <a:rPr lang="en-GB" dirty="0"/>
              <a:t>Nuclear energy originates from the splitting of uranium atoms – in a process called fission. This generates heat to produce steam, which is used by a turbine generator to generate electricity. Because nuclear power plants do not burn fuel that contains carbon, they do not produce greenhouse gas emissions</a:t>
            </a:r>
          </a:p>
        </p:txBody>
      </p:sp>
      <p:pic>
        <p:nvPicPr>
          <p:cNvPr id="6" name="Picture 5" descr="Diagram&#10;&#10;Description automatically generated">
            <a:extLst>
              <a:ext uri="{FF2B5EF4-FFF2-40B4-BE49-F238E27FC236}">
                <a16:creationId xmlns:a16="http://schemas.microsoft.com/office/drawing/2014/main" id="{6CD168D7-7062-4AEE-AAAE-E2CAE1F82D2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763688" y="2996952"/>
            <a:ext cx="4968552" cy="3312037"/>
          </a:xfrm>
          <a:prstGeom prst="rect">
            <a:avLst/>
          </a:prstGeom>
        </p:spPr>
      </p:pic>
    </p:spTree>
    <p:extLst>
      <p:ext uri="{BB962C8B-B14F-4D97-AF65-F5344CB8AC3E}">
        <p14:creationId xmlns:p14="http://schemas.microsoft.com/office/powerpoint/2010/main" val="277534865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6FF2BE6-BDA4-4098-A6A5-F2E60F0A86C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1580E61-9848-4F70-84D7-4C5561052D05}">
  <ds:schemaRefs>
    <ds:schemaRef ds:uri="http://schemas.microsoft.com/sharepoint/v3/contenttype/forms"/>
  </ds:schemaRefs>
</ds:datastoreItem>
</file>

<file path=customXml/itemProps3.xml><?xml version="1.0" encoding="utf-8"?>
<ds:datastoreItem xmlns:ds="http://schemas.openxmlformats.org/officeDocument/2006/customXml" ds:itemID="{0666E242-006D-4873-B241-9EB5F192638A}">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2</TotalTime>
  <Words>1553</Words>
  <Application>Microsoft Office PowerPoint</Application>
  <PresentationFormat>On-screen Show (4:3)</PresentationFormat>
  <Paragraphs>123</Paragraphs>
  <Slides>21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ＭＳ Ｐゴシック</vt:lpstr>
      <vt:lpstr>arial</vt:lpstr>
      <vt:lpstr>arial</vt:lpstr>
      <vt:lpstr>Lucida Grande</vt:lpstr>
      <vt:lpstr>Roboto</vt:lpstr>
      <vt:lpstr>Times New Roman</vt:lpstr>
      <vt:lpstr>1_Default Design</vt:lpstr>
      <vt:lpstr>PowerPoint 7: Energy production and energy use</vt:lpstr>
      <vt:lpstr>Benefits of using renewable energy </vt:lpstr>
      <vt:lpstr>Wind </vt:lpstr>
      <vt:lpstr>Wind </vt:lpstr>
      <vt:lpstr>Water</vt:lpstr>
      <vt:lpstr>Ground source heat pumps (GSHPs)</vt:lpstr>
      <vt:lpstr>Ground source heat pumps</vt:lpstr>
      <vt:lpstr>Air source heat pumps (ASHPs)</vt:lpstr>
      <vt:lpstr>Nuclear energy </vt:lpstr>
      <vt:lpstr>Nuclear energy </vt:lpstr>
      <vt:lpstr>Nuclear energy </vt:lpstr>
      <vt:lpstr>Combined heat and power (CHP)</vt:lpstr>
      <vt:lpstr>Solar PV</vt:lpstr>
      <vt:lpstr>Solar PV</vt:lpstr>
      <vt:lpstr>Solar PV</vt:lpstr>
      <vt:lpstr>Fossil fuels </vt:lpstr>
      <vt:lpstr>Fossil fuels</vt:lpstr>
      <vt:lpstr>Hydrogen</vt:lpstr>
      <vt:lpstr>Producing hydrogen – reforming methane</vt:lpstr>
      <vt:lpstr>Producing hydrogen – electrolysis and biomass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194</cp:revision>
  <dcterms:created xsi:type="dcterms:W3CDTF">2013-05-28T00:38:54Z</dcterms:created>
  <dcterms:modified xsi:type="dcterms:W3CDTF">2025-11-18T17:33:33Z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