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5"/>
  </p:notesMasterIdLst>
  <p:handoutMasterIdLst>
    <p:handoutMasterId r:id="rId16"/>
  </p:handoutMasterIdLst>
  <p:sldIdLst>
    <p:sldId id="256" r:id="rId5"/>
    <p:sldId id="354" r:id="rId6"/>
    <p:sldId id="355" r:id="rId7"/>
    <p:sldId id="356" r:id="rId8"/>
    <p:sldId id="351" r:id="rId9"/>
    <p:sldId id="353" r:id="rId10"/>
    <p:sldId id="357" r:id="rId11"/>
    <p:sldId id="358" r:id="rId12"/>
    <p:sldId id="359"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7E3"/>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60" d="100"/>
          <a:sy n="60" d="100"/>
        </p:scale>
        <p:origin x="1020"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35731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215714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185011711"/>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8: Renewable energy and energy conservation</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5.10 Renewable energy and energy conservation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12" name="Rectangle 11"/>
          <p:cNvSpPr/>
          <p:nvPr/>
        </p:nvSpPr>
        <p:spPr>
          <a:xfrm>
            <a:off x="465719" y="1318687"/>
            <a:ext cx="8024192" cy="2246769"/>
          </a:xfrm>
          <a:prstGeom prst="rect">
            <a:avLst/>
          </a:prstGeom>
        </p:spPr>
        <p:txBody>
          <a:bodyPr wrap="square">
            <a:spAutoFit/>
          </a:bodyPr>
          <a:lstStyle/>
          <a:p>
            <a:endParaRPr lang="en-GB" b="1" dirty="0">
              <a:solidFill>
                <a:srgbClr val="202124"/>
              </a:solidFill>
              <a:latin typeface="arial" panose="020B0604020202020204" pitchFamily="34" charset="0"/>
            </a:endParaRPr>
          </a:p>
          <a:p>
            <a:r>
              <a:rPr lang="en-GB" dirty="0">
                <a:solidFill>
                  <a:srgbClr val="202124"/>
                </a:solidFill>
                <a:latin typeface="arial" panose="020B0604020202020204" pitchFamily="34" charset="0"/>
              </a:rPr>
              <a:t>High-carbon power is electricity produced by fossil fuels, which have high greenhouse gas emissions. Coal is the most carbon intensive, followed by oil and then natural gas. Other generation sources are lower in carbon. Solar PV and geothermal are slightly more carbon intensive than other non-fossil sources, but still very low carbon compared with any fossil fuel.</a:t>
            </a:r>
            <a:endParaRPr lang="en-GB" dirty="0"/>
          </a:p>
        </p:txBody>
      </p:sp>
      <p:sp>
        <p:nvSpPr>
          <p:cNvPr id="13" name="TextBox 12"/>
          <p:cNvSpPr txBox="1"/>
          <p:nvPr/>
        </p:nvSpPr>
        <p:spPr>
          <a:xfrm>
            <a:off x="457200" y="1008000"/>
            <a:ext cx="3106688" cy="461665"/>
          </a:xfrm>
          <a:prstGeom prst="rect">
            <a:avLst/>
          </a:prstGeom>
          <a:noFill/>
        </p:spPr>
        <p:txBody>
          <a:bodyPr wrap="square" rtlCol="0">
            <a:spAutoFit/>
          </a:bodyPr>
          <a:lstStyle/>
          <a:p>
            <a:r>
              <a:rPr lang="en-GB" sz="2400" b="1" dirty="0">
                <a:solidFill>
                  <a:srgbClr val="0070C0"/>
                </a:solidFill>
              </a:rPr>
              <a:t>High carbon </a:t>
            </a:r>
          </a:p>
        </p:txBody>
      </p:sp>
      <p:graphicFrame>
        <p:nvGraphicFramePr>
          <p:cNvPr id="14" name="Table 13"/>
          <p:cNvGraphicFramePr>
            <a:graphicFrameLocks noGrp="1"/>
          </p:cNvGraphicFramePr>
          <p:nvPr>
            <p:extLst>
              <p:ext uri="{D42A27DB-BD31-4B8C-83A1-F6EECF244321}">
                <p14:modId xmlns:p14="http://schemas.microsoft.com/office/powerpoint/2010/main" val="2505625149"/>
              </p:ext>
            </p:extLst>
          </p:nvPr>
        </p:nvGraphicFramePr>
        <p:xfrm>
          <a:off x="1335155" y="3920813"/>
          <a:ext cx="6096000" cy="1112520"/>
        </p:xfrm>
        <a:graphic>
          <a:graphicData uri="http://schemas.openxmlformats.org/drawingml/2006/table">
            <a:tbl>
              <a:tblPr firstRow="1" bandRow="1">
                <a:tableStyleId>{1E171933-4619-4E11-9A3F-F7608DF75F80}</a:tableStyleId>
              </a:tblPr>
              <a:tblGrid>
                <a:gridCol w="6096000">
                  <a:extLst>
                    <a:ext uri="{9D8B030D-6E8A-4147-A177-3AD203B41FA5}">
                      <a16:colId xmlns:a16="http://schemas.microsoft.com/office/drawing/2014/main" val="498035440"/>
                    </a:ext>
                  </a:extLst>
                </a:gridCol>
              </a:tblGrid>
              <a:tr h="370840">
                <a:tc>
                  <a:txBody>
                    <a:bodyPr/>
                    <a:lstStyle/>
                    <a:p>
                      <a:pPr algn="ctr"/>
                      <a:r>
                        <a:rPr lang="en-GB" dirty="0"/>
                        <a:t>High-carbon examples</a:t>
                      </a:r>
                    </a:p>
                  </a:txBody>
                  <a:tcPr/>
                </a:tc>
                <a:extLst>
                  <a:ext uri="{0D108BD9-81ED-4DB2-BD59-A6C34878D82A}">
                    <a16:rowId xmlns:a16="http://schemas.microsoft.com/office/drawing/2014/main" val="2202158562"/>
                  </a:ext>
                </a:extLst>
              </a:tr>
              <a:tr h="370840">
                <a:tc>
                  <a:txBody>
                    <a:bodyPr/>
                    <a:lstStyle/>
                    <a:p>
                      <a:r>
                        <a:rPr lang="en-GB" dirty="0"/>
                        <a:t>Natural gas/ LPG</a:t>
                      </a:r>
                    </a:p>
                  </a:txBody>
                  <a:tcPr/>
                </a:tc>
                <a:extLst>
                  <a:ext uri="{0D108BD9-81ED-4DB2-BD59-A6C34878D82A}">
                    <a16:rowId xmlns:a16="http://schemas.microsoft.com/office/drawing/2014/main" val="3746299361"/>
                  </a:ext>
                </a:extLst>
              </a:tr>
              <a:tr h="370840">
                <a:tc>
                  <a:txBody>
                    <a:bodyPr/>
                    <a:lstStyle/>
                    <a:p>
                      <a:r>
                        <a:rPr lang="en-GB" dirty="0"/>
                        <a:t>Fuel oils (coal and peat)</a:t>
                      </a:r>
                    </a:p>
                  </a:txBody>
                  <a:tcPr/>
                </a:tc>
                <a:extLst>
                  <a:ext uri="{0D108BD9-81ED-4DB2-BD59-A6C34878D82A}">
                    <a16:rowId xmlns:a16="http://schemas.microsoft.com/office/drawing/2014/main" val="3519177647"/>
                  </a:ext>
                </a:extLst>
              </a:tr>
            </a:tbl>
          </a:graphicData>
        </a:graphic>
      </p:graphicFrame>
    </p:spTree>
    <p:extLst>
      <p:ext uri="{BB962C8B-B14F-4D97-AF65-F5344CB8AC3E}">
        <p14:creationId xmlns:p14="http://schemas.microsoft.com/office/powerpoint/2010/main" val="7722519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25" name="Rectangle 24"/>
          <p:cNvSpPr/>
          <p:nvPr/>
        </p:nvSpPr>
        <p:spPr>
          <a:xfrm>
            <a:off x="457200" y="1556792"/>
            <a:ext cx="8507288" cy="1323439"/>
          </a:xfrm>
          <a:prstGeom prst="rect">
            <a:avLst/>
          </a:prstGeom>
        </p:spPr>
        <p:txBody>
          <a:bodyPr wrap="square">
            <a:spAutoFit/>
          </a:bodyPr>
          <a:lstStyle/>
          <a:p>
            <a:r>
              <a:rPr lang="en-GB" dirty="0">
                <a:solidFill>
                  <a:srgbClr val="000000"/>
                </a:solidFill>
                <a:latin typeface="arial" panose="020B0604020202020204" pitchFamily="34" charset="0"/>
              </a:rPr>
              <a:t>Low-carbon power is electricity produced with substantially lower greenhouse gas emissions than conventional fossil fuel power generation. The energy transition to low-carbon power is one of the most important actions required to limit climate change.</a:t>
            </a:r>
            <a:endParaRPr lang="en-GB" dirty="0">
              <a:solidFill>
                <a:srgbClr val="000000"/>
              </a:solidFill>
            </a:endParaRPr>
          </a:p>
        </p:txBody>
      </p:sp>
      <p:graphicFrame>
        <p:nvGraphicFramePr>
          <p:cNvPr id="26" name="Table 25"/>
          <p:cNvGraphicFramePr>
            <a:graphicFrameLocks noGrp="1"/>
          </p:cNvGraphicFramePr>
          <p:nvPr>
            <p:extLst>
              <p:ext uri="{D42A27DB-BD31-4B8C-83A1-F6EECF244321}">
                <p14:modId xmlns:p14="http://schemas.microsoft.com/office/powerpoint/2010/main" val="2992647662"/>
              </p:ext>
            </p:extLst>
          </p:nvPr>
        </p:nvGraphicFramePr>
        <p:xfrm>
          <a:off x="1403648" y="3212976"/>
          <a:ext cx="6096000" cy="2595880"/>
        </p:xfrm>
        <a:graphic>
          <a:graphicData uri="http://schemas.openxmlformats.org/drawingml/2006/table">
            <a:tbl>
              <a:tblPr firstRow="1" bandRow="1">
                <a:tableStyleId>{1E171933-4619-4E11-9A3F-F7608DF75F80}</a:tableStyleId>
              </a:tblPr>
              <a:tblGrid>
                <a:gridCol w="6096000">
                  <a:extLst>
                    <a:ext uri="{9D8B030D-6E8A-4147-A177-3AD203B41FA5}">
                      <a16:colId xmlns:a16="http://schemas.microsoft.com/office/drawing/2014/main" val="2486171055"/>
                    </a:ext>
                  </a:extLst>
                </a:gridCol>
              </a:tblGrid>
              <a:tr h="370840">
                <a:tc>
                  <a:txBody>
                    <a:bodyPr/>
                    <a:lstStyle/>
                    <a:p>
                      <a:pPr algn="ctr"/>
                      <a:r>
                        <a:rPr lang="en-GB" dirty="0"/>
                        <a:t>Low-carbon</a:t>
                      </a:r>
                      <a:r>
                        <a:rPr lang="en-GB" baseline="0" dirty="0"/>
                        <a:t> examples</a:t>
                      </a:r>
                      <a:endParaRPr lang="en-GB" dirty="0"/>
                    </a:p>
                  </a:txBody>
                  <a:tcPr/>
                </a:tc>
                <a:extLst>
                  <a:ext uri="{0D108BD9-81ED-4DB2-BD59-A6C34878D82A}">
                    <a16:rowId xmlns:a16="http://schemas.microsoft.com/office/drawing/2014/main" val="2654536369"/>
                  </a:ext>
                </a:extLst>
              </a:tr>
              <a:tr h="370840">
                <a:tc>
                  <a:txBody>
                    <a:bodyPr/>
                    <a:lstStyle/>
                    <a:p>
                      <a:r>
                        <a:rPr lang="en-GB" dirty="0"/>
                        <a:t>Combined heat and power (CHP)</a:t>
                      </a:r>
                    </a:p>
                  </a:txBody>
                  <a:tcPr/>
                </a:tc>
                <a:extLst>
                  <a:ext uri="{0D108BD9-81ED-4DB2-BD59-A6C34878D82A}">
                    <a16:rowId xmlns:a16="http://schemas.microsoft.com/office/drawing/2014/main" val="833624815"/>
                  </a:ext>
                </a:extLst>
              </a:tr>
              <a:tr h="370840">
                <a:tc>
                  <a:txBody>
                    <a:bodyPr/>
                    <a:lstStyle/>
                    <a:p>
                      <a:r>
                        <a:rPr lang="en-GB" dirty="0"/>
                        <a:t>Heat pumps</a:t>
                      </a:r>
                    </a:p>
                  </a:txBody>
                  <a:tcPr/>
                </a:tc>
                <a:extLst>
                  <a:ext uri="{0D108BD9-81ED-4DB2-BD59-A6C34878D82A}">
                    <a16:rowId xmlns:a16="http://schemas.microsoft.com/office/drawing/2014/main" val="2421288968"/>
                  </a:ext>
                </a:extLst>
              </a:tr>
              <a:tr h="370840">
                <a:tc>
                  <a:txBody>
                    <a:bodyPr/>
                    <a:lstStyle/>
                    <a:p>
                      <a:r>
                        <a:rPr lang="en-GB" dirty="0"/>
                        <a:t>Solid fuel</a:t>
                      </a:r>
                    </a:p>
                  </a:txBody>
                  <a:tcPr/>
                </a:tc>
                <a:extLst>
                  <a:ext uri="{0D108BD9-81ED-4DB2-BD59-A6C34878D82A}">
                    <a16:rowId xmlns:a16="http://schemas.microsoft.com/office/drawing/2014/main" val="2097042052"/>
                  </a:ext>
                </a:extLst>
              </a:tr>
              <a:tr h="370840">
                <a:tc>
                  <a:txBody>
                    <a:bodyPr/>
                    <a:lstStyle/>
                    <a:p>
                      <a:r>
                        <a:rPr lang="en-GB" dirty="0"/>
                        <a:t>Solar thermal </a:t>
                      </a:r>
                    </a:p>
                  </a:txBody>
                  <a:tcPr/>
                </a:tc>
                <a:extLst>
                  <a:ext uri="{0D108BD9-81ED-4DB2-BD59-A6C34878D82A}">
                    <a16:rowId xmlns:a16="http://schemas.microsoft.com/office/drawing/2014/main" val="547866890"/>
                  </a:ext>
                </a:extLst>
              </a:tr>
              <a:tr h="370840">
                <a:tc>
                  <a:txBody>
                    <a:bodyPr/>
                    <a:lstStyle/>
                    <a:p>
                      <a:r>
                        <a:rPr lang="en-GB" dirty="0"/>
                        <a:t>Electricity from non renewable resources</a:t>
                      </a:r>
                    </a:p>
                  </a:txBody>
                  <a:tcPr/>
                </a:tc>
                <a:extLst>
                  <a:ext uri="{0D108BD9-81ED-4DB2-BD59-A6C34878D82A}">
                    <a16:rowId xmlns:a16="http://schemas.microsoft.com/office/drawing/2014/main" val="2571818359"/>
                  </a:ext>
                </a:extLst>
              </a:tr>
              <a:tr h="370840">
                <a:tc>
                  <a:txBody>
                    <a:bodyPr/>
                    <a:lstStyle/>
                    <a:p>
                      <a:r>
                        <a:rPr lang="en-GB" dirty="0"/>
                        <a:t>Combined</a:t>
                      </a:r>
                      <a:r>
                        <a:rPr lang="en-GB" baseline="0" dirty="0"/>
                        <a:t> cooling heat and power </a:t>
                      </a:r>
                      <a:endParaRPr lang="en-GB" dirty="0"/>
                    </a:p>
                  </a:txBody>
                  <a:tcPr/>
                </a:tc>
                <a:extLst>
                  <a:ext uri="{0D108BD9-81ED-4DB2-BD59-A6C34878D82A}">
                    <a16:rowId xmlns:a16="http://schemas.microsoft.com/office/drawing/2014/main" val="1332926964"/>
                  </a:ext>
                </a:extLst>
              </a:tr>
            </a:tbl>
          </a:graphicData>
        </a:graphic>
      </p:graphicFrame>
      <p:sp>
        <p:nvSpPr>
          <p:cNvPr id="27" name="TextBox 26"/>
          <p:cNvSpPr txBox="1"/>
          <p:nvPr/>
        </p:nvSpPr>
        <p:spPr>
          <a:xfrm>
            <a:off x="539552" y="1008000"/>
            <a:ext cx="3106688" cy="461665"/>
          </a:xfrm>
          <a:prstGeom prst="rect">
            <a:avLst/>
          </a:prstGeom>
          <a:noFill/>
        </p:spPr>
        <p:txBody>
          <a:bodyPr wrap="square" rtlCol="0">
            <a:spAutoFit/>
          </a:bodyPr>
          <a:lstStyle/>
          <a:p>
            <a:r>
              <a:rPr lang="en-GB" sz="2400" b="1" dirty="0">
                <a:solidFill>
                  <a:srgbClr val="0070C0"/>
                </a:solidFill>
              </a:rPr>
              <a:t>Low carbon </a:t>
            </a:r>
          </a:p>
        </p:txBody>
      </p:sp>
    </p:spTree>
    <p:extLst>
      <p:ext uri="{BB962C8B-B14F-4D97-AF65-F5344CB8AC3E}">
        <p14:creationId xmlns:p14="http://schemas.microsoft.com/office/powerpoint/2010/main" val="3283116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8" name="TextBox 7"/>
          <p:cNvSpPr txBox="1"/>
          <p:nvPr/>
        </p:nvSpPr>
        <p:spPr>
          <a:xfrm>
            <a:off x="457200" y="1777861"/>
            <a:ext cx="8418512" cy="1015663"/>
          </a:xfrm>
          <a:prstGeom prst="rect">
            <a:avLst/>
          </a:prstGeom>
          <a:noFill/>
        </p:spPr>
        <p:txBody>
          <a:bodyPr wrap="square" rtlCol="0">
            <a:spAutoFit/>
          </a:bodyPr>
          <a:lstStyle/>
          <a:p>
            <a:r>
              <a:rPr lang="en-GB" dirty="0"/>
              <a:t>When energy sources are labelled carbon-free, this means that energy is produced by a resource that generates no carbon emissions. These resources help to reduce greenhouse gas emissions.</a:t>
            </a:r>
          </a:p>
        </p:txBody>
      </p:sp>
      <p:graphicFrame>
        <p:nvGraphicFramePr>
          <p:cNvPr id="17" name="Table 16"/>
          <p:cNvGraphicFramePr>
            <a:graphicFrameLocks noGrp="1"/>
          </p:cNvGraphicFramePr>
          <p:nvPr>
            <p:extLst>
              <p:ext uri="{D42A27DB-BD31-4B8C-83A1-F6EECF244321}">
                <p14:modId xmlns:p14="http://schemas.microsoft.com/office/powerpoint/2010/main" val="1491099518"/>
              </p:ext>
            </p:extLst>
          </p:nvPr>
        </p:nvGraphicFramePr>
        <p:xfrm>
          <a:off x="1547664" y="3212976"/>
          <a:ext cx="6183560" cy="2159400"/>
        </p:xfrm>
        <a:graphic>
          <a:graphicData uri="http://schemas.openxmlformats.org/drawingml/2006/table">
            <a:tbl>
              <a:tblPr firstRow="1" bandRow="1">
                <a:tableStyleId>{793D81CF-94F2-401A-BA57-92F5A7B2D0C5}</a:tableStyleId>
              </a:tblPr>
              <a:tblGrid>
                <a:gridCol w="6183560">
                  <a:extLst>
                    <a:ext uri="{9D8B030D-6E8A-4147-A177-3AD203B41FA5}">
                      <a16:colId xmlns:a16="http://schemas.microsoft.com/office/drawing/2014/main" val="3216861329"/>
                    </a:ext>
                  </a:extLst>
                </a:gridCol>
              </a:tblGrid>
              <a:tr h="431880">
                <a:tc>
                  <a:txBody>
                    <a:bodyPr/>
                    <a:lstStyle/>
                    <a:p>
                      <a:pPr algn="ctr"/>
                      <a:r>
                        <a:rPr lang="en-GB" dirty="0"/>
                        <a:t>Zero-carbon examples</a:t>
                      </a:r>
                    </a:p>
                  </a:txBody>
                  <a:tcPr/>
                </a:tc>
                <a:extLst>
                  <a:ext uri="{0D108BD9-81ED-4DB2-BD59-A6C34878D82A}">
                    <a16:rowId xmlns:a16="http://schemas.microsoft.com/office/drawing/2014/main" val="1951953576"/>
                  </a:ext>
                </a:extLst>
              </a:tr>
              <a:tr h="4318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a:t>Electricity </a:t>
                      </a:r>
                      <a:r>
                        <a:rPr lang="en-GB" baseline="0" dirty="0"/>
                        <a:t>– w</a:t>
                      </a:r>
                      <a:r>
                        <a:rPr lang="en-GB" dirty="0"/>
                        <a:t>ind</a:t>
                      </a:r>
                    </a:p>
                  </a:txBody>
                  <a:tcPr/>
                </a:tc>
                <a:extLst>
                  <a:ext uri="{0D108BD9-81ED-4DB2-BD59-A6C34878D82A}">
                    <a16:rowId xmlns:a16="http://schemas.microsoft.com/office/drawing/2014/main" val="1152556678"/>
                  </a:ext>
                </a:extLst>
              </a:tr>
              <a:tr h="431880">
                <a:tc>
                  <a:txBody>
                    <a:bodyPr/>
                    <a:lstStyle/>
                    <a:p>
                      <a:r>
                        <a:rPr lang="en-GB" dirty="0"/>
                        <a:t>Solar PV</a:t>
                      </a:r>
                    </a:p>
                  </a:txBody>
                  <a:tcPr/>
                </a:tc>
                <a:extLst>
                  <a:ext uri="{0D108BD9-81ED-4DB2-BD59-A6C34878D82A}">
                    <a16:rowId xmlns:a16="http://schemas.microsoft.com/office/drawing/2014/main" val="3903787083"/>
                  </a:ext>
                </a:extLst>
              </a:tr>
              <a:tr h="431880">
                <a:tc>
                  <a:txBody>
                    <a:bodyPr/>
                    <a:lstStyle/>
                    <a:p>
                      <a:r>
                        <a:rPr lang="en-GB" dirty="0"/>
                        <a:t>Electricity</a:t>
                      </a:r>
                      <a:r>
                        <a:rPr lang="en-GB" baseline="0" dirty="0"/>
                        <a:t> – tidal </a:t>
                      </a:r>
                      <a:endParaRPr lang="en-GB" dirty="0"/>
                    </a:p>
                  </a:txBody>
                  <a:tcPr/>
                </a:tc>
                <a:extLst>
                  <a:ext uri="{0D108BD9-81ED-4DB2-BD59-A6C34878D82A}">
                    <a16:rowId xmlns:a16="http://schemas.microsoft.com/office/drawing/2014/main" val="3797662492"/>
                  </a:ext>
                </a:extLst>
              </a:tr>
              <a:tr h="431880">
                <a:tc>
                  <a:txBody>
                    <a:bodyPr/>
                    <a:lstStyle/>
                    <a:p>
                      <a:r>
                        <a:rPr lang="en-GB" dirty="0"/>
                        <a:t>Hydroelectric</a:t>
                      </a:r>
                    </a:p>
                  </a:txBody>
                  <a:tcPr/>
                </a:tc>
                <a:extLst>
                  <a:ext uri="{0D108BD9-81ED-4DB2-BD59-A6C34878D82A}">
                    <a16:rowId xmlns:a16="http://schemas.microsoft.com/office/drawing/2014/main" val="1918179685"/>
                  </a:ext>
                </a:extLst>
              </a:tr>
            </a:tbl>
          </a:graphicData>
        </a:graphic>
      </p:graphicFrame>
      <p:sp>
        <p:nvSpPr>
          <p:cNvPr id="19" name="TextBox 18"/>
          <p:cNvSpPr txBox="1"/>
          <p:nvPr/>
        </p:nvSpPr>
        <p:spPr>
          <a:xfrm>
            <a:off x="457200" y="980728"/>
            <a:ext cx="3106688" cy="461665"/>
          </a:xfrm>
          <a:prstGeom prst="rect">
            <a:avLst/>
          </a:prstGeom>
          <a:noFill/>
        </p:spPr>
        <p:txBody>
          <a:bodyPr wrap="square" rtlCol="0">
            <a:spAutoFit/>
          </a:bodyPr>
          <a:lstStyle/>
          <a:p>
            <a:r>
              <a:rPr lang="en-GB" sz="2400" b="1" dirty="0">
                <a:solidFill>
                  <a:srgbClr val="0070C0"/>
                </a:solidFill>
              </a:rPr>
              <a:t>Zero carbon </a:t>
            </a:r>
          </a:p>
        </p:txBody>
      </p:sp>
    </p:spTree>
    <p:extLst>
      <p:ext uri="{BB962C8B-B14F-4D97-AF65-F5344CB8AC3E}">
        <p14:creationId xmlns:p14="http://schemas.microsoft.com/office/powerpoint/2010/main" val="29477190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406" y="1009711"/>
            <a:ext cx="8229600" cy="382588"/>
          </a:xfrm>
        </p:spPr>
        <p:txBody>
          <a:bodyPr/>
          <a:lstStyle/>
          <a:p>
            <a:r>
              <a:rPr lang="en-GB" dirty="0"/>
              <a:t>Rainwater harvesting</a:t>
            </a:r>
          </a:p>
        </p:txBody>
      </p:sp>
      <p:sp>
        <p:nvSpPr>
          <p:cNvPr id="3" name="TextBox 2"/>
          <p:cNvSpPr txBox="1"/>
          <p:nvPr/>
        </p:nvSpPr>
        <p:spPr>
          <a:xfrm>
            <a:off x="440500" y="1690062"/>
            <a:ext cx="5067604" cy="3477875"/>
          </a:xfrm>
          <a:prstGeom prst="rect">
            <a:avLst/>
          </a:prstGeom>
          <a:noFill/>
        </p:spPr>
        <p:txBody>
          <a:bodyPr wrap="square" rtlCol="0">
            <a:spAutoFit/>
          </a:bodyPr>
          <a:lstStyle/>
          <a:p>
            <a:r>
              <a:rPr lang="en-GB" dirty="0"/>
              <a:t>In the UK, we rely on mains water to supply all our water needs. Financially and environmentally this is wasteful; hence the rise in rainwater harvesting systems and techniques. </a:t>
            </a:r>
          </a:p>
          <a:p>
            <a:endParaRPr lang="en-GB" dirty="0"/>
          </a:p>
          <a:p>
            <a:r>
              <a:rPr lang="en-GB" dirty="0"/>
              <a:t>Mains water is purified to drinking water standards and this is an expensive process. Much of our water usage is for non potable purposes such as cleaning, gardening and flushing toilets. </a:t>
            </a:r>
          </a:p>
        </p:txBody>
      </p:sp>
      <p:sp>
        <p:nvSpPr>
          <p:cNvPr id="4" name="TextBox 3"/>
          <p:cNvSpPr txBox="1"/>
          <p:nvPr/>
        </p:nvSpPr>
        <p:spPr>
          <a:xfrm>
            <a:off x="440500" y="5373216"/>
            <a:ext cx="6485858" cy="1015663"/>
          </a:xfrm>
          <a:prstGeom prst="rect">
            <a:avLst/>
          </a:prstGeom>
          <a:noFill/>
        </p:spPr>
        <p:txBody>
          <a:bodyPr wrap="square" rtlCol="0">
            <a:spAutoFit/>
          </a:bodyPr>
          <a:lstStyle/>
          <a:p>
            <a:r>
              <a:rPr lang="en-GB" dirty="0"/>
              <a:t>Harvested rainwater can be substituted for mains water, which reduces our reliance on the mains water supply, saves money and protects a key natural resource. </a:t>
            </a:r>
          </a:p>
        </p:txBody>
      </p:sp>
      <p:pic>
        <p:nvPicPr>
          <p:cNvPr id="7" name="Picture 6" descr="Diagram&#10;&#10;Description automatically generated">
            <a:extLst>
              <a:ext uri="{FF2B5EF4-FFF2-40B4-BE49-F238E27FC236}">
                <a16:creationId xmlns:a16="http://schemas.microsoft.com/office/drawing/2014/main" id="{7C006DF2-6AE9-48A0-96C2-2695C786110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3046" y="1848277"/>
            <a:ext cx="3068960" cy="3068960"/>
          </a:xfrm>
          <a:prstGeom prst="rect">
            <a:avLst/>
          </a:prstGeom>
        </p:spPr>
      </p:pic>
    </p:spTree>
    <p:extLst>
      <p:ext uri="{BB962C8B-B14F-4D97-AF65-F5344CB8AC3E}">
        <p14:creationId xmlns:p14="http://schemas.microsoft.com/office/powerpoint/2010/main" val="3188532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95536" y="1052736"/>
            <a:ext cx="8686800" cy="548792"/>
          </a:xfrm>
        </p:spPr>
        <p:txBody>
          <a:bodyPr/>
          <a:lstStyle/>
          <a:p>
            <a:r>
              <a:rPr lang="en-US" dirty="0"/>
              <a:t>Rainwater harvesting </a:t>
            </a:r>
          </a:p>
        </p:txBody>
      </p:sp>
      <p:sp>
        <p:nvSpPr>
          <p:cNvPr id="2" name="TextBox 1"/>
          <p:cNvSpPr txBox="1"/>
          <p:nvPr/>
        </p:nvSpPr>
        <p:spPr>
          <a:xfrm>
            <a:off x="395536" y="1844824"/>
            <a:ext cx="3960440" cy="4708981"/>
          </a:xfrm>
          <a:prstGeom prst="rect">
            <a:avLst/>
          </a:prstGeom>
          <a:noFill/>
        </p:spPr>
        <p:txBody>
          <a:bodyPr wrap="square" rtlCol="0">
            <a:spAutoFit/>
          </a:bodyPr>
          <a:lstStyle/>
          <a:p>
            <a:r>
              <a:rPr lang="en-GB" dirty="0"/>
              <a:t>In the South East of England there is less water available per person than in most Mediterranean countries.</a:t>
            </a:r>
          </a:p>
          <a:p>
            <a:endParaRPr lang="en-GB" dirty="0"/>
          </a:p>
          <a:p>
            <a:r>
              <a:rPr lang="en-GB" dirty="0"/>
              <a:t>Rainwater is usually collected from the roof and then is heavily filtered using a filter attached to the downpipe on a guttering system. A fine basket filter may be used in larger, more expensive systems, for example self-cleaning filters can be placed in underground tanks.  </a:t>
            </a:r>
          </a:p>
          <a:p>
            <a:endParaRPr lang="en-GB" dirty="0"/>
          </a:p>
        </p:txBody>
      </p:sp>
      <p:pic>
        <p:nvPicPr>
          <p:cNvPr id="4" name="Picture 3" descr="A picture containing sky, outdoor, grass, ground&#10;&#10;Description automatically generated">
            <a:extLst>
              <a:ext uri="{FF2B5EF4-FFF2-40B4-BE49-F238E27FC236}">
                <a16:creationId xmlns:a16="http://schemas.microsoft.com/office/drawing/2014/main" id="{9F21D837-BE7B-4F40-94D0-AE94975E65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0" y="1700807"/>
            <a:ext cx="3912096" cy="2585895"/>
          </a:xfrm>
          <a:prstGeom prst="rect">
            <a:avLst/>
          </a:prstGeom>
        </p:spPr>
      </p:pic>
      <p:sp>
        <p:nvSpPr>
          <p:cNvPr id="8" name="TextBox 7">
            <a:extLst>
              <a:ext uri="{FF2B5EF4-FFF2-40B4-BE49-F238E27FC236}">
                <a16:creationId xmlns:a16="http://schemas.microsoft.com/office/drawing/2014/main" id="{EA1220F4-3783-4720-9963-197CB0003CD3}"/>
              </a:ext>
            </a:extLst>
          </p:cNvPr>
          <p:cNvSpPr txBox="1"/>
          <p:nvPr/>
        </p:nvSpPr>
        <p:spPr>
          <a:xfrm>
            <a:off x="4572000" y="4509120"/>
            <a:ext cx="3635896" cy="1323439"/>
          </a:xfrm>
          <a:prstGeom prst="rect">
            <a:avLst/>
          </a:prstGeom>
          <a:noFill/>
        </p:spPr>
        <p:txBody>
          <a:bodyPr wrap="square">
            <a:spAutoFit/>
          </a:bodyPr>
          <a:lstStyle/>
          <a:p>
            <a:r>
              <a:rPr lang="en-GB" dirty="0"/>
              <a:t>The velodrome in the Queen Elizabeth Olympic Park in London is designed to harvest rainwater. </a:t>
            </a:r>
          </a:p>
        </p:txBody>
      </p:sp>
    </p:spTree>
    <p:extLst>
      <p:ext uri="{BB962C8B-B14F-4D97-AF65-F5344CB8AC3E}">
        <p14:creationId xmlns:p14="http://schemas.microsoft.com/office/powerpoint/2010/main" val="1868441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Rainwater systems </a:t>
            </a:r>
          </a:p>
        </p:txBody>
      </p:sp>
      <p:sp>
        <p:nvSpPr>
          <p:cNvPr id="3" name="Content Placeholder 2"/>
          <p:cNvSpPr>
            <a:spLocks noGrp="1"/>
          </p:cNvSpPr>
          <p:nvPr>
            <p:ph sz="quarter" idx="10"/>
          </p:nvPr>
        </p:nvSpPr>
        <p:spPr/>
        <p:txBody>
          <a:bodyPr/>
          <a:lstStyle/>
          <a:p>
            <a:r>
              <a:rPr lang="en-GB" dirty="0"/>
              <a:t>There are three types of rainwater systems available:</a:t>
            </a:r>
          </a:p>
          <a:p>
            <a:r>
              <a:rPr lang="en-GB" b="1" dirty="0">
                <a:solidFill>
                  <a:srgbClr val="0070C0"/>
                </a:solidFill>
              </a:rPr>
              <a:t>Gravity </a:t>
            </a:r>
            <a:r>
              <a:rPr lang="en-GB" dirty="0"/>
              <a:t>– Collected rainwater is pumped from the main holding tank to an elevated/header tank. The connected appliances are then supplied from the tank as in a normal gravity-fed system. </a:t>
            </a:r>
          </a:p>
          <a:p>
            <a:r>
              <a:rPr lang="en-GB" b="1" dirty="0">
                <a:solidFill>
                  <a:srgbClr val="0070C0"/>
                </a:solidFill>
              </a:rPr>
              <a:t>Direct (pressurised) </a:t>
            </a:r>
            <a:r>
              <a:rPr lang="en-GB" dirty="0"/>
              <a:t>– Collected rainwater is pump-fed directly from the main holding tank to the serviced appliances. </a:t>
            </a:r>
          </a:p>
          <a:p>
            <a:r>
              <a:rPr lang="en-GB" b="1" dirty="0">
                <a:solidFill>
                  <a:srgbClr val="0070C0"/>
                </a:solidFill>
              </a:rPr>
              <a:t>Combination</a:t>
            </a:r>
            <a:r>
              <a:rPr lang="en-GB" dirty="0"/>
              <a:t> – Collected rainwater is pumped or gravity fed to a low-level break tank. In turn, the water is then gravity fed to an integral or external booster pump system for onward distribution to the serviced appliances. </a:t>
            </a:r>
          </a:p>
          <a:p>
            <a:endParaRPr lang="en-GB" dirty="0"/>
          </a:p>
        </p:txBody>
      </p:sp>
    </p:spTree>
    <p:extLst>
      <p:ext uri="{BB962C8B-B14F-4D97-AF65-F5344CB8AC3E}">
        <p14:creationId xmlns:p14="http://schemas.microsoft.com/office/powerpoint/2010/main" val="8897015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BFAD03B-D3A5-4DBA-A317-3C67D9B47817}"/>
              </a:ext>
            </a:extLst>
          </p:cNvPr>
          <p:cNvPicPr>
            <a:picLocks noChangeAspect="1"/>
          </p:cNvPicPr>
          <p:nvPr/>
        </p:nvPicPr>
        <p:blipFill rotWithShape="1">
          <a:blip r:embed="rId2"/>
          <a:srcRect t="10016" r="3395"/>
          <a:stretch/>
        </p:blipFill>
        <p:spPr>
          <a:xfrm>
            <a:off x="611560" y="1160246"/>
            <a:ext cx="6624736" cy="4537507"/>
          </a:xfrm>
          <a:prstGeom prst="rect">
            <a:avLst/>
          </a:prstGeom>
        </p:spPr>
      </p:pic>
    </p:spTree>
    <p:extLst>
      <p:ext uri="{BB962C8B-B14F-4D97-AF65-F5344CB8AC3E}">
        <p14:creationId xmlns:p14="http://schemas.microsoft.com/office/powerpoint/2010/main" val="837746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7784" y="1137872"/>
            <a:ext cx="8229600" cy="382588"/>
          </a:xfrm>
        </p:spPr>
        <p:txBody>
          <a:bodyPr/>
          <a:lstStyle/>
          <a:p>
            <a:r>
              <a:rPr lang="en-GB" u="sng" dirty="0"/>
              <a:t>Rainwater harvesting system</a:t>
            </a:r>
          </a:p>
        </p:txBody>
      </p:sp>
      <p:cxnSp>
        <p:nvCxnSpPr>
          <p:cNvPr id="4" name="Straight Connector 3"/>
          <p:cNvCxnSpPr/>
          <p:nvPr/>
        </p:nvCxnSpPr>
        <p:spPr>
          <a:xfrm>
            <a:off x="4427984" y="1772816"/>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5" name="TextBox 4"/>
          <p:cNvSpPr txBox="1"/>
          <p:nvPr/>
        </p:nvSpPr>
        <p:spPr>
          <a:xfrm>
            <a:off x="755576" y="1660738"/>
            <a:ext cx="2448272" cy="400110"/>
          </a:xfrm>
          <a:prstGeom prst="rect">
            <a:avLst/>
          </a:prstGeom>
          <a:noFill/>
        </p:spPr>
        <p:txBody>
          <a:bodyPr wrap="square" rtlCol="0">
            <a:spAutoFit/>
          </a:bodyPr>
          <a:lstStyle/>
          <a:p>
            <a:r>
              <a:rPr lang="en-GB" b="1" dirty="0"/>
              <a:t>Advantages</a:t>
            </a:r>
            <a:r>
              <a:rPr lang="en-GB" b="1" u="sng" dirty="0"/>
              <a:t> </a:t>
            </a:r>
          </a:p>
        </p:txBody>
      </p:sp>
      <p:sp>
        <p:nvSpPr>
          <p:cNvPr id="6" name="TextBox 5"/>
          <p:cNvSpPr txBox="1"/>
          <p:nvPr/>
        </p:nvSpPr>
        <p:spPr>
          <a:xfrm>
            <a:off x="5868144" y="1660738"/>
            <a:ext cx="2448272" cy="400110"/>
          </a:xfrm>
          <a:prstGeom prst="rect">
            <a:avLst/>
          </a:prstGeom>
          <a:noFill/>
        </p:spPr>
        <p:txBody>
          <a:bodyPr wrap="square" rtlCol="0">
            <a:spAutoFit/>
          </a:bodyPr>
          <a:lstStyle/>
          <a:p>
            <a:r>
              <a:rPr lang="en-GB" b="1" dirty="0"/>
              <a:t>Disadvantages</a:t>
            </a:r>
            <a:r>
              <a:rPr lang="en-GB" b="1" u="sng" dirty="0"/>
              <a:t> </a:t>
            </a:r>
          </a:p>
        </p:txBody>
      </p:sp>
      <p:sp>
        <p:nvSpPr>
          <p:cNvPr id="7" name="TextBox 6"/>
          <p:cNvSpPr txBox="1"/>
          <p:nvPr/>
        </p:nvSpPr>
        <p:spPr>
          <a:xfrm>
            <a:off x="323528" y="2262558"/>
            <a:ext cx="3744416" cy="707886"/>
          </a:xfrm>
          <a:prstGeom prst="rect">
            <a:avLst/>
          </a:prstGeom>
          <a:noFill/>
        </p:spPr>
        <p:txBody>
          <a:bodyPr wrap="square" rtlCol="0">
            <a:spAutoFit/>
          </a:bodyPr>
          <a:lstStyle/>
          <a:p>
            <a:r>
              <a:rPr lang="en-GB" dirty="0"/>
              <a:t>It saves money by reducing water usage. </a:t>
            </a:r>
          </a:p>
        </p:txBody>
      </p:sp>
      <p:sp>
        <p:nvSpPr>
          <p:cNvPr id="8" name="TextBox 7"/>
          <p:cNvSpPr txBox="1"/>
          <p:nvPr/>
        </p:nvSpPr>
        <p:spPr>
          <a:xfrm>
            <a:off x="324494" y="4708081"/>
            <a:ext cx="3744416" cy="707886"/>
          </a:xfrm>
          <a:prstGeom prst="rect">
            <a:avLst/>
          </a:prstGeom>
          <a:noFill/>
        </p:spPr>
        <p:txBody>
          <a:bodyPr wrap="square" rtlCol="0">
            <a:spAutoFit/>
          </a:bodyPr>
          <a:lstStyle/>
          <a:p>
            <a:r>
              <a:rPr lang="en-GB" dirty="0"/>
              <a:t>It gains eco home rating for a property. </a:t>
            </a:r>
          </a:p>
        </p:txBody>
      </p:sp>
      <p:sp>
        <p:nvSpPr>
          <p:cNvPr id="10" name="TextBox 9"/>
          <p:cNvSpPr txBox="1"/>
          <p:nvPr/>
        </p:nvSpPr>
        <p:spPr>
          <a:xfrm>
            <a:off x="291166" y="3177543"/>
            <a:ext cx="3816424" cy="1323439"/>
          </a:xfrm>
          <a:prstGeom prst="rect">
            <a:avLst/>
          </a:prstGeom>
          <a:noFill/>
        </p:spPr>
        <p:txBody>
          <a:bodyPr wrap="square" rtlCol="0">
            <a:spAutoFit/>
          </a:bodyPr>
          <a:lstStyle/>
          <a:p>
            <a:r>
              <a:rPr lang="en-GB" dirty="0"/>
              <a:t>Rainwater is better for your garden as it has a balanced pH and is free of chemicals such as chlorine.</a:t>
            </a:r>
          </a:p>
        </p:txBody>
      </p:sp>
      <p:sp>
        <p:nvSpPr>
          <p:cNvPr id="11" name="TextBox 10"/>
          <p:cNvSpPr txBox="1"/>
          <p:nvPr/>
        </p:nvSpPr>
        <p:spPr>
          <a:xfrm>
            <a:off x="4716016" y="2201126"/>
            <a:ext cx="3958006" cy="707886"/>
          </a:xfrm>
          <a:prstGeom prst="rect">
            <a:avLst/>
          </a:prstGeom>
          <a:noFill/>
        </p:spPr>
        <p:txBody>
          <a:bodyPr wrap="square" rtlCol="0">
            <a:spAutoFit/>
          </a:bodyPr>
          <a:lstStyle/>
          <a:p>
            <a:r>
              <a:rPr lang="en-GB" dirty="0"/>
              <a:t>It has a high cost when retro-fitted to an existing property. </a:t>
            </a:r>
          </a:p>
        </p:txBody>
      </p:sp>
      <p:sp>
        <p:nvSpPr>
          <p:cNvPr id="12" name="TextBox 11"/>
          <p:cNvSpPr txBox="1"/>
          <p:nvPr/>
        </p:nvSpPr>
        <p:spPr>
          <a:xfrm>
            <a:off x="4690981" y="3429000"/>
            <a:ext cx="4176461" cy="400110"/>
          </a:xfrm>
          <a:prstGeom prst="rect">
            <a:avLst/>
          </a:prstGeom>
          <a:noFill/>
        </p:spPr>
        <p:txBody>
          <a:bodyPr wrap="square" rtlCol="0">
            <a:spAutoFit/>
          </a:bodyPr>
          <a:lstStyle/>
          <a:p>
            <a:r>
              <a:rPr lang="en-GB" dirty="0"/>
              <a:t>The filter requires maintenance. </a:t>
            </a:r>
          </a:p>
        </p:txBody>
      </p:sp>
      <p:sp>
        <p:nvSpPr>
          <p:cNvPr id="13" name="TextBox 12"/>
          <p:cNvSpPr txBox="1"/>
          <p:nvPr/>
        </p:nvSpPr>
        <p:spPr>
          <a:xfrm>
            <a:off x="4716016" y="4500982"/>
            <a:ext cx="3888432" cy="707886"/>
          </a:xfrm>
          <a:prstGeom prst="rect">
            <a:avLst/>
          </a:prstGeom>
          <a:noFill/>
        </p:spPr>
        <p:txBody>
          <a:bodyPr wrap="square" rtlCol="0">
            <a:spAutoFit/>
          </a:bodyPr>
          <a:lstStyle/>
          <a:p>
            <a:r>
              <a:rPr lang="en-GB" dirty="0"/>
              <a:t>Separate pipework needs to be installed. </a:t>
            </a:r>
          </a:p>
        </p:txBody>
      </p:sp>
      <p:sp>
        <p:nvSpPr>
          <p:cNvPr id="3" name="TextBox 2"/>
          <p:cNvSpPr txBox="1"/>
          <p:nvPr/>
        </p:nvSpPr>
        <p:spPr>
          <a:xfrm>
            <a:off x="291166" y="5623066"/>
            <a:ext cx="3996441" cy="707886"/>
          </a:xfrm>
          <a:prstGeom prst="rect">
            <a:avLst/>
          </a:prstGeom>
          <a:noFill/>
        </p:spPr>
        <p:txBody>
          <a:bodyPr wrap="square" rtlCol="0">
            <a:spAutoFit/>
          </a:bodyPr>
          <a:lstStyle/>
          <a:p>
            <a:r>
              <a:rPr lang="en-GB" dirty="0"/>
              <a:t>It can produce drinking water for livestock and for irrigating crops.</a:t>
            </a:r>
          </a:p>
        </p:txBody>
      </p:sp>
    </p:spTree>
    <p:extLst>
      <p:ext uri="{BB962C8B-B14F-4D97-AF65-F5344CB8AC3E}">
        <p14:creationId xmlns:p14="http://schemas.microsoft.com/office/powerpoint/2010/main" val="17257507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E6479F1-674D-4C11-BD18-6A279EFC3908}">
  <ds:schemaRefs>
    <ds:schemaRef ds:uri="http://schemas.microsoft.com/sharepoint/v3/contenttype/forms"/>
  </ds:schemaRefs>
</ds:datastoreItem>
</file>

<file path=customXml/itemProps2.xml><?xml version="1.0" encoding="utf-8"?>
<ds:datastoreItem xmlns:ds="http://schemas.openxmlformats.org/officeDocument/2006/customXml" ds:itemID="{3821E134-E053-46D7-A994-296E861C235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E210BDC-C52C-4A69-991B-A44237306A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576</Words>
  <Application>Microsoft Office PowerPoint</Application>
  <PresentationFormat>On-screen Show (4:3)</PresentationFormat>
  <Paragraphs>57</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ＭＳ Ｐゴシック</vt:lpstr>
      <vt:lpstr>Arial</vt:lpstr>
      <vt:lpstr>Arial</vt:lpstr>
      <vt:lpstr>Lucida Grande</vt:lpstr>
      <vt:lpstr>Times New Roman</vt:lpstr>
      <vt:lpstr>1_Default Design</vt:lpstr>
      <vt:lpstr>PowerPoint 8: Renewable energy and energy conservation</vt:lpstr>
      <vt:lpstr> </vt:lpstr>
      <vt:lpstr> </vt:lpstr>
      <vt:lpstr> </vt:lpstr>
      <vt:lpstr>Rainwater harvesting</vt:lpstr>
      <vt:lpstr>Rainwater harvesting </vt:lpstr>
      <vt:lpstr>Rainwater systems </vt:lpstr>
      <vt:lpstr>PowerPoint Presentation</vt:lpstr>
      <vt:lpstr>Rainwater harvesting system</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172</cp:revision>
  <dcterms:created xsi:type="dcterms:W3CDTF">2013-05-28T00:38:54Z</dcterms:created>
  <dcterms:modified xsi:type="dcterms:W3CDTF">2025-11-18T17:34:02Z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