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4" r:id="rId4"/>
  </p:sldMasterIdLst>
  <p:notesMasterIdLst>
    <p:notesMasterId r:id="rId23"/>
  </p:notesMasterIdLst>
  <p:handoutMasterIdLst>
    <p:handoutMasterId r:id="rId24"/>
  </p:handoutMasterIdLst>
  <p:sldIdLst>
    <p:sldId id="256" r:id="rId5"/>
    <p:sldId id="329" r:id="rId6"/>
    <p:sldId id="258" r:id="rId7"/>
    <p:sldId id="259" r:id="rId8"/>
    <p:sldId id="331" r:id="rId9"/>
    <p:sldId id="261" r:id="rId10"/>
    <p:sldId id="332" r:id="rId11"/>
    <p:sldId id="335" r:id="rId12"/>
    <p:sldId id="336" r:id="rId13"/>
    <p:sldId id="334" r:id="rId14"/>
    <p:sldId id="338" r:id="rId15"/>
    <p:sldId id="333" r:id="rId16"/>
    <p:sldId id="262" r:id="rId17"/>
    <p:sldId id="263" r:id="rId18"/>
    <p:sldId id="264" r:id="rId19"/>
    <p:sldId id="337" r:id="rId20"/>
    <p:sldId id="266" r:id="rId21"/>
    <p:sldId id="267" r:id="rId22"/>
  </p:sldIdLst>
  <p:sldSz cx="9144000" cy="6858000" type="screen4x3"/>
  <p:notesSz cx="6858000" cy="9144000"/>
  <p:custDataLst>
    <p:tags r:id="rId25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2" clrIdx="0">
    <p:extLst>
      <p:ext uri="{19B8F6BF-5375-455C-9EA6-DF929625EA0E}">
        <p15:presenceInfo xmlns:p15="http://schemas.microsoft.com/office/powerpoint/2012/main" userId="Caroline Prodg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362"/>
    <p:restoredTop sz="94214" autoAdjust="0"/>
  </p:normalViewPr>
  <p:slideViewPr>
    <p:cSldViewPr showGuides="1">
      <p:cViewPr varScale="1">
        <p:scale>
          <a:sx n="65" d="100"/>
          <a:sy n="65" d="100"/>
        </p:scale>
        <p:origin x="870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4590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B6A034-B5EF-4567-8094-974175E8100D}"/>
              </a:ext>
            </a:extLst>
          </p:cNvPr>
          <p:cNvSpPr txBox="1"/>
          <p:nvPr userDrawn="1"/>
        </p:nvSpPr>
        <p:spPr>
          <a:xfrm>
            <a:off x="2286000" y="3228945"/>
            <a:ext cx="457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 eaLnBrk="1" hangingPunct="1"/>
            <a:r>
              <a:rPr lang="en-GB" sz="20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0A8ED6-9C28-4619-85E2-B5166F5709F9}"/>
              </a:ext>
            </a:extLst>
          </p:cNvPr>
          <p:cNvSpPr txBox="1"/>
          <p:nvPr userDrawn="1"/>
        </p:nvSpPr>
        <p:spPr>
          <a:xfrm>
            <a:off x="2286000" y="2863333"/>
            <a:ext cx="4572000" cy="11313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18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Building Services Engineering for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350 Building Services Engineering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18425FF-0882-4F94-8261-ADB59842062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13538" y="264047"/>
            <a:ext cx="1962150" cy="409575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A4FEEEC1-FC4D-4024-940A-ED19CB08C77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City &amp; Guilds Limited. 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84450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944800"/>
            <a:ext cx="8153400" cy="2514600"/>
          </a:xfrm>
        </p:spPr>
        <p:txBody>
          <a:bodyPr anchor="t"/>
          <a:lstStyle/>
          <a:p>
            <a:pPr lvl="1"/>
            <a:br>
              <a:rPr lang="en-GB" dirty="0">
                <a:solidFill>
                  <a:srgbClr val="0077E3"/>
                </a:solidFill>
              </a:rPr>
            </a:br>
            <a:br>
              <a:rPr lang="en-GB" dirty="0">
                <a:solidFill>
                  <a:srgbClr val="0077E3"/>
                </a:solidFill>
              </a:rPr>
            </a:br>
            <a:r>
              <a:rPr lang="en-GB" dirty="0">
                <a:solidFill>
                  <a:srgbClr val="0077E3"/>
                </a:solidFill>
              </a:rPr>
              <a:t>PowerPoint 5: Scales</a:t>
            </a:r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7139136" cy="4793704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060848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6. Construction measurement principles</a:t>
            </a:r>
          </a:p>
          <a:p>
            <a:endParaRPr lang="en-GB" sz="2400" b="1" dirty="0"/>
          </a:p>
          <a:p>
            <a:r>
              <a:rPr lang="en-GB" sz="2400" b="1" dirty="0"/>
              <a:t>6.3 Measurement standards, guidance and practice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990BC33-F8D4-41A5-93D8-8DC3AE3AD9A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348054"/>
            <a:ext cx="6421310" cy="475015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E85DAA2-DB09-4130-B71B-E759C2E42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987316"/>
            <a:ext cx="8280920" cy="365646"/>
          </a:xfrm>
        </p:spPr>
        <p:txBody>
          <a:bodyPr/>
          <a:lstStyle/>
          <a:p>
            <a:r>
              <a:rPr lang="en-GB" dirty="0"/>
              <a:t>Comparisons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C79B662-44E7-4927-BD2A-21D7D7023768}"/>
              </a:ext>
            </a:extLst>
          </p:cNvPr>
          <p:cNvSpPr txBox="1"/>
          <p:nvPr/>
        </p:nvSpPr>
        <p:spPr>
          <a:xfrm>
            <a:off x="4932040" y="4725144"/>
            <a:ext cx="3456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A floor plan is usually drawn at a scale of 1:50</a:t>
            </a:r>
          </a:p>
        </p:txBody>
      </p:sp>
    </p:spTree>
    <p:extLst>
      <p:ext uri="{BB962C8B-B14F-4D97-AF65-F5344CB8AC3E}">
        <p14:creationId xmlns:p14="http://schemas.microsoft.com/office/powerpoint/2010/main" val="25362270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85DAA2-DB09-4130-B71B-E759C2E42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987316"/>
            <a:ext cx="8280920" cy="365646"/>
          </a:xfrm>
        </p:spPr>
        <p:txBody>
          <a:bodyPr/>
          <a:lstStyle/>
          <a:p>
            <a:r>
              <a:rPr lang="en-GB" dirty="0"/>
              <a:t>Comparisons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9437F0-C66F-4EA5-B14D-814DFCDBD1A6}"/>
              </a:ext>
            </a:extLst>
          </p:cNvPr>
          <p:cNvSpPr txBox="1"/>
          <p:nvPr/>
        </p:nvSpPr>
        <p:spPr>
          <a:xfrm>
            <a:off x="1331640" y="5412365"/>
            <a:ext cx="63282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A road plan is shown at a scale of 1:500</a:t>
            </a:r>
          </a:p>
        </p:txBody>
      </p:sp>
      <p:pic>
        <p:nvPicPr>
          <p:cNvPr id="6" name="Picture 5" descr="Map&#10;&#10;Description automatically generated">
            <a:extLst>
              <a:ext uri="{FF2B5EF4-FFF2-40B4-BE49-F238E27FC236}">
                <a16:creationId xmlns:a16="http://schemas.microsoft.com/office/drawing/2014/main" id="{78D1E4DB-574E-42B2-A217-83660F5787E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1640" y="1445635"/>
            <a:ext cx="6328212" cy="3632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0159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E0B01EF-3B01-4F61-9713-89D24DBBD39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613"/>
          <a:stretch/>
        </p:blipFill>
        <p:spPr>
          <a:xfrm>
            <a:off x="1131013" y="1772816"/>
            <a:ext cx="6624736" cy="352892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C79B662-44E7-4927-BD2A-21D7D7023768}"/>
              </a:ext>
            </a:extLst>
          </p:cNvPr>
          <p:cNvSpPr txBox="1"/>
          <p:nvPr/>
        </p:nvSpPr>
        <p:spPr>
          <a:xfrm>
            <a:off x="467544" y="4947802"/>
            <a:ext cx="3456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Detail from a Land Registry plan at a scale of 1:1250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9437F0-C66F-4EA5-B14D-814DFCDBD1A6}"/>
              </a:ext>
            </a:extLst>
          </p:cNvPr>
          <p:cNvSpPr txBox="1"/>
          <p:nvPr/>
        </p:nvSpPr>
        <p:spPr>
          <a:xfrm>
            <a:off x="4716016" y="4947802"/>
            <a:ext cx="3456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Detail from a Land Registry plan at a scale of 1:2500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85DAA2-DB09-4130-B71B-E759C2E42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756592" y="1154115"/>
            <a:ext cx="4464496" cy="365646"/>
          </a:xfrm>
        </p:spPr>
        <p:txBody>
          <a:bodyPr/>
          <a:lstStyle/>
          <a:p>
            <a:pPr algn="ctr"/>
            <a:r>
              <a:rPr lang="en-GB" dirty="0"/>
              <a:t>Comparisons</a:t>
            </a:r>
          </a:p>
        </p:txBody>
      </p:sp>
    </p:spTree>
    <p:extLst>
      <p:ext uri="{BB962C8B-B14F-4D97-AF65-F5344CB8AC3E}">
        <p14:creationId xmlns:p14="http://schemas.microsoft.com/office/powerpoint/2010/main" val="33132656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Text Box 5">
            <a:extLst>
              <a:ext uri="{FF2B5EF4-FFF2-40B4-BE49-F238E27FC236}">
                <a16:creationId xmlns:a16="http://schemas.microsoft.com/office/drawing/2014/main" id="{8FBD6F95-11F1-4672-AA85-2E51AF532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938338"/>
            <a:ext cx="8147248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indent="-342900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dirty="0"/>
              <a:t>Scale can be used to obtain measurements calculated up or down.</a:t>
            </a:r>
          </a:p>
          <a:p>
            <a:pPr marL="342900" indent="-342900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dirty="0"/>
              <a:t>Depending on the scale, the calculation is proportionately bigger or smaller.</a:t>
            </a:r>
          </a:p>
          <a:p>
            <a:pPr marL="342900" indent="-342900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dirty="0"/>
              <a:t>As an example, a scale of 1:20 means that you either multiply your measurement (up) from the drawing by the second number, in this case 20, to obtain the full-size measurement or divide (down) to make a scale drawing.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13ACF4E-C42A-4BFD-8A9E-8079BCCBA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02196"/>
            <a:ext cx="8229600" cy="382588"/>
          </a:xfrm>
        </p:spPr>
        <p:txBody>
          <a:bodyPr/>
          <a:lstStyle/>
          <a:p>
            <a:r>
              <a:rPr lang="en-GB" altLang="en-US" sz="2400" dirty="0"/>
              <a:t>Working out scale</a:t>
            </a:r>
            <a:br>
              <a:rPr lang="en-GB" altLang="en-US" sz="2400" dirty="0"/>
            </a:b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9" dur="indefinite"/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0" dur="indefinite"/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ext Box 18">
            <a:extLst>
              <a:ext uri="{FF2B5EF4-FFF2-40B4-BE49-F238E27FC236}">
                <a16:creationId xmlns:a16="http://schemas.microsoft.com/office/drawing/2014/main" id="{A06D18E6-BD62-4A5B-AE4C-165DCA5427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9575" y="3467100"/>
            <a:ext cx="12287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dirty="0">
                <a:cs typeface="Arial" panose="020B0604020202020204" pitchFamily="34" charset="0"/>
              </a:rPr>
              <a:t>÷ 20</a:t>
            </a:r>
          </a:p>
        </p:txBody>
      </p:sp>
      <p:sp>
        <p:nvSpPr>
          <p:cNvPr id="19460" name="Rectangle 6">
            <a:extLst>
              <a:ext uri="{FF2B5EF4-FFF2-40B4-BE49-F238E27FC236}">
                <a16:creationId xmlns:a16="http://schemas.microsoft.com/office/drawing/2014/main" id="{C9B7ED9F-AEE3-43A6-ABD2-7570A1E95E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99100" y="2943225"/>
            <a:ext cx="2154238" cy="163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9461" name="Rectangle 7">
            <a:extLst>
              <a:ext uri="{FF2B5EF4-FFF2-40B4-BE49-F238E27FC236}">
                <a16:creationId xmlns:a16="http://schemas.microsoft.com/office/drawing/2014/main" id="{5606E436-820A-49CE-8BC0-222AF32EB5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4663" y="2992438"/>
            <a:ext cx="2041525" cy="152241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9462" name="Rectangle 8">
            <a:extLst>
              <a:ext uri="{FF2B5EF4-FFF2-40B4-BE49-F238E27FC236}">
                <a16:creationId xmlns:a16="http://schemas.microsoft.com/office/drawing/2014/main" id="{0A698C50-62DB-4147-913E-228AC3FDCB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89625" y="3149600"/>
            <a:ext cx="823913" cy="12128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9463" name="Line 9">
            <a:extLst>
              <a:ext uri="{FF2B5EF4-FFF2-40B4-BE49-F238E27FC236}">
                <a16:creationId xmlns:a16="http://schemas.microsoft.com/office/drawing/2014/main" id="{53D79532-1F17-4330-9493-56030B5AC015}"/>
              </a:ext>
            </a:extLst>
          </p:cNvPr>
          <p:cNvSpPr>
            <a:spLocks noChangeShapeType="1"/>
          </p:cNvSpPr>
          <p:nvPr/>
        </p:nvSpPr>
        <p:spPr bwMode="auto">
          <a:xfrm>
            <a:off x="5889625" y="3660775"/>
            <a:ext cx="449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9464" name="Line 10">
            <a:extLst>
              <a:ext uri="{FF2B5EF4-FFF2-40B4-BE49-F238E27FC236}">
                <a16:creationId xmlns:a16="http://schemas.microsoft.com/office/drawing/2014/main" id="{9579C309-7273-4B79-8D48-3B8BEADB8EAC}"/>
              </a:ext>
            </a:extLst>
          </p:cNvPr>
          <p:cNvSpPr>
            <a:spLocks noChangeShapeType="1"/>
          </p:cNvSpPr>
          <p:nvPr/>
        </p:nvSpPr>
        <p:spPr bwMode="auto">
          <a:xfrm>
            <a:off x="6338888" y="3665538"/>
            <a:ext cx="0" cy="6921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9465" name="Line 11">
            <a:extLst>
              <a:ext uri="{FF2B5EF4-FFF2-40B4-BE49-F238E27FC236}">
                <a16:creationId xmlns:a16="http://schemas.microsoft.com/office/drawing/2014/main" id="{4A309C27-6799-420E-BC23-E89ED32725D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269038" y="3149600"/>
            <a:ext cx="0" cy="500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9466" name="Line 12">
            <a:extLst>
              <a:ext uri="{FF2B5EF4-FFF2-40B4-BE49-F238E27FC236}">
                <a16:creationId xmlns:a16="http://schemas.microsoft.com/office/drawing/2014/main" id="{18D75EE7-69B5-4EFD-81D5-75349178706E}"/>
              </a:ext>
            </a:extLst>
          </p:cNvPr>
          <p:cNvSpPr>
            <a:spLocks noChangeShapeType="1"/>
          </p:cNvSpPr>
          <p:nvPr/>
        </p:nvSpPr>
        <p:spPr bwMode="auto">
          <a:xfrm>
            <a:off x="6338888" y="3711575"/>
            <a:ext cx="3698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9467" name="Line 13">
            <a:extLst>
              <a:ext uri="{FF2B5EF4-FFF2-40B4-BE49-F238E27FC236}">
                <a16:creationId xmlns:a16="http://schemas.microsoft.com/office/drawing/2014/main" id="{093B14F2-56F9-4ED2-9124-EDA2AAEF8EF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448425" y="4202113"/>
            <a:ext cx="155575" cy="149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9468" name="Line 14">
            <a:extLst>
              <a:ext uri="{FF2B5EF4-FFF2-40B4-BE49-F238E27FC236}">
                <a16:creationId xmlns:a16="http://schemas.microsoft.com/office/drawing/2014/main" id="{524C5663-6FA8-4BD4-A5B5-E1F9DABFF1AC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229350" y="4110038"/>
            <a:ext cx="104775" cy="158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9469" name="Line 15">
            <a:extLst>
              <a:ext uri="{FF2B5EF4-FFF2-40B4-BE49-F238E27FC236}">
                <a16:creationId xmlns:a16="http://schemas.microsoft.com/office/drawing/2014/main" id="{651861AC-2050-4FF3-BC76-8CDFDA3E63A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429375" y="3573463"/>
            <a:ext cx="165100" cy="133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9470" name="Line 16">
            <a:extLst>
              <a:ext uri="{FF2B5EF4-FFF2-40B4-BE49-F238E27FC236}">
                <a16:creationId xmlns:a16="http://schemas.microsoft.com/office/drawing/2014/main" id="{91B29E28-98D0-4451-918B-6939AF44C4CB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159500" y="3298825"/>
            <a:ext cx="109538" cy="1762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9471" name="Line 17">
            <a:extLst>
              <a:ext uri="{FF2B5EF4-FFF2-40B4-BE49-F238E27FC236}">
                <a16:creationId xmlns:a16="http://schemas.microsoft.com/office/drawing/2014/main" id="{14477983-D76F-4767-B838-6C96AD13E54C}"/>
              </a:ext>
            </a:extLst>
          </p:cNvPr>
          <p:cNvSpPr>
            <a:spLocks noChangeShapeType="1"/>
          </p:cNvSpPr>
          <p:nvPr/>
        </p:nvSpPr>
        <p:spPr bwMode="auto">
          <a:xfrm>
            <a:off x="7173913" y="2989263"/>
            <a:ext cx="0" cy="15224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9472" name="Rectangle 20">
            <a:extLst>
              <a:ext uri="{FF2B5EF4-FFF2-40B4-BE49-F238E27FC236}">
                <a16:creationId xmlns:a16="http://schemas.microsoft.com/office/drawing/2014/main" id="{77996F03-154E-472C-B6BA-2643D1D85B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5500" y="4321175"/>
            <a:ext cx="417513" cy="1936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9473" name="Rectangle 21">
            <a:extLst>
              <a:ext uri="{FF2B5EF4-FFF2-40B4-BE49-F238E27FC236}">
                <a16:creationId xmlns:a16="http://schemas.microsoft.com/office/drawing/2014/main" id="{46F3B662-8B06-49E0-9703-A60B9940BE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3913" y="3797300"/>
            <a:ext cx="419100" cy="1444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4D065BC-3D40-4F26-82B9-0EC911A4F78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166" y="2304606"/>
            <a:ext cx="3121152" cy="2340864"/>
          </a:xfrm>
          <a:prstGeom prst="rect">
            <a:avLst/>
          </a:prstGeom>
        </p:spPr>
      </p:pic>
      <p:sp>
        <p:nvSpPr>
          <p:cNvPr id="18" name="Text Box 5">
            <a:extLst>
              <a:ext uri="{FF2B5EF4-FFF2-40B4-BE49-F238E27FC236}">
                <a16:creationId xmlns:a16="http://schemas.microsoft.com/office/drawing/2014/main" id="{3FD0F5C4-0A68-A947-B658-2E22CFCD23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376" y="1460126"/>
            <a:ext cx="814724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en-GB" altLang="en-US" sz="2000" dirty="0"/>
              <a:t>Scale down 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" dur="indefinite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" dur="indefinite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ext Box 18">
            <a:extLst>
              <a:ext uri="{FF2B5EF4-FFF2-40B4-BE49-F238E27FC236}">
                <a16:creationId xmlns:a16="http://schemas.microsoft.com/office/drawing/2014/main" id="{8C396653-6E60-4103-86DB-D13841CDED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9825" y="3402013"/>
            <a:ext cx="12287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dirty="0">
                <a:cs typeface="Arial" panose="020B0604020202020204" pitchFamily="34" charset="0"/>
              </a:rPr>
              <a:t>x 20</a:t>
            </a:r>
          </a:p>
        </p:txBody>
      </p:sp>
      <p:sp>
        <p:nvSpPr>
          <p:cNvPr id="20484" name="Rectangle 6">
            <a:extLst>
              <a:ext uri="{FF2B5EF4-FFF2-40B4-BE49-F238E27FC236}">
                <a16:creationId xmlns:a16="http://schemas.microsoft.com/office/drawing/2014/main" id="{B5CF2307-8178-4B51-9EFA-450DE0E39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9363" y="2851150"/>
            <a:ext cx="2051050" cy="15224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0485" name="Rectangle 7">
            <a:extLst>
              <a:ext uri="{FF2B5EF4-FFF2-40B4-BE49-F238E27FC236}">
                <a16:creationId xmlns:a16="http://schemas.microsoft.com/office/drawing/2014/main" id="{08D6917D-6A8C-4C2F-BED5-3EFA71EDB9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1750" y="2897188"/>
            <a:ext cx="1944688" cy="141446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0486" name="Rectangle 8">
            <a:extLst>
              <a:ext uri="{FF2B5EF4-FFF2-40B4-BE49-F238E27FC236}">
                <a16:creationId xmlns:a16="http://schemas.microsoft.com/office/drawing/2014/main" id="{8052548B-D8A9-4B0E-82C5-2D0F0EF7D5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0838" y="3043238"/>
            <a:ext cx="784225" cy="11271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0487" name="Line 9">
            <a:extLst>
              <a:ext uri="{FF2B5EF4-FFF2-40B4-BE49-F238E27FC236}">
                <a16:creationId xmlns:a16="http://schemas.microsoft.com/office/drawing/2014/main" id="{A4994DB7-D777-462C-AE29-909000FA564E}"/>
              </a:ext>
            </a:extLst>
          </p:cNvPr>
          <p:cNvSpPr>
            <a:spLocks noChangeShapeType="1"/>
          </p:cNvSpPr>
          <p:nvPr/>
        </p:nvSpPr>
        <p:spPr bwMode="auto">
          <a:xfrm>
            <a:off x="1620838" y="3517900"/>
            <a:ext cx="4286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488" name="Line 10">
            <a:extLst>
              <a:ext uri="{FF2B5EF4-FFF2-40B4-BE49-F238E27FC236}">
                <a16:creationId xmlns:a16="http://schemas.microsoft.com/office/drawing/2014/main" id="{7795A914-5276-4F1F-BC54-2472C0DC8EDB}"/>
              </a:ext>
            </a:extLst>
          </p:cNvPr>
          <p:cNvSpPr>
            <a:spLocks noChangeShapeType="1"/>
          </p:cNvSpPr>
          <p:nvPr/>
        </p:nvSpPr>
        <p:spPr bwMode="auto">
          <a:xfrm>
            <a:off x="2049463" y="3522663"/>
            <a:ext cx="0" cy="6429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489" name="Line 11">
            <a:extLst>
              <a:ext uri="{FF2B5EF4-FFF2-40B4-BE49-F238E27FC236}">
                <a16:creationId xmlns:a16="http://schemas.microsoft.com/office/drawing/2014/main" id="{10D2AB0D-B05E-41CF-B308-6870E99571C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82788" y="3043238"/>
            <a:ext cx="0" cy="4651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490" name="Line 12">
            <a:extLst>
              <a:ext uri="{FF2B5EF4-FFF2-40B4-BE49-F238E27FC236}">
                <a16:creationId xmlns:a16="http://schemas.microsoft.com/office/drawing/2014/main" id="{86894CDB-E14C-4B69-A927-BB4B82493E0C}"/>
              </a:ext>
            </a:extLst>
          </p:cNvPr>
          <p:cNvSpPr>
            <a:spLocks noChangeShapeType="1"/>
          </p:cNvSpPr>
          <p:nvPr/>
        </p:nvSpPr>
        <p:spPr bwMode="auto">
          <a:xfrm>
            <a:off x="2049463" y="3565525"/>
            <a:ext cx="3508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491" name="Line 13">
            <a:extLst>
              <a:ext uri="{FF2B5EF4-FFF2-40B4-BE49-F238E27FC236}">
                <a16:creationId xmlns:a16="http://schemas.microsoft.com/office/drawing/2014/main" id="{8E666682-C469-4C78-96F5-4758B600AA1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154238" y="4021138"/>
            <a:ext cx="146050" cy="139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492" name="Line 14">
            <a:extLst>
              <a:ext uri="{FF2B5EF4-FFF2-40B4-BE49-F238E27FC236}">
                <a16:creationId xmlns:a16="http://schemas.microsoft.com/office/drawing/2014/main" id="{3A934471-69F9-4321-9FC9-BDB9CFB3E54A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944688" y="3935413"/>
            <a:ext cx="100012" cy="1476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493" name="Line 15">
            <a:extLst>
              <a:ext uri="{FF2B5EF4-FFF2-40B4-BE49-F238E27FC236}">
                <a16:creationId xmlns:a16="http://schemas.microsoft.com/office/drawing/2014/main" id="{DFE2F4DA-8B72-4A26-84A1-2817BE8BFC6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135188" y="3435350"/>
            <a:ext cx="155575" cy="1254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494" name="Line 16">
            <a:extLst>
              <a:ext uri="{FF2B5EF4-FFF2-40B4-BE49-F238E27FC236}">
                <a16:creationId xmlns:a16="http://schemas.microsoft.com/office/drawing/2014/main" id="{A85BB49B-82C4-46E9-B49C-34A2725240AB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878013" y="3181350"/>
            <a:ext cx="104775" cy="1635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495" name="Line 17">
            <a:extLst>
              <a:ext uri="{FF2B5EF4-FFF2-40B4-BE49-F238E27FC236}">
                <a16:creationId xmlns:a16="http://schemas.microsoft.com/office/drawing/2014/main" id="{918D527E-EAEB-4945-AA43-4CC8BA16C9A8}"/>
              </a:ext>
            </a:extLst>
          </p:cNvPr>
          <p:cNvSpPr>
            <a:spLocks noChangeShapeType="1"/>
          </p:cNvSpPr>
          <p:nvPr/>
        </p:nvSpPr>
        <p:spPr bwMode="auto">
          <a:xfrm>
            <a:off x="2843213" y="2894013"/>
            <a:ext cx="0" cy="141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496" name="Rectangle 19">
            <a:extLst>
              <a:ext uri="{FF2B5EF4-FFF2-40B4-BE49-F238E27FC236}">
                <a16:creationId xmlns:a16="http://schemas.microsoft.com/office/drawing/2014/main" id="{3B1D3A38-5E98-4E11-BE7B-47CC012E49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3213" y="4133850"/>
            <a:ext cx="403225" cy="1793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0497" name="Rectangle 20">
            <a:extLst>
              <a:ext uri="{FF2B5EF4-FFF2-40B4-BE49-F238E27FC236}">
                <a16:creationId xmlns:a16="http://schemas.microsoft.com/office/drawing/2014/main" id="{5305480E-D0FD-4A48-ABA2-49BC367254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0038" y="3646488"/>
            <a:ext cx="406400" cy="1349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319CC4C-2DF1-44A8-AB8E-685A1A0CEC1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1098" y="2174431"/>
            <a:ext cx="3121152" cy="2340864"/>
          </a:xfrm>
          <a:prstGeom prst="rect">
            <a:avLst/>
          </a:prstGeom>
        </p:spPr>
      </p:pic>
      <p:sp>
        <p:nvSpPr>
          <p:cNvPr id="18" name="Text Box 5">
            <a:extLst>
              <a:ext uri="{FF2B5EF4-FFF2-40B4-BE49-F238E27FC236}">
                <a16:creationId xmlns:a16="http://schemas.microsoft.com/office/drawing/2014/main" id="{C958EE1E-44B7-064A-8B9E-20BC5674FE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376" y="1460126"/>
            <a:ext cx="814724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en-GB" altLang="en-US" sz="2000" dirty="0"/>
              <a:t>Scale up 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" dur="indefinite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" dur="indefinite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ext Box 18">
            <a:extLst>
              <a:ext uri="{FF2B5EF4-FFF2-40B4-BE49-F238E27FC236}">
                <a16:creationId xmlns:a16="http://schemas.microsoft.com/office/drawing/2014/main" id="{8C396653-6E60-4103-86DB-D13841CDED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9825" y="3402013"/>
            <a:ext cx="12287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dirty="0">
                <a:cs typeface="Arial" panose="020B0604020202020204" pitchFamily="34" charset="0"/>
              </a:rPr>
              <a:t>x 20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152542B-230F-4EB7-89AF-D3258BCF46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980728"/>
            <a:ext cx="4250743" cy="5805264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BCB066EF-0215-43EE-9D0A-70141FFA1F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55976" y="1196752"/>
            <a:ext cx="4330824" cy="504056"/>
          </a:xfrm>
        </p:spPr>
        <p:txBody>
          <a:bodyPr/>
          <a:lstStyle/>
          <a:p>
            <a:pPr algn="ctr"/>
            <a:r>
              <a:rPr lang="en-GB" altLang="en-US" dirty="0">
                <a:ea typeface="Verdana" panose="020B0604030504040204" pitchFamily="34" charset="0"/>
                <a:cs typeface="Verdana" panose="020B0604030504040204" pitchFamily="34" charset="0"/>
              </a:rPr>
              <a:t>Paper sizes</a:t>
            </a:r>
            <a:br>
              <a:rPr lang="en-GB" altLang="en-US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GB" dirty="0"/>
          </a:p>
        </p:txBody>
      </p:sp>
      <p:sp>
        <p:nvSpPr>
          <p:cNvPr id="20" name="Text Box 5">
            <a:extLst>
              <a:ext uri="{FF2B5EF4-FFF2-40B4-BE49-F238E27FC236}">
                <a16:creationId xmlns:a16="http://schemas.microsoft.com/office/drawing/2014/main" id="{B7A28092-D758-4E95-A6EC-22BC0C3252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6016" y="2132856"/>
            <a:ext cx="4163244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None/>
            </a:pPr>
            <a:r>
              <a:rPr lang="en-GB" altLang="en-US" sz="2000" dirty="0"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When scales are used, it is important to ensure drawings are produced on the correct size paper.</a:t>
            </a:r>
          </a:p>
          <a:p>
            <a:pPr eaLnBrk="1" hangingPunct="1">
              <a:spcBef>
                <a:spcPct val="50000"/>
              </a:spcBef>
              <a:buNone/>
            </a:pPr>
            <a:r>
              <a:rPr lang="en-GB" altLang="en-US" sz="2000" dirty="0"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If the wrong size is used, measurements will not be as the designer intended and the final size will be incorrect. </a:t>
            </a:r>
          </a:p>
        </p:txBody>
      </p:sp>
    </p:spTree>
    <p:extLst>
      <p:ext uri="{BB962C8B-B14F-4D97-AF65-F5344CB8AC3E}">
        <p14:creationId xmlns:p14="http://schemas.microsoft.com/office/powerpoint/2010/main" val="3894585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6" dur="indefinite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Text Box 5">
            <a:extLst>
              <a:ext uri="{FF2B5EF4-FFF2-40B4-BE49-F238E27FC236}">
                <a16:creationId xmlns:a16="http://schemas.microsoft.com/office/drawing/2014/main" id="{9022A2F0-8889-49A3-AF3C-79A08F2C29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560" y="2132856"/>
            <a:ext cx="82677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000" indent="-342000" eaLnBrk="1" hangingPunct="1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dirty="0"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Depending on the scale in use, scale up calculations always involve the second number of the scale ratio 1:</a:t>
            </a:r>
            <a:r>
              <a:rPr lang="en-GB" altLang="en-US" sz="2000" dirty="0">
                <a:solidFill>
                  <a:srgbClr val="FF0000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10</a:t>
            </a:r>
            <a:r>
              <a:rPr lang="en-GB" altLang="en-US" sz="2000" dirty="0"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, 1:</a:t>
            </a:r>
            <a:r>
              <a:rPr lang="en-GB" altLang="en-US" sz="2000" dirty="0">
                <a:solidFill>
                  <a:srgbClr val="FF0000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50</a:t>
            </a:r>
            <a:r>
              <a:rPr lang="en-GB" altLang="en-US" sz="2000" dirty="0"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, 1:</a:t>
            </a:r>
            <a:r>
              <a:rPr lang="en-GB" altLang="en-US" sz="2000" dirty="0">
                <a:solidFill>
                  <a:srgbClr val="FF0000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1250</a:t>
            </a:r>
            <a:r>
              <a:rPr lang="en-GB" altLang="en-US" sz="2000" dirty="0"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etc. </a:t>
            </a:r>
          </a:p>
          <a:p>
            <a:pPr marL="342000" indent="-342000" eaLnBrk="1" hangingPunct="1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dirty="0"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This is the </a:t>
            </a:r>
            <a:r>
              <a:rPr lang="en-GB" altLang="en-US" sz="2000" b="1" dirty="0"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multiplier</a:t>
            </a:r>
            <a:r>
              <a:rPr lang="en-GB" altLang="en-US" sz="2000" dirty="0"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used to carry out the calculation. </a:t>
            </a:r>
          </a:p>
          <a:p>
            <a:pPr marL="342000" indent="-342000" eaLnBrk="1" hangingPunct="1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dirty="0"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Measurements taken in the real world are divided by the scale ratio and measurements taken from drawings are multiplied.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CE751C-8BA0-4276-B250-B36D04CFFF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02196"/>
            <a:ext cx="8229600" cy="382588"/>
          </a:xfrm>
        </p:spPr>
        <p:txBody>
          <a:bodyPr/>
          <a:lstStyle/>
          <a:p>
            <a:r>
              <a:rPr lang="en-GB" altLang="en-US" sz="2400" dirty="0">
                <a:ea typeface="Verdana" panose="020B0604030504040204" pitchFamily="34" charset="0"/>
                <a:cs typeface="Verdana" panose="020B0604030504040204" pitchFamily="34" charset="0"/>
              </a:rPr>
              <a:t>Scale calculations</a:t>
            </a:r>
            <a:br>
              <a:rPr lang="en-GB" altLang="en-US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9" dur="indefinite"/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0" dur="indefinite"/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6">
            <a:extLst>
              <a:ext uri="{FF2B5EF4-FFF2-40B4-BE49-F238E27FC236}">
                <a16:creationId xmlns:a16="http://schemas.microsoft.com/office/drawing/2014/main" id="{5ACA64B6-276F-41BA-8D99-A3045DEE518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79838" y="1557338"/>
          <a:ext cx="3317875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6419088" imgH="7865364" progId="Visio.Drawing.5">
                  <p:embed/>
                </p:oleObj>
              </mc:Choice>
              <mc:Fallback>
                <p:oleObj name="VISIO" r:id="rId2" imgW="6419088" imgH="7865364" progId="Visio.Drawing.5">
                  <p:embed/>
                  <p:pic>
                    <p:nvPicPr>
                      <p:cNvPr id="13314" name="Object 6">
                        <a:extLst>
                          <a:ext uri="{FF2B5EF4-FFF2-40B4-BE49-F238E27FC236}">
                            <a16:creationId xmlns:a16="http://schemas.microsoft.com/office/drawing/2014/main" id="{5ACA64B6-276F-41BA-8D99-A3045DEE518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838" y="1557338"/>
                        <a:ext cx="3317875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B0C6663F-249F-4DD2-90B5-A11622F36D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Scales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E28F45-3A5B-41D0-9DD4-91F7E84A03E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779" y="1905000"/>
            <a:ext cx="2033016" cy="304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Text Box 6">
            <a:extLst>
              <a:ext uri="{FF2B5EF4-FFF2-40B4-BE49-F238E27FC236}">
                <a16:creationId xmlns:a16="http://schemas.microsoft.com/office/drawing/2014/main" id="{145DABE6-736D-412E-B417-B7F5766557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552" y="1654175"/>
            <a:ext cx="8147248" cy="2923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indent="-342900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dirty="0"/>
              <a:t>Scale drawings are used in BSE and construction as a means of passing on and sharing complex information. Scale is generally used to show dimensions and positions.</a:t>
            </a:r>
          </a:p>
          <a:p>
            <a:pPr marL="342900" indent="-342900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dirty="0"/>
              <a:t>Scale drawings remove the need for written dimensions. Calculations are used to scale up, or down, from pictures. </a:t>
            </a:r>
          </a:p>
          <a:p>
            <a:pPr marL="342900" indent="-342900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dirty="0"/>
              <a:t>A scale drawing is a graphical representation of the real world, made to fit onto a piece of paper. Without scale, drawings would need to be the same size as the actual site or item described</a:t>
            </a:r>
            <a:r>
              <a:rPr lang="en-GB" altLang="en-US" sz="2400" dirty="0"/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2BD428-1D56-4428-905C-5C0EDDC656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24744"/>
            <a:ext cx="8229600" cy="382588"/>
          </a:xfrm>
        </p:spPr>
        <p:txBody>
          <a:bodyPr/>
          <a:lstStyle/>
          <a:p>
            <a:r>
              <a:rPr lang="en-GB" altLang="en-US" sz="2400" dirty="0"/>
              <a:t>Why do we use scale?</a:t>
            </a:r>
            <a:br>
              <a:rPr lang="en-GB" altLang="en-US" sz="2400" dirty="0"/>
            </a:b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" dur="indefinite"/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7" dur="indefinite"/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4">
            <a:extLst>
              <a:ext uri="{FF2B5EF4-FFF2-40B4-BE49-F238E27FC236}">
                <a16:creationId xmlns:a16="http://schemas.microsoft.com/office/drawing/2014/main" id="{26762324-1B9D-4E3C-8535-FCA028BDB4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5686" y="1643899"/>
            <a:ext cx="565262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800" dirty="0"/>
              <a:t>1:1, 1:20, 1:50 or 1:100 …?</a:t>
            </a:r>
          </a:p>
        </p:txBody>
      </p:sp>
      <p:sp>
        <p:nvSpPr>
          <p:cNvPr id="16387" name="Text Box 5">
            <a:extLst>
              <a:ext uri="{FF2B5EF4-FFF2-40B4-BE49-F238E27FC236}">
                <a16:creationId xmlns:a16="http://schemas.microsoft.com/office/drawing/2014/main" id="{AE7F8EB3-B684-4903-9879-3F3D7F8893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357438"/>
            <a:ext cx="822960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dirty="0"/>
              <a:t>The scale that we decide to use depends on the task/site and the size of the area, component or item that we are representing.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dirty="0"/>
              <a:t>Generally, in construction, the larger the area being pictured, the larger the scale is that we use.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46F5E2-2C48-4FCF-BEDF-1BA8316F5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scale should you use?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Text Box 5">
            <a:extLst>
              <a:ext uri="{FF2B5EF4-FFF2-40B4-BE49-F238E27FC236}">
                <a16:creationId xmlns:a16="http://schemas.microsoft.com/office/drawing/2014/main" id="{381692C7-5721-45FF-95D5-FFE82B1AB5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552" y="1849438"/>
            <a:ext cx="8147248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dirty="0"/>
              <a:t>The following are typical scales used in BSE for construction.</a:t>
            </a:r>
          </a:p>
          <a:p>
            <a:pPr marL="342000" indent="-342000" eaLnBrk="1" hangingPunct="1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b="1" dirty="0"/>
              <a:t>1:1</a:t>
            </a:r>
            <a:r>
              <a:rPr lang="en-GB" altLang="en-US" sz="2000" dirty="0"/>
              <a:t> – shows the item actual size. Usually used in engineering or for components, rather than construction.</a:t>
            </a:r>
          </a:p>
          <a:p>
            <a:pPr marL="342000" indent="-342000" eaLnBrk="1" hangingPunct="1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b="1" dirty="0"/>
              <a:t>1:2</a:t>
            </a:r>
            <a:r>
              <a:rPr lang="en-GB" altLang="en-US" sz="2000" dirty="0"/>
              <a:t> – the drawing is half the size of the item/component represented.</a:t>
            </a:r>
          </a:p>
          <a:p>
            <a:pPr marL="342000" indent="-342000" eaLnBrk="1" hangingPunct="1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b="1" dirty="0"/>
              <a:t>1:5</a:t>
            </a:r>
            <a:r>
              <a:rPr lang="en-GB" altLang="en-US" sz="2000" dirty="0"/>
              <a:t> – typically used for a component/detail drawing.</a:t>
            </a:r>
          </a:p>
          <a:p>
            <a:pPr marL="342000" indent="-342000" eaLnBrk="1" hangingPunct="1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b="1" dirty="0"/>
              <a:t>1:10</a:t>
            </a:r>
            <a:r>
              <a:rPr lang="en-GB" altLang="en-US" sz="2000" dirty="0"/>
              <a:t> – used where detail is required to show the actual layout of components in a particular area.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D45DD5-F98C-472B-80EB-BF9551C31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400" dirty="0"/>
              <a:t>Typical scales</a:t>
            </a:r>
            <a:br>
              <a:rPr lang="en-GB" altLang="en-US" sz="2400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1316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" dur="indefinite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7" dur="indefinite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5" dur="indefinite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6" dur="indefinite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0" dur="indefinite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1" dur="indefinite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3" dur="indefinite"/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4" dur="indefinite"/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6" dur="indefinite"/>
                                        <p:tgtEl>
                                          <p:spTgt spid="7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7" dur="indefinite"/>
                                        <p:tgtEl>
                                          <p:spTgt spid="7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build="p"/>
      <p:bldP spid="7173" grpId="1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Text Box 5">
            <a:extLst>
              <a:ext uri="{FF2B5EF4-FFF2-40B4-BE49-F238E27FC236}">
                <a16:creationId xmlns:a16="http://schemas.microsoft.com/office/drawing/2014/main" id="{381692C7-5721-45FF-95D5-FFE82B1AB5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560" y="1849438"/>
            <a:ext cx="8075240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271463" indent="-271463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b="1" dirty="0"/>
              <a:t>1:20</a:t>
            </a:r>
            <a:r>
              <a:rPr lang="en-GB" altLang="en-US" sz="2000" dirty="0"/>
              <a:t> – used mainly for individual room layouts to show, for example, the electrical layout for a kitchen or workshop.</a:t>
            </a:r>
          </a:p>
          <a:p>
            <a:pPr marL="271463" indent="-271463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b="1" dirty="0"/>
              <a:t>1:50</a:t>
            </a:r>
            <a:r>
              <a:rPr lang="en-GB" altLang="en-US" sz="2000" dirty="0"/>
              <a:t> – used for floor plans, elevations and sectional drawings.</a:t>
            </a:r>
          </a:p>
          <a:p>
            <a:pPr marL="271463" indent="-271463" eaLnBrk="1" hangingPunct="1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b="1" dirty="0"/>
              <a:t>1:100 </a:t>
            </a:r>
            <a:r>
              <a:rPr lang="en-GB" altLang="en-US" sz="2000" dirty="0"/>
              <a:t>– similar to the 1:50 scale but used for larger areas.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D45DD5-F98C-472B-80EB-BF9551C31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400" dirty="0"/>
              <a:t>Typical scales</a:t>
            </a:r>
            <a:br>
              <a:rPr lang="en-GB" altLang="en-US" sz="2400" dirty="0"/>
            </a:b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2" dur="indefinite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3" dur="indefinite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5" dur="indefinite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6" dur="indefinite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8" dur="indefinite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9" dur="indefinite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build="p"/>
      <p:bldP spid="7173" grpId="1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Text Box 5">
            <a:extLst>
              <a:ext uri="{FF2B5EF4-FFF2-40B4-BE49-F238E27FC236}">
                <a16:creationId xmlns:a16="http://schemas.microsoft.com/office/drawing/2014/main" id="{381692C7-5721-45FF-95D5-FFE82B1AB5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552" y="1849438"/>
            <a:ext cx="8147248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000" indent="-342000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b="1" dirty="0"/>
              <a:t>1:500 </a:t>
            </a:r>
            <a:r>
              <a:rPr lang="en-GB" altLang="en-US" sz="2000" dirty="0"/>
              <a:t>– location drawings.</a:t>
            </a:r>
          </a:p>
          <a:p>
            <a:pPr marL="342000" indent="-342000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b="1" dirty="0"/>
              <a:t>1:1250,</a:t>
            </a:r>
            <a:r>
              <a:rPr lang="en-GB" altLang="en-US" sz="2000" dirty="0"/>
              <a:t> </a:t>
            </a:r>
            <a:r>
              <a:rPr lang="en-GB" altLang="en-US" sz="2000" b="1" dirty="0"/>
              <a:t>1:2500</a:t>
            </a:r>
            <a:r>
              <a:rPr lang="en-GB" altLang="en-US" sz="2000" dirty="0"/>
              <a:t> – both are often requested by planners to show a location relevant to other property. The Land Registry will use these scales for urban and rural areas.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D45DD5-F98C-472B-80EB-BF9551C31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400" dirty="0"/>
              <a:t>Typical scales</a:t>
            </a:r>
            <a:br>
              <a:rPr lang="en-GB" altLang="en-US" sz="2400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8955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" dur="indefinite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7" dur="indefinite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9" dur="indefinite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0" dur="indefinite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build="p"/>
      <p:bldP spid="7173" grpI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85DAA2-DB09-4130-B71B-E759C2E42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1056278"/>
            <a:ext cx="6336704" cy="365646"/>
          </a:xfrm>
        </p:spPr>
        <p:txBody>
          <a:bodyPr/>
          <a:lstStyle/>
          <a:p>
            <a:r>
              <a:rPr lang="en-GB" dirty="0"/>
              <a:t>Comparisons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C79B662-44E7-4927-BD2A-21D7D7023768}"/>
              </a:ext>
            </a:extLst>
          </p:cNvPr>
          <p:cNvSpPr txBox="1"/>
          <p:nvPr/>
        </p:nvSpPr>
        <p:spPr>
          <a:xfrm>
            <a:off x="436803" y="4899702"/>
            <a:ext cx="39763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A tattoo is drawn at a scale of 1:1</a:t>
            </a:r>
          </a:p>
          <a:p>
            <a:pPr algn="ctr"/>
            <a:r>
              <a:rPr lang="en-GB" dirty="0"/>
              <a:t>as it will be transferred directly to the skin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67A0841-D0A9-482E-8C6A-D817E6EC814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2412492"/>
            <a:ext cx="3048000" cy="203301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303E2C9-7920-4D65-8402-D3582F7950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5936" y="1239101"/>
            <a:ext cx="4960243" cy="345638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2F5E49F-7D86-4CA0-A412-BAFBEBA3C40E}"/>
              </a:ext>
            </a:extLst>
          </p:cNvPr>
          <p:cNvSpPr txBox="1"/>
          <p:nvPr/>
        </p:nvSpPr>
        <p:spPr>
          <a:xfrm>
            <a:off x="4605282" y="4927686"/>
            <a:ext cx="4104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This cross-section of a window is drawn at a scale of 1:2</a:t>
            </a:r>
          </a:p>
        </p:txBody>
      </p:sp>
    </p:spTree>
    <p:extLst>
      <p:ext uri="{BB962C8B-B14F-4D97-AF65-F5344CB8AC3E}">
        <p14:creationId xmlns:p14="http://schemas.microsoft.com/office/powerpoint/2010/main" val="35363445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85DAA2-DB09-4130-B71B-E759C2E42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354" y="1056278"/>
            <a:ext cx="6239894" cy="365646"/>
          </a:xfrm>
        </p:spPr>
        <p:txBody>
          <a:bodyPr/>
          <a:lstStyle/>
          <a:p>
            <a:r>
              <a:rPr lang="en-GB" dirty="0"/>
              <a:t>Comparisons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C79B662-44E7-4927-BD2A-21D7D7023768}"/>
              </a:ext>
            </a:extLst>
          </p:cNvPr>
          <p:cNvSpPr txBox="1"/>
          <p:nvPr/>
        </p:nvSpPr>
        <p:spPr>
          <a:xfrm>
            <a:off x="460302" y="5013176"/>
            <a:ext cx="3976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Lathe tailstock drawing at a scale of 1:5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9437F0-C66F-4EA5-B14D-814DFCDBD1A6}"/>
              </a:ext>
            </a:extLst>
          </p:cNvPr>
          <p:cNvSpPr txBox="1"/>
          <p:nvPr/>
        </p:nvSpPr>
        <p:spPr>
          <a:xfrm>
            <a:off x="4860032" y="4653136"/>
            <a:ext cx="34563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GB" dirty="0"/>
          </a:p>
          <a:p>
            <a:pPr algn="ctr"/>
            <a:r>
              <a:rPr lang="en-GB" dirty="0"/>
              <a:t>This wall cross section is at a scale of 1:10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04E8C1A-2026-423E-A3D6-23557166649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528" y="1772816"/>
            <a:ext cx="4107909" cy="303465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E274D29-7E62-427B-A7B6-F97DEDA7BCB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60032" y="1098987"/>
            <a:ext cx="3618505" cy="3688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13109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F227694-D073-450D-AC43-6BBCF39321C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E3509CC-CF6B-4A25-9577-0B981FEC3F95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7F6F6E35-17C6-400D-9DE0-613C17F9BFE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</TotalTime>
  <Words>644</Words>
  <Application>Microsoft Office PowerPoint</Application>
  <PresentationFormat>On-screen Show (4:3)</PresentationFormat>
  <Paragraphs>62</Paragraphs>
  <Slides>18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ＭＳ Ｐゴシック</vt:lpstr>
      <vt:lpstr>Arial</vt:lpstr>
      <vt:lpstr>Lucida Grande</vt:lpstr>
      <vt:lpstr>Times New Roman</vt:lpstr>
      <vt:lpstr>Verdana</vt:lpstr>
      <vt:lpstr>1_Default Design</vt:lpstr>
      <vt:lpstr>VISIO</vt:lpstr>
      <vt:lpstr>  PowerPoint 5: Scales</vt:lpstr>
      <vt:lpstr>Scales</vt:lpstr>
      <vt:lpstr>Why do we use scale? </vt:lpstr>
      <vt:lpstr>What scale should you use?</vt:lpstr>
      <vt:lpstr>Typical scales </vt:lpstr>
      <vt:lpstr>Typical scales </vt:lpstr>
      <vt:lpstr>Typical scales </vt:lpstr>
      <vt:lpstr>Comparisons</vt:lpstr>
      <vt:lpstr>Comparisons</vt:lpstr>
      <vt:lpstr>Comparisons</vt:lpstr>
      <vt:lpstr>Comparisons</vt:lpstr>
      <vt:lpstr>Comparisons</vt:lpstr>
      <vt:lpstr>Working out scale </vt:lpstr>
      <vt:lpstr>PowerPoint Presentation</vt:lpstr>
      <vt:lpstr>PowerPoint Presentation</vt:lpstr>
      <vt:lpstr>Paper sizes </vt:lpstr>
      <vt:lpstr>Scale calculations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Rachel Hamar</cp:lastModifiedBy>
  <cp:revision>181</cp:revision>
  <dcterms:created xsi:type="dcterms:W3CDTF">2013-05-28T00:38:54Z</dcterms:created>
  <dcterms:modified xsi:type="dcterms:W3CDTF">2025-11-18T18:55:35Z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