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42" r:id="rId7"/>
    <p:sldId id="334" r:id="rId8"/>
    <p:sldId id="341" r:id="rId9"/>
    <p:sldId id="343" r:id="rId10"/>
    <p:sldId id="344" r:id="rId11"/>
    <p:sldId id="331" r:id="rId12"/>
    <p:sldId id="345" r:id="rId13"/>
    <p:sldId id="346" r:id="rId14"/>
    <p:sldId id="350" r:id="rId15"/>
    <p:sldId id="347" r:id="rId16"/>
    <p:sldId id="348" r:id="rId17"/>
    <p:sldId id="349" r:id="rId18"/>
    <p:sldId id="330" r:id="rId19"/>
    <p:sldId id="351" r:id="rId20"/>
    <p:sldId id="354" r:id="rId21"/>
    <p:sldId id="352" r:id="rId22"/>
    <p:sldId id="353" r:id="rId23"/>
    <p:sldId id="355" r:id="rId24"/>
    <p:sldId id="356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Mark Baker" initials="MB" lastIdx="2" clrIdx="1">
    <p:extLst>
      <p:ext uri="{19B8F6BF-5375-455C-9EA6-DF929625EA0E}">
        <p15:presenceInfo xmlns:p15="http://schemas.microsoft.com/office/powerpoint/2012/main" userId="Mark Ba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E6F94-6515-44ED-9296-369F9DB5C7A9}" v="1" dt="2021-06-28T10:11:29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257" autoAdjust="0"/>
  </p:normalViewPr>
  <p:slideViewPr>
    <p:cSldViewPr showGuides="1">
      <p:cViewPr varScale="1">
        <p:scale>
          <a:sx n="65" d="100"/>
          <a:sy n="65" d="100"/>
        </p:scale>
        <p:origin x="8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23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587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bipm.org/metrology/mass/units.html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wma.org.uk/understanding-imperial-units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96952"/>
            <a:ext cx="8153400" cy="2462448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2: Measurement and techniques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13285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kilogram (kg)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059016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dirty="0"/>
              <a:t>The official definition is extremely complex involving the Planck constant, the metre and the second. </a:t>
            </a:r>
            <a:r>
              <a:rPr lang="en-GB" sz="1400" dirty="0">
                <a:hlinkClick r:id="rId2"/>
              </a:rPr>
              <a:t>Click here for details</a:t>
            </a:r>
            <a:endParaRPr lang="en-US" sz="1400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1889 definition of the kilogram was simply the mass of the international prototype of the kilogram, an artefact made of platinum-iridium. This was, and still is, kept at the Bureau International des </a:t>
            </a:r>
            <a:r>
              <a:rPr lang="en-GB" dirty="0" err="1"/>
              <a:t>Poids</a:t>
            </a:r>
            <a:r>
              <a:rPr lang="en-GB" dirty="0"/>
              <a:t> et </a:t>
            </a:r>
            <a:r>
              <a:rPr lang="en-GB" dirty="0" err="1"/>
              <a:t>Mesures, Paris.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50F6D5-A725-413C-8C95-EC2F4EEFF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2024844"/>
            <a:ext cx="187314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34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ampere (A)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842992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basic unit of electric current, equal to one coulomb per second and equivalent to the current flowing in two straight parallel wires of negligible cross section separated by a distance of one metre, that produces a force between the wires of 2.0 × 10-7 Newtons per metre of length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An ampere is the current produced by 1 volt acting through a resistance of 1 ohm. A car starting often draws more than 100 ‘amps’.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901D96-98B9-47BA-A0EB-DE24EEA85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807920" y="2136220"/>
            <a:ext cx="3480048" cy="2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52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kelvin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91500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A unit of absolute temperature equal to 1/273 of the absolute temperature of the triple point of water.</a:t>
            </a:r>
          </a:p>
          <a:p>
            <a:pPr lvl="1" indent="-134938"/>
            <a:r>
              <a:rPr lang="en-GB" dirty="0"/>
              <a:t> </a:t>
            </a:r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 A temperature scale in which zero occurs at absolute zero and each degree equals 1 kelvin. Water freezes at 273.15K and boils at 373.15K. One kelvin degree is equal to 1 Celsius degree.</a:t>
            </a:r>
          </a:p>
          <a:p>
            <a:pPr marL="719138" lvl="1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324" y="2178248"/>
            <a:ext cx="2049476" cy="22768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4248" y="1696978"/>
            <a:ext cx="204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Celsius    Kelvin</a:t>
            </a:r>
          </a:p>
        </p:txBody>
      </p:sp>
    </p:spTree>
    <p:extLst>
      <p:ext uri="{BB962C8B-B14F-4D97-AF65-F5344CB8AC3E}">
        <p14:creationId xmlns:p14="http://schemas.microsoft.com/office/powerpoint/2010/main" val="176841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mole (mol)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US" sz="2400" dirty="0">
                <a:ea typeface="ＭＳ Ｐゴシック" pitchFamily="-105" charset="-128"/>
                <a:cs typeface="ＭＳ Ｐゴシック" pitchFamily="-105" charset="-128"/>
              </a:rPr>
              <a:t>Used by scientists and not relevant to us!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90588"/>
            <a:ext cx="2133686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8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candela (cd)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555776" y="1556792"/>
            <a:ext cx="6347048" cy="4680048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luminous intensity in a given direction of a source that emits monochromatic radiation of frequency 540 × 1012 hertz and that has a radiant intensity in that direction of (1⁄683) watt per steradian.</a:t>
            </a:r>
            <a:endParaRPr lang="en-US" i="1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 measurement of the intensity of light. Historically, a candela has been roughly equal to the intensity of the light emitted by a regular candle.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8F7C26-EE4C-4C36-9F58-EF00DC566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86" y="2528900"/>
            <a:ext cx="1801209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00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length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45435" y="1700808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As seen previously, the SI unit is the </a:t>
            </a:r>
            <a:r>
              <a:rPr lang="en-US" dirty="0" err="1"/>
              <a:t>metre</a:t>
            </a:r>
            <a:r>
              <a:rPr lang="en-US" dirty="0"/>
              <a:t>.</a:t>
            </a:r>
          </a:p>
          <a:p>
            <a:pPr>
              <a:defRPr/>
            </a:pPr>
            <a:r>
              <a:rPr lang="en-US" sz="1800" dirty="0"/>
              <a:t>For practical measurements, we also use multiples and sub-multiples.</a:t>
            </a:r>
          </a:p>
          <a:p>
            <a:pPr>
              <a:defRPr/>
            </a:pPr>
            <a:r>
              <a:rPr lang="en-US" sz="1800" dirty="0"/>
              <a:t>What unit of measurement would we use for measuring small items such as the width of a screwdriver blade?</a:t>
            </a:r>
          </a:p>
          <a:p>
            <a:pPr>
              <a:defRPr/>
            </a:pPr>
            <a:r>
              <a:rPr lang="en-US" sz="1800" dirty="0"/>
              <a:t>	millimetre (mm) = 1/1000 of a </a:t>
            </a:r>
            <a:r>
              <a:rPr lang="en-US" sz="1800" dirty="0" err="1"/>
              <a:t>metre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What unit of measurement would be used for measuring a toolbox?</a:t>
            </a:r>
          </a:p>
          <a:p>
            <a:pPr>
              <a:defRPr/>
            </a:pPr>
            <a:r>
              <a:rPr lang="en-US" sz="1800" dirty="0"/>
              <a:t>	centimetre (cm) = 1/100 of a </a:t>
            </a:r>
            <a:r>
              <a:rPr lang="en-US" sz="1800" dirty="0" err="1"/>
              <a:t>metre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What unit would be used for measuring the length to the job site?</a:t>
            </a:r>
          </a:p>
          <a:p>
            <a:pPr>
              <a:defRPr/>
            </a:pPr>
            <a:r>
              <a:rPr lang="en-US" sz="1800" dirty="0"/>
              <a:t>	k</a:t>
            </a:r>
            <a:r>
              <a:rPr lang="en-US" sz="1800" dirty="0" err="1"/>
              <a:t>ilometre</a:t>
            </a:r>
            <a:r>
              <a:rPr lang="en-US" sz="1800" dirty="0"/>
              <a:t> (km) = 1000m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B2686-F1CF-49A2-98A9-777FCA013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208" y="1484784"/>
            <a:ext cx="912872" cy="13686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2704C06-88EE-4AFB-8B56-827F7E6CA08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6089303" y="1369931"/>
            <a:ext cx="2649415" cy="1987061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544216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US" kern="0" dirty="0"/>
              <a:t>An area is measured by multiplying the length by the breadth.</a:t>
            </a:r>
          </a:p>
          <a:p>
            <a:pPr>
              <a:defRPr/>
            </a:pPr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The result is expressed in 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 (square metres).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kern="0" dirty="0"/>
              <a:t>In practical terms, you may also see areas expressed as square millimetres (m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o</a:t>
            </a:r>
            <a:r>
              <a:rPr lang="en-GB" kern="0" dirty="0"/>
              <a:t>r square centimetres (c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for items such as cables.</a:t>
            </a:r>
            <a:endParaRPr lang="en-US" kern="0" dirty="0"/>
          </a:p>
        </p:txBody>
      </p:sp>
      <p:sp>
        <p:nvSpPr>
          <p:cNvPr id="4" name="Rectangle 3"/>
          <p:cNvSpPr/>
          <p:nvPr/>
        </p:nvSpPr>
        <p:spPr>
          <a:xfrm>
            <a:off x="1979712" y="2708920"/>
            <a:ext cx="2664296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979714" y="2492896"/>
            <a:ext cx="2520278" cy="2003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915816" y="2492896"/>
            <a:ext cx="720080" cy="161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807804" y="2296907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length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475656" y="2697017"/>
            <a:ext cx="0" cy="8039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155795" y="2908452"/>
            <a:ext cx="720080" cy="286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953217" y="2851784"/>
            <a:ext cx="1125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breadth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49FAD1-92BC-4AD2-B9C3-EE2BF8789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547" y="3484240"/>
            <a:ext cx="1548123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63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A point to remember</a:t>
            </a:r>
            <a:r>
              <a:rPr lang="en-GB" sz="1800" dirty="0"/>
              <a:t> (especially for electricians calculating cable sizes).</a:t>
            </a:r>
          </a:p>
          <a:p>
            <a:pPr algn="ctr">
              <a:defRPr/>
            </a:pPr>
            <a:r>
              <a:rPr lang="en-GB" dirty="0"/>
              <a:t>When converting from m</a:t>
            </a:r>
            <a:r>
              <a:rPr lang="en-GB" baseline="30000" dirty="0"/>
              <a:t>2</a:t>
            </a:r>
            <a:r>
              <a:rPr lang="en-GB" dirty="0"/>
              <a:t> to mm</a:t>
            </a:r>
            <a:r>
              <a:rPr lang="en-GB" baseline="30000" dirty="0"/>
              <a:t>2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1m</a:t>
            </a:r>
            <a:r>
              <a:rPr lang="en-GB" baseline="30000" dirty="0"/>
              <a:t> </a:t>
            </a:r>
            <a:r>
              <a:rPr lang="en-GB" dirty="0"/>
              <a:t>x 1m =</a:t>
            </a:r>
            <a:r>
              <a:rPr lang="en-GB" baseline="30000" dirty="0"/>
              <a:t> </a:t>
            </a:r>
            <a:r>
              <a:rPr lang="en-GB" dirty="0"/>
              <a:t>1000mm x 1000mm so </a:t>
            </a:r>
            <a:r>
              <a:rPr lang="en-GB" b="1" dirty="0"/>
              <a:t>1,000,000 mm</a:t>
            </a:r>
            <a:r>
              <a:rPr lang="en-GB" b="1" baseline="30000" dirty="0"/>
              <a:t>2</a:t>
            </a:r>
            <a:r>
              <a:rPr lang="en-GB" b="1" dirty="0"/>
              <a:t> =</a:t>
            </a:r>
            <a:r>
              <a:rPr lang="en-GB" dirty="0"/>
              <a:t> </a:t>
            </a:r>
            <a:r>
              <a:rPr lang="en-GB" b="1" dirty="0"/>
              <a:t>1m</a:t>
            </a:r>
            <a:r>
              <a:rPr lang="en-GB" b="1" baseline="30000" dirty="0"/>
              <a:t>2</a:t>
            </a:r>
            <a:endParaRPr lang="en-GB" b="1" dirty="0"/>
          </a:p>
        </p:txBody>
      </p:sp>
      <p:sp>
        <p:nvSpPr>
          <p:cNvPr id="15" name="Rectangle 14"/>
          <p:cNvSpPr/>
          <p:nvPr/>
        </p:nvSpPr>
        <p:spPr>
          <a:xfrm>
            <a:off x="3671900" y="3205726"/>
            <a:ext cx="1800200" cy="1735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71900" y="3383599"/>
            <a:ext cx="1800201" cy="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71900" y="2749728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51920" y="3205726"/>
            <a:ext cx="0" cy="173544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314608" y="3816955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91828-3EB8-484A-8942-A061FC9D5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549" y="2109192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64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Volume and capacity </a:t>
            </a:r>
            <a:r>
              <a:rPr lang="en-GB" dirty="0"/>
              <a:t>are often confused.</a:t>
            </a:r>
          </a:p>
          <a:p>
            <a:pPr>
              <a:defRPr/>
            </a:pPr>
            <a:r>
              <a:rPr lang="en-GB" b="1" dirty="0"/>
              <a:t>Volume</a:t>
            </a:r>
            <a:r>
              <a:rPr lang="en-GB" dirty="0"/>
              <a:t> is the total internal space covered by an object and may be a solid object – eg the foundations of a house.</a:t>
            </a:r>
          </a:p>
          <a:p>
            <a:pPr>
              <a:defRPr/>
            </a:pPr>
            <a:r>
              <a:rPr lang="en-GB" dirty="0"/>
              <a:t>Volume is measured in cubic metres m</a:t>
            </a:r>
            <a:r>
              <a:rPr lang="en-GB" baseline="30000" dirty="0"/>
              <a:t>3</a:t>
            </a:r>
            <a:r>
              <a:rPr lang="en-GB" dirty="0"/>
              <a:t>, cm</a:t>
            </a:r>
            <a:r>
              <a:rPr lang="en-GB" baseline="30000" dirty="0"/>
              <a:t>3</a:t>
            </a:r>
            <a:r>
              <a:rPr lang="en-GB" dirty="0"/>
              <a:t> and mm</a:t>
            </a:r>
            <a:r>
              <a:rPr lang="en-GB" baseline="30000" dirty="0"/>
              <a:t>3</a:t>
            </a:r>
            <a:r>
              <a:rPr lang="en-GB" dirty="0"/>
              <a:t>. Both solid and hollow objects have volume.</a:t>
            </a:r>
          </a:p>
          <a:p>
            <a:pPr>
              <a:defRPr/>
            </a:pPr>
            <a:r>
              <a:rPr lang="en-GB" b="1" dirty="0"/>
              <a:t>Capacity</a:t>
            </a:r>
            <a:r>
              <a:rPr lang="en-GB" dirty="0"/>
              <a:t> is the internal space of the object to hold a substance – eg a bottle is hollow and therefore has capacity to hold liquid.</a:t>
            </a:r>
          </a:p>
          <a:p>
            <a:pPr>
              <a:defRPr/>
            </a:pPr>
            <a:r>
              <a:rPr lang="en-GB" dirty="0"/>
              <a:t>Capacity is measured in units such as litres and only hollow objects have capacity.</a:t>
            </a:r>
          </a:p>
        </p:txBody>
      </p:sp>
    </p:spTree>
    <p:extLst>
      <p:ext uri="{BB962C8B-B14F-4D97-AF65-F5344CB8AC3E}">
        <p14:creationId xmlns:p14="http://schemas.microsoft.com/office/powerpoint/2010/main" val="5786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2276872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Volume and capacity are measured by multiplying length, breadth and depth.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97" y="3019500"/>
            <a:ext cx="4447848" cy="25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answers to Worksheet 2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2781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Have your answers to Worksheet 2 to hand.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US" sz="1000" dirty="0">
                <a:ea typeface="ＭＳ Ｐゴシック" pitchFamily="-105" charset="-128"/>
                <a:cs typeface="ＭＳ Ｐゴシック" pitchFamily="-105" charset="-128"/>
              </a:rPr>
              <a:t>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Mass, weight and pressure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916832"/>
            <a:ext cx="808700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Mass</a:t>
            </a:r>
            <a:r>
              <a:rPr lang="en-GB" dirty="0"/>
              <a:t> is the amount of matter in an object and is measured in kilograms. An object cannot have a mass of zero.</a:t>
            </a:r>
          </a:p>
          <a:p>
            <a:pPr>
              <a:defRPr/>
            </a:pPr>
            <a:r>
              <a:rPr lang="en-GB" b="1" dirty="0"/>
              <a:t>Weight</a:t>
            </a:r>
            <a:r>
              <a:rPr lang="en-GB" dirty="0"/>
              <a:t> is a force due to the pull of gravity on the mass of the object and is measured in newtons (N).</a:t>
            </a:r>
          </a:p>
          <a:p>
            <a:pPr>
              <a:defRPr/>
            </a:pPr>
            <a:r>
              <a:rPr lang="en-GB" b="1" dirty="0"/>
              <a:t>Pressure </a:t>
            </a:r>
            <a:r>
              <a:rPr lang="en-GB" dirty="0"/>
              <a:t>is defined as force/area. The SI unit for force is newtons (N) and the SI unit for area is </a:t>
            </a:r>
            <a:r>
              <a:rPr lang="en-GB" dirty="0" err="1"/>
              <a:t>square</a:t>
            </a:r>
            <a:r>
              <a:rPr lang="en-GB" dirty="0"/>
              <a:t> metres (m²) – 1 newton per square metre (N/m²) equals 1 pascal (Pa).</a:t>
            </a:r>
          </a:p>
          <a:p>
            <a:pPr>
              <a:defRPr/>
            </a:pPr>
            <a:r>
              <a:rPr lang="en-GB" b="1" dirty="0"/>
              <a:t>Example:</a:t>
            </a:r>
            <a:r>
              <a:rPr lang="en-GB" dirty="0"/>
              <a:t> When a liquid or a gas is in contact with a solid surface such as water in a tank it produces a force on that surface. The pressure of the fluid is defined as the force per unit area.</a:t>
            </a:r>
          </a:p>
        </p:txBody>
      </p:sp>
    </p:spTree>
    <p:extLst>
      <p:ext uri="{BB962C8B-B14F-4D97-AF65-F5344CB8AC3E}">
        <p14:creationId xmlns:p14="http://schemas.microsoft.com/office/powerpoint/2010/main" val="354284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 and weight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844824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In the real world, we confuse the terms mass and weight, and as a result weight is often quoted in kilograms.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A cube measuring 10cm by 10cm by 10cm has a volume of 1000cm</a:t>
            </a:r>
            <a:r>
              <a:rPr lang="en-GB" baseline="30000" dirty="0"/>
              <a:t>3</a:t>
            </a:r>
            <a:r>
              <a:rPr lang="en-GB" dirty="0"/>
              <a:t>.</a:t>
            </a:r>
            <a:endParaRPr lang="en-GB" baseline="30000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is a capacity of 1 litre.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1cm</a:t>
            </a:r>
            <a:r>
              <a:rPr lang="en-GB" baseline="30000" dirty="0"/>
              <a:t>3 </a:t>
            </a:r>
            <a:r>
              <a:rPr lang="en-GB" dirty="0"/>
              <a:t>of water weighs 1 gram (gm).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of water weighs 1000gm or 1kg, so 1 litre of water weighs 1kg.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1000kg = 1 tonne (t, also tn).</a:t>
            </a:r>
            <a:endParaRPr lang="en-GB" baseline="30000" dirty="0"/>
          </a:p>
          <a:p>
            <a:pPr>
              <a:defRPr/>
            </a:pP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102798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3743944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tall are you? Feet and inches or metres and centimetres?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much do you weigh? Stones and pounds or kilograms?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far did you travel to get here today? Miles or </a:t>
            </a:r>
            <a:r>
              <a:rPr lang="en-GB" sz="1800" dirty="0" err="1"/>
              <a:t>kilometres?</a:t>
            </a:r>
            <a:endParaRPr lang="en-GB" sz="1800" dirty="0"/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long did it take you to get here today? Hours or minutes?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4EB2-FCE0-4D5B-BB8B-440C74662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725144"/>
            <a:ext cx="3058194" cy="126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6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671936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speed limit for cars on a motorway: mph or kph?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 wide is an A4 sheet of paper: inches or centimetres?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temperature of this room? Celsius, Fahrenheit or Kelvin?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floor area of this room? Square metres or square feet?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What is the volume of an average family car fuel tank? </a:t>
            </a:r>
            <a:r>
              <a:rPr lang="en-US" sz="1800" dirty="0" err="1"/>
              <a:t>Litres</a:t>
            </a:r>
            <a:r>
              <a:rPr lang="en-US" sz="1800" dirty="0"/>
              <a:t> or gallons?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A9DE1-92B7-4B38-B067-F9A464039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5275584"/>
            <a:ext cx="3048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699152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the dangers of everyone using different units of measurement?</a:t>
            </a:r>
            <a:endParaRPr sz="12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000" lvl="1" indent="-342000"/>
            <a:r>
              <a:rPr lang="en-US" dirty="0"/>
              <a:t>Inconsistency will lead to an inability to work with others.</a:t>
            </a:r>
          </a:p>
          <a:p>
            <a:pPr marL="342000" lvl="1" indent="-342000"/>
            <a:r>
              <a:rPr lang="en-US" dirty="0"/>
              <a:t>Component parts will not fit together.</a:t>
            </a:r>
          </a:p>
          <a:p>
            <a:pPr marL="342000" lvl="1" indent="-342000"/>
            <a:r>
              <a:rPr lang="en-US" dirty="0"/>
              <a:t>Inability to determine quantities of materials for planning and costing.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Referring to your previous answers, how can the different units be described?</a:t>
            </a:r>
          </a:p>
        </p:txBody>
      </p:sp>
    </p:spTree>
    <p:extLst>
      <p:ext uri="{BB962C8B-B14F-4D97-AF65-F5344CB8AC3E}">
        <p14:creationId xmlns:p14="http://schemas.microsoft.com/office/powerpoint/2010/main" val="185103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6832"/>
            <a:ext cx="8229600" cy="3843168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Imperial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‘Imperial’ refers to the traditional system of weights and measures used officially in Great Britain from 1824 until the adoption of the metric system, beginning in 1965.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Imperial measurements were often based on unusual base items, such as objects, and varied from area to area, despite attempts to standardise them.</a:t>
            </a:r>
          </a:p>
          <a:p>
            <a:r>
              <a:rPr lang="en-GB" dirty="0"/>
              <a:t>For example: </a:t>
            </a:r>
            <a:r>
              <a:rPr lang="en-GB" b="1" dirty="0"/>
              <a:t>a yard is 3 feet, each foot containing 12 inches, each inch equalling the length of 3 barleycorns.</a:t>
            </a:r>
          </a:p>
          <a:p>
            <a:pPr marL="898525" indent="-898525"/>
            <a:r>
              <a:rPr lang="en-GB" sz="1100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http://bwma.org.uk/understanding-imperial-units/</a:t>
            </a:r>
            <a:r>
              <a:rPr lang="en-GB" sz="11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148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Metric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Metric is a decimal system of weights and measures with the addition of basic physical units, known as 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Le </a:t>
            </a:r>
            <a:r>
              <a:rPr lang="en-GB" i="1" dirty="0" err="1">
                <a:ea typeface="ＭＳ Ｐゴシック" pitchFamily="-105" charset="-128"/>
                <a:cs typeface="ＭＳ Ｐゴシック" pitchFamily="-105" charset="-128"/>
              </a:rPr>
              <a:t>Système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 International </a:t>
            </a:r>
            <a:r>
              <a:rPr lang="en-GB" i="1" dirty="0" err="1">
                <a:ea typeface="ＭＳ Ｐゴシック" pitchFamily="-105" charset="-128"/>
                <a:cs typeface="ＭＳ Ｐゴシック" pitchFamily="-105" charset="-128"/>
              </a:rPr>
              <a:t>d’Unités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(abbreviated to SI) or, in English, the International System of Units.</a:t>
            </a:r>
          </a:p>
          <a:p>
            <a:pPr marL="898525" indent="-898525"/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80466"/>
              </p:ext>
            </p:extLst>
          </p:nvPr>
        </p:nvGraphicFramePr>
        <p:xfrm>
          <a:off x="947153" y="3391786"/>
          <a:ext cx="5256584" cy="29477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445127659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Variable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Symbol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Measure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68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Second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Time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 err="1"/>
                        <a:t>Metre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Length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Kilogram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Mass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Ampere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Electrical current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Kelvin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Temperature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Mole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 err="1"/>
                        <a:t>mol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Amount of substance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Candela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cd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Luminous intensity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33" y="3716494"/>
            <a:ext cx="201622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second 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time needed for a cesium-133 atom to perform 9,192,631,770 complete oscillations.</a:t>
            </a:r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/>
            <a:r>
              <a:rPr lang="en-US" dirty="0"/>
              <a:t>There are 60 seconds in a minute, 60 minutes in an hour and 24 hours in a day (one day being the time for the planet to complete one revolution). So, 1 second is 1/86,400 of a day (86,400 is 24 x 60 x 60).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969147"/>
            <a:ext cx="1523749" cy="15237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</a:t>
            </a:r>
            <a:r>
              <a:rPr lang="en-US" dirty="0" err="1"/>
              <a:t>etre (m)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851104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1/299,792,458 of the distance light travels in a vacuum in 1 second.</a:t>
            </a:r>
            <a:endParaRPr lang="en-US" i="1" dirty="0"/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mete was originally defined as one ten-millionth of the distance from the geographic North Pole to the equator (passing through Paris!).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446A45-DB64-448A-9AAD-B509589D9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2002906"/>
            <a:ext cx="1831562" cy="28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30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AA0BDEE-F6EE-499D-8CD4-5DEB5CC77A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A6956-17BA-4369-BDB2-5526A6D454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57B1F51-C9CE-4C9C-BE7F-668A9ECA57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1429</Words>
  <Application>Microsoft Office PowerPoint</Application>
  <PresentationFormat>On-screen Show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Arial</vt:lpstr>
      <vt:lpstr>Lucida Grande</vt:lpstr>
      <vt:lpstr>Times New Roman</vt:lpstr>
      <vt:lpstr>1_Default Design</vt:lpstr>
      <vt:lpstr>6.2 Standard units of measurement and measurement techniques  Powerpoint 2: Measurement and techniques </vt:lpstr>
      <vt:lpstr>Your answers to Worksheet 2 </vt:lpstr>
      <vt:lpstr>Comparison of answers</vt:lpstr>
      <vt:lpstr>Comparison of answers</vt:lpstr>
      <vt:lpstr>Standard units of measurement</vt:lpstr>
      <vt:lpstr>Standard units of measurement</vt:lpstr>
      <vt:lpstr>Standard units of measurement</vt:lpstr>
      <vt:lpstr>SI units: the second (s)</vt:lpstr>
      <vt:lpstr>SI units: the metre (m)</vt:lpstr>
      <vt:lpstr>SI units: the kilogram (kg)</vt:lpstr>
      <vt:lpstr>SI units: the ampere (A)</vt:lpstr>
      <vt:lpstr>SI units: The kelvin (K)</vt:lpstr>
      <vt:lpstr>SI units: the mole (mol)</vt:lpstr>
      <vt:lpstr>SI units: the candela (cd)</vt:lpstr>
      <vt:lpstr>Measurement of length</vt:lpstr>
      <vt:lpstr>Measurement of area</vt:lpstr>
      <vt:lpstr>Measurement of area</vt:lpstr>
      <vt:lpstr>Measurement of volume and capacity</vt:lpstr>
      <vt:lpstr>Measurement of volume and capacity</vt:lpstr>
      <vt:lpstr>Mass, weight and pressure</vt:lpstr>
      <vt:lpstr>Mass and weight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182</cp:revision>
  <dcterms:created xsi:type="dcterms:W3CDTF">2013-05-28T00:38:54Z</dcterms:created>
  <dcterms:modified xsi:type="dcterms:W3CDTF">2025-11-18T18:54:03Z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