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4"/>
    <p:sldMasterId id="2147483655" r:id="rId5"/>
  </p:sldMasterIdLst>
  <p:notesMasterIdLst>
    <p:notesMasterId r:id="rId18"/>
  </p:notesMasterIdLst>
  <p:handoutMasterIdLst>
    <p:handoutMasterId r:id="rId19"/>
  </p:handoutMasterIdLst>
  <p:sldIdLst>
    <p:sldId id="256" r:id="rId6"/>
    <p:sldId id="329" r:id="rId7"/>
    <p:sldId id="330" r:id="rId8"/>
    <p:sldId id="331" r:id="rId9"/>
    <p:sldId id="332" r:id="rId10"/>
    <p:sldId id="333" r:id="rId11"/>
    <p:sldId id="328" r:id="rId12"/>
    <p:sldId id="334" r:id="rId13"/>
    <p:sldId id="335" r:id="rId14"/>
    <p:sldId id="337" r:id="rId15"/>
    <p:sldId id="336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307" autoAdjust="0"/>
  </p:normalViewPr>
  <p:slideViewPr>
    <p:cSldViewPr showGuides="1">
      <p:cViewPr varScale="1">
        <p:scale>
          <a:sx n="65" d="100"/>
          <a:sy n="65" d="100"/>
        </p:scale>
        <p:origin x="8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81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738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4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49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2" r:id="rId2"/>
    <p:sldLayoutId id="2147483654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A301B626-E829-46DD-B988-DF42A800F4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25103" y="257779"/>
            <a:ext cx="3050585" cy="37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81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6.2 Standard units of measurement and measurement techniques</a:t>
            </a:r>
            <a:br>
              <a:rPr lang="en-GB" dirty="0">
                <a:solidFill>
                  <a:srgbClr val="0077E3"/>
                </a:solidFill>
              </a:rPr>
            </a:br>
            <a:br>
              <a:rPr lang="en-GB" dirty="0">
                <a:solidFill>
                  <a:srgbClr val="0077E3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4: Estimation and CO</a:t>
            </a:r>
            <a:r>
              <a:rPr lang="en-GB" baseline="-25000" dirty="0">
                <a:solidFill>
                  <a:srgbClr val="0077E3"/>
                </a:solidFill>
              </a:rPr>
              <a:t>2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B9A2D-649E-3E47-98AA-A5A1C6764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Reducing CO</a:t>
            </a:r>
            <a:r>
              <a:rPr lang="en-GB" baseline="-25000"/>
              <a:t>2</a:t>
            </a:r>
            <a:r>
              <a:rPr lang="en-GB"/>
              <a:t>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24DC5D-119C-E242-8348-0CE026B710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If less energy is used to provide heat, light, water etc to a structure, that structure will generate less CO</a:t>
            </a:r>
            <a:r>
              <a:rPr lang="en-GB" baseline="-25000" dirty="0"/>
              <a:t>2</a:t>
            </a:r>
            <a:r>
              <a:rPr lang="en-GB" dirty="0"/>
              <a:t> over its whole life: its footprint will be less. </a:t>
            </a:r>
          </a:p>
          <a:p>
            <a:r>
              <a:rPr lang="en-GB" dirty="0"/>
              <a:t>After draught-proofing, </a:t>
            </a:r>
            <a:r>
              <a:rPr lang="en-GB" b="1" dirty="0"/>
              <a:t>insulation</a:t>
            </a:r>
            <a:r>
              <a:rPr lang="en-GB" dirty="0"/>
              <a:t> is the most important way to reduce the energy usage that generates CO</a:t>
            </a:r>
            <a:r>
              <a:rPr lang="en-GB" baseline="-25000" dirty="0"/>
              <a:t>2</a:t>
            </a:r>
            <a:r>
              <a:rPr lang="en-GB" dirty="0"/>
              <a:t>. </a:t>
            </a:r>
          </a:p>
          <a:p>
            <a:r>
              <a:rPr lang="en-GB" dirty="0"/>
              <a:t>In a traditional roof space, installation of insulation can be a DIY job.</a:t>
            </a:r>
          </a:p>
          <a:p>
            <a:r>
              <a:rPr lang="en-GB" dirty="0"/>
              <a:t>The recommended depth for loft insulation is 270mm for glass fibre or 250mm for rock wool.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68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67F23-B526-4F80-9C7E-A76C7D763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0" dirty="0">
                <a:effectLst/>
              </a:rPr>
              <a:t>Where and how to insulate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C606F65-1570-4933-89C2-D4560377B0B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100865017"/>
              </p:ext>
            </p:extLst>
          </p:nvPr>
        </p:nvGraphicFramePr>
        <p:xfrm>
          <a:off x="457200" y="1511300"/>
          <a:ext cx="8229600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441782457"/>
                    </a:ext>
                  </a:extLst>
                </a:gridCol>
                <a:gridCol w="1409328">
                  <a:extLst>
                    <a:ext uri="{9D8B030D-6E8A-4147-A177-3AD203B41FA5}">
                      <a16:colId xmlns:a16="http://schemas.microsoft.com/office/drawing/2014/main" val="3730897673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4156565135"/>
                    </a:ext>
                  </a:extLst>
                </a:gridCol>
                <a:gridCol w="3106688">
                  <a:extLst>
                    <a:ext uri="{9D8B030D-6E8A-4147-A177-3AD203B41FA5}">
                      <a16:colId xmlns:a16="http://schemas.microsoft.com/office/drawing/2014/main" val="1401621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7E3"/>
                          </a:solidFill>
                        </a:rPr>
                        <a:t>Building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7E3"/>
                          </a:solidFill>
                        </a:rPr>
                        <a:t>Heat loss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7E3"/>
                          </a:solidFill>
                        </a:rPr>
                        <a:t>Target U-value (EPC Band 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rgbClr val="0077E3"/>
                          </a:solidFill>
                        </a:rPr>
                        <a:t>Possible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8224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Walls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Cavity, external or internal wall insulation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0118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Windows and doors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Double, triple or secondary glazing. Curtains and shutters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536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Roofs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Pitched, warm deck or cold deck insulation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1632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Floors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0.15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Floor insulation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619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Gaps, cracks and draughts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Draught-proofing, ventilation with heat recovery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696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3685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55329"/>
            <a:ext cx="8229600" cy="36004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Approximation/estimation activity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US" sz="2000" b="0" dirty="0">
                <a:solidFill>
                  <a:schemeClr val="tx1"/>
                </a:solidFill>
                <a:latin typeface="+mn-lt"/>
                <a:ea typeface="ＭＳ Ｐゴシック" pitchFamily="-105" charset="-128"/>
                <a:cs typeface="ＭＳ Ｐゴシック" pitchFamily="-105" charset="-128"/>
              </a:rPr>
              <a:t>In which circumstances would an estimation be suitable for a measurement, and in which would an accurate measurement be required? Discuss.</a:t>
            </a:r>
            <a:endParaRPr lang="en-US" sz="2000" b="0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3787803"/>
            <a:ext cx="8229600" cy="1415418"/>
          </a:xfrm>
        </p:spPr>
        <p:txBody>
          <a:bodyPr/>
          <a:lstStyle/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9DF34A-E25C-42ED-9909-DE4F77AFF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339" y="3070197"/>
            <a:ext cx="4671322" cy="258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2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43204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Estimation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1797784"/>
            <a:ext cx="84352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Non-critical measurements.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No large cost implications if the value is not accurate.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Does not need to be accurate to fit.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To give you an indication of the true value you will get.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Quickly gives a guide to quantities.</a:t>
            </a:r>
            <a:endParaRPr lang="en-GB" dirty="0"/>
          </a:p>
        </p:txBody>
      </p:sp>
      <p:pic>
        <p:nvPicPr>
          <p:cNvPr id="3" name="Picture 2" descr="A magnifying glass with a word on it&#10;&#10;Description automatically generated with low confidence">
            <a:extLst>
              <a:ext uri="{FF2B5EF4-FFF2-40B4-BE49-F238E27FC236}">
                <a16:creationId xmlns:a16="http://schemas.microsoft.com/office/drawing/2014/main" id="{4184632B-209A-4E50-B868-6AF6AB0DB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279" y="3669992"/>
            <a:ext cx="3291441" cy="219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126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648072"/>
          </a:xfrm>
        </p:spPr>
        <p:txBody>
          <a:bodyPr/>
          <a:lstStyle/>
          <a:p>
            <a:r>
              <a:rPr lang="en-GB" dirty="0"/>
              <a:t>Dangers of estimation: under- or overestimating</a:t>
            </a:r>
            <a:br>
              <a:rPr lang="en-GB" dirty="0"/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1628800"/>
            <a:ext cx="73139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Scenario</a:t>
            </a:r>
          </a:p>
          <a:p>
            <a:r>
              <a:rPr lang="en-GB" dirty="0"/>
              <a:t>You need to replace some flooring and you estimate the room to be 5m by 5m.</a:t>
            </a:r>
          </a:p>
          <a:p>
            <a:endParaRPr lang="en-GB" dirty="0"/>
          </a:p>
          <a:p>
            <a:r>
              <a:rPr lang="en-GB" dirty="0"/>
              <a:t>You estimate that the floor area is 25m</a:t>
            </a:r>
            <a:r>
              <a:rPr lang="en-GB" baseline="30000" dirty="0"/>
              <a:t>2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A box of tiles covers 4m</a:t>
            </a:r>
            <a:r>
              <a:rPr lang="en-GB" baseline="30000" dirty="0"/>
              <a:t>2</a:t>
            </a:r>
            <a:r>
              <a:rPr lang="en-GB" dirty="0"/>
              <a:t> so you order 7 packs (28m</a:t>
            </a:r>
            <a:r>
              <a:rPr lang="en-GB" baseline="30000" dirty="0"/>
              <a:t>2</a:t>
            </a:r>
            <a:r>
              <a:rPr lang="en-GB" dirty="0"/>
              <a:t>).</a:t>
            </a:r>
          </a:p>
          <a:p>
            <a:endParaRPr lang="en-GB" dirty="0"/>
          </a:p>
          <a:p>
            <a:r>
              <a:rPr lang="en-GB" dirty="0"/>
              <a:t>When you check later, the dimensions are 4m by 4m, equalling 16m</a:t>
            </a:r>
            <a:r>
              <a:rPr lang="en-GB" baseline="30000" dirty="0"/>
              <a:t>2</a:t>
            </a:r>
            <a:r>
              <a:rPr lang="en-GB" dirty="0"/>
              <a:t> so you only needed 4 boxes!</a:t>
            </a:r>
          </a:p>
        </p:txBody>
      </p:sp>
    </p:spTree>
    <p:extLst>
      <p:ext uri="{BB962C8B-B14F-4D97-AF65-F5344CB8AC3E}">
        <p14:creationId xmlns:p14="http://schemas.microsoft.com/office/powerpoint/2010/main" val="3517106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199" y="1096001"/>
            <a:ext cx="8229600" cy="648072"/>
          </a:xfrm>
        </p:spPr>
        <p:txBody>
          <a:bodyPr/>
          <a:lstStyle/>
          <a:p>
            <a:r>
              <a:rPr lang="en-GB" dirty="0"/>
              <a:t>Under- or overestimating</a:t>
            </a:r>
            <a:br>
              <a:rPr lang="en-GB" dirty="0"/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199" y="1844824"/>
            <a:ext cx="8435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In this scenario you will be able to complete the job but you spent more on materials than required … there goes your profit!</a:t>
            </a:r>
          </a:p>
          <a:p>
            <a:endParaRPr lang="en-GB" dirty="0"/>
          </a:p>
          <a:p>
            <a:r>
              <a:rPr lang="en-GB" dirty="0"/>
              <a:t>If you had underestimated, guessing 3m by 3m, when you decided the floor was 9m</a:t>
            </a:r>
            <a:r>
              <a:rPr lang="en-GB" baseline="30000" dirty="0"/>
              <a:t>2</a:t>
            </a:r>
            <a:r>
              <a:rPr lang="en-GB" dirty="0"/>
              <a:t> you would have ordered 3 boxes. This would not have been enough which would have caused a delay, and potentially left an unhappy customer.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FC7851-D3EB-418C-9AE8-20A44B87C4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264" y="4365104"/>
            <a:ext cx="4029469" cy="187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39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648072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Approximation and estimation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3140968"/>
            <a:ext cx="8435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Complete Worksheet 3 and discuss with your tutor</a:t>
            </a:r>
          </a:p>
        </p:txBody>
      </p:sp>
    </p:spTree>
    <p:extLst>
      <p:ext uri="{BB962C8B-B14F-4D97-AF65-F5344CB8AC3E}">
        <p14:creationId xmlns:p14="http://schemas.microsoft.com/office/powerpoint/2010/main" val="104048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</a:t>
            </a:r>
            <a:r>
              <a:rPr lang="en-US" baseline="-25000" dirty="0">
                <a:ea typeface="ＭＳ Ｐゴシック" pitchFamily="-105" charset="-128"/>
                <a:cs typeface="ＭＳ Ｐゴシック" pitchFamily="-105" charset="-128"/>
              </a:rPr>
              <a:t>2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emissions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620949-87EC-41BE-83A4-ACAF474CC3D2}"/>
              </a:ext>
            </a:extLst>
          </p:cNvPr>
          <p:cNvSpPr txBox="1"/>
          <p:nvPr/>
        </p:nvSpPr>
        <p:spPr>
          <a:xfrm>
            <a:off x="395536" y="1628800"/>
            <a:ext cx="41148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000000"/>
                </a:solidFill>
              </a:rPr>
              <a:t>When we talk about carbon emissions, we’re focusing specifically on carbon dioxide, or CO</a:t>
            </a:r>
            <a:r>
              <a:rPr lang="en-GB" baseline="-25000" dirty="0">
                <a:solidFill>
                  <a:srgbClr val="000000"/>
                </a:solidFill>
              </a:rPr>
              <a:t>2</a:t>
            </a:r>
            <a:r>
              <a:rPr lang="en-GB" dirty="0">
                <a:solidFill>
                  <a:srgbClr val="000000"/>
                </a:solidFill>
              </a:rPr>
              <a:t>.</a:t>
            </a:r>
          </a:p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Why are we so concerned with carbon emissions?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46B0E5-E484-417A-B9E7-70BC2A507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666" y="1628800"/>
            <a:ext cx="3840025" cy="25420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B546D-69B3-46F1-AFFD-9CE57F3D5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</a:t>
            </a:r>
            <a:r>
              <a:rPr lang="en-GB" baseline="-25000" dirty="0"/>
              <a:t>2</a:t>
            </a:r>
            <a:r>
              <a:rPr lang="en-GB" dirty="0"/>
              <a:t> emissions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E7FE8-DDF0-4D4B-AC47-F1E253167DE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787133"/>
            <a:ext cx="5122912" cy="1197677"/>
          </a:xfrm>
        </p:spPr>
        <p:txBody>
          <a:bodyPr/>
          <a:lstStyle/>
          <a:p>
            <a:r>
              <a:rPr lang="en-GB" sz="1800" dirty="0"/>
              <a:t>Nature keeps most natural emissions in balance. Plants absorb CO</a:t>
            </a:r>
            <a:r>
              <a:rPr lang="en-GB" sz="1800" baseline="-25000" dirty="0"/>
              <a:t>2</a:t>
            </a:r>
            <a:r>
              <a:rPr lang="en-GB" sz="1800" dirty="0"/>
              <a:t> and oceans absorb just about as much CO</a:t>
            </a:r>
            <a:r>
              <a:rPr lang="en-GB" sz="1800" baseline="-25000" dirty="0"/>
              <a:t>2</a:t>
            </a:r>
            <a:r>
              <a:rPr lang="en-GB" sz="1800" dirty="0"/>
              <a:t> as they emit.</a:t>
            </a:r>
          </a:p>
          <a:p>
            <a:endParaRPr lang="en-GB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4FA5C0-FFC7-49E4-AA3B-D239C7867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1327813"/>
            <a:ext cx="2681225" cy="16569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B8F92B-32B0-4B62-BDD1-37F756294AE6}"/>
              </a:ext>
            </a:extLst>
          </p:cNvPr>
          <p:cNvSpPr txBox="1"/>
          <p:nvPr/>
        </p:nvSpPr>
        <p:spPr>
          <a:xfrm>
            <a:off x="395536" y="3140968"/>
            <a:ext cx="8441865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/>
              <a:t>Humans don’t play by the same rules as nature. When we use fossil fuels such as coal, natural gas and oil, we release extra CO</a:t>
            </a:r>
            <a:r>
              <a:rPr lang="en-GB" sz="1800" baseline="-25000" dirty="0"/>
              <a:t>2</a:t>
            </a:r>
            <a:r>
              <a:rPr lang="en-GB" sz="1800" dirty="0"/>
              <a:t> into the atmosphere. By cutting down trees, we also remove a natural system of carbon storage. How can the construction industry reduce the generation of CO</a:t>
            </a:r>
            <a:r>
              <a:rPr lang="en-GB" sz="1800" baseline="-25000" dirty="0"/>
              <a:t>2</a:t>
            </a:r>
            <a:r>
              <a:rPr lang="en-GB" sz="1800" dirty="0"/>
              <a:t>?</a:t>
            </a:r>
          </a:p>
          <a:p>
            <a:endParaRPr lang="en-GB" sz="1800" dirty="0"/>
          </a:p>
          <a:p>
            <a:r>
              <a:rPr lang="en-GB" sz="1800" dirty="0"/>
              <a:t>Efforts are constantly being made to reduce the ‘operational carbon’ of buildings, by the use of better insulation, more efficient heating systems and LED lighting. These measures are driven by a mixture of regulation and the incentive of saving money.</a:t>
            </a:r>
          </a:p>
        </p:txBody>
      </p:sp>
    </p:spTree>
    <p:extLst>
      <p:ext uri="{BB962C8B-B14F-4D97-AF65-F5344CB8AC3E}">
        <p14:creationId xmlns:p14="http://schemas.microsoft.com/office/powerpoint/2010/main" val="654457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B546D-69B3-46F1-AFFD-9CE57F3D5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Measuring and regulating CO</a:t>
            </a:r>
            <a:r>
              <a:rPr lang="en-GB" baseline="-25000" dirty="0"/>
              <a:t>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4244A-A204-427A-94FB-82DD2CD96F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363272" cy="4248000"/>
          </a:xfrm>
        </p:spPr>
        <p:txBody>
          <a:bodyPr/>
          <a:lstStyle/>
          <a:p>
            <a:r>
              <a:rPr lang="en-GB" dirty="0"/>
              <a:t>CO</a:t>
            </a:r>
            <a:r>
              <a:rPr lang="en-GB" baseline="-25000" dirty="0"/>
              <a:t>2</a:t>
            </a:r>
            <a:r>
              <a:rPr lang="en-GB" dirty="0"/>
              <a:t> is measured in parts per million (ppm) and percentage (%) concentration, using infrared CO</a:t>
            </a:r>
            <a:r>
              <a:rPr lang="en-GB" baseline="-25000" dirty="0"/>
              <a:t>2 </a:t>
            </a:r>
            <a:r>
              <a:rPr lang="en-GB" dirty="0"/>
              <a:t>sensors.</a:t>
            </a:r>
            <a:r>
              <a:rPr lang="en-GB" b="1" dirty="0"/>
              <a:t> </a:t>
            </a:r>
          </a:p>
          <a:p>
            <a:r>
              <a:rPr lang="en-GB" dirty="0"/>
              <a:t>Nondispersive infrared (NDIR) gas sensors are used to monitor the quality of indoor air. </a:t>
            </a:r>
            <a:endParaRPr lang="en-GB" b="1" dirty="0"/>
          </a:p>
          <a:p>
            <a:r>
              <a:rPr lang="en-GB" dirty="0"/>
              <a:t>Sensor measurements allow us to calculate the</a:t>
            </a:r>
            <a:r>
              <a:rPr lang="en-GB" b="1" dirty="0"/>
              <a:t> ‘whole life carbon footprint’ </a:t>
            </a:r>
            <a:r>
              <a:rPr lang="en-GB" dirty="0"/>
              <a:t>of a building, in terms of its operational generation of CO</a:t>
            </a:r>
            <a:r>
              <a:rPr lang="en-GB" baseline="-25000" dirty="0"/>
              <a:t>2</a:t>
            </a:r>
            <a:r>
              <a:rPr lang="en-GB" dirty="0"/>
              <a:t> in providing heating/cooling, power, water etc.</a:t>
            </a:r>
          </a:p>
          <a:p>
            <a:r>
              <a:rPr lang="en-GB" b="1" dirty="0"/>
              <a:t>Embodied carbon </a:t>
            </a:r>
            <a:r>
              <a:rPr lang="en-GB" dirty="0"/>
              <a:t>is also taken into consideration.</a:t>
            </a:r>
            <a:r>
              <a:rPr lang="en-GB" b="1" dirty="0"/>
              <a:t> </a:t>
            </a:r>
            <a:r>
              <a:rPr lang="en-GB" dirty="0"/>
              <a:t>This is the</a:t>
            </a:r>
            <a:r>
              <a:rPr lang="en-GB" b="1" dirty="0"/>
              <a:t> </a:t>
            </a:r>
            <a:r>
              <a:rPr lang="en-GB" dirty="0"/>
              <a:t>CO</a:t>
            </a:r>
            <a:r>
              <a:rPr lang="en-GB" baseline="-25000" dirty="0"/>
              <a:t>2</a:t>
            </a:r>
            <a:r>
              <a:rPr lang="en-GB" dirty="0"/>
              <a:t> associated with the manufacture, assembly, deconstruction and disposal of the materials of which a building is made.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6465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2BACEAF-6B1D-42FC-8889-C8EB5B6CCF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F6B2C8F-E838-4822-983A-A11B3DA290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2F437B-A35E-45BE-AF7C-C859F7FA000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692</Words>
  <Application>Microsoft Office PowerPoint</Application>
  <PresentationFormat>On-screen Show (4:3)</PresentationFormat>
  <Paragraphs>71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Arial</vt:lpstr>
      <vt:lpstr>Lucida Grande</vt:lpstr>
      <vt:lpstr>Times New Roman</vt:lpstr>
      <vt:lpstr>3_Default Design</vt:lpstr>
      <vt:lpstr>2_Default Design</vt:lpstr>
      <vt:lpstr>6.2 Standard units of measurement and measurement techniques  PowerPoint 4: Estimation and CO2</vt:lpstr>
      <vt:lpstr>Approximation/estimation activity  In which circumstances would an estimation be suitable for a measurement, and in which would an accurate measurement be required? Discuss.</vt:lpstr>
      <vt:lpstr>Estimation    </vt:lpstr>
      <vt:lpstr>Dangers of estimation: under- or overestimating   </vt:lpstr>
      <vt:lpstr>Under- or overestimating   </vt:lpstr>
      <vt:lpstr>Approximation and estimation  </vt:lpstr>
      <vt:lpstr>CO2 emissions  </vt:lpstr>
      <vt:lpstr>CO2 emissions</vt:lpstr>
      <vt:lpstr>Measuring and regulating CO2</vt:lpstr>
      <vt:lpstr>Reducing CO2 generation</vt:lpstr>
      <vt:lpstr>Where and how to insulate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192</cp:revision>
  <dcterms:created xsi:type="dcterms:W3CDTF">2013-05-28T00:38:54Z</dcterms:created>
  <dcterms:modified xsi:type="dcterms:W3CDTF">2025-11-18T18:55:08Z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