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1"/>
  </p:notesMasterIdLst>
  <p:handoutMasterIdLst>
    <p:handoutMasterId r:id="rId22"/>
  </p:handoutMasterIdLst>
  <p:sldIdLst>
    <p:sldId id="256" r:id="rId5"/>
    <p:sldId id="330" r:id="rId6"/>
    <p:sldId id="332" r:id="rId7"/>
    <p:sldId id="331" r:id="rId8"/>
    <p:sldId id="333" r:id="rId9"/>
    <p:sldId id="334" r:id="rId10"/>
    <p:sldId id="335" r:id="rId11"/>
    <p:sldId id="336" r:id="rId12"/>
    <p:sldId id="337" r:id="rId13"/>
    <p:sldId id="338" r:id="rId14"/>
    <p:sldId id="339" r:id="rId15"/>
    <p:sldId id="340" r:id="rId16"/>
    <p:sldId id="341" r:id="rId17"/>
    <p:sldId id="342" r:id="rId18"/>
    <p:sldId id="34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F6B442-1E4C-4914-9573-80116952AA5D}" v="2" dt="2021-06-10T17:38:15.781"/>
    <p1510:client id="{BF657249-58C2-4D04-A527-A5B9E1813995}" v="3" dt="2021-06-11T11:35:38.5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277" autoAdjust="0"/>
  </p:normalViewPr>
  <p:slideViewPr>
    <p:cSldViewPr showGuides="1">
      <p:cViewPr varScale="1">
        <p:scale>
          <a:sx n="65" d="100"/>
          <a:sy n="65" d="100"/>
        </p:scale>
        <p:origin x="89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6202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91493253"/>
      </p:ext>
    </p:extLst>
  </p:cSld>
  <p:clrMap bg1="lt1" tx1="dk1" bg2="lt2" tx2="dk2" accent1="accent1" accent2="accent2" accent3="accent3" accent4="accent4" accent5="accent5" accent6="accent6" hlink="hlink" folHlink="folHlink"/>
  <p:sldLayoutIdLst>
    <p:sldLayoutId id="2147483655"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toolkit.thenbs.com/articles/classification/"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6.3 Measurement standards, guidance and practice</a:t>
            </a:r>
            <a:br>
              <a:rPr lang="en-GB" dirty="0">
                <a:solidFill>
                  <a:srgbClr val="0077E3"/>
                </a:solidFill>
              </a:rPr>
            </a:br>
            <a:br>
              <a:rPr lang="en-GB" dirty="0">
                <a:solidFill>
                  <a:srgbClr val="0077E3"/>
                </a:solidFill>
              </a:rPr>
            </a:br>
            <a:r>
              <a:rPr lang="en-GB" dirty="0">
                <a:solidFill>
                  <a:srgbClr val="0077E3"/>
                </a:solidFill>
              </a:rPr>
              <a:t>PowerPoint 7: BS1192</a:t>
            </a:r>
          </a:p>
        </p:txBody>
      </p:sp>
      <p:sp>
        <p:nvSpPr>
          <p:cNvPr id="2050" name="Rectangle 14"/>
          <p:cNvSpPr>
            <a:spLocks noGrp="1" noChangeArrowheads="1"/>
          </p:cNvSpPr>
          <p:nvPr>
            <p:ph sz="quarter" idx="10"/>
          </p:nvPr>
        </p:nvSpPr>
        <p:spPr>
          <a:xfrm>
            <a:off x="457200" y="1371600"/>
            <a:ext cx="2818656" cy="5009728"/>
          </a:xfrm>
        </p:spPr>
        <p:txBody>
          <a:bodyPr/>
          <a:lstStyle/>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4401205"/>
          </a:xfrm>
          <a:prstGeom prst="rect">
            <a:avLst/>
          </a:prstGeom>
          <a:noFill/>
        </p:spPr>
        <p:txBody>
          <a:bodyPr wrap="square">
            <a:spAutoFit/>
          </a:bodyPr>
          <a:lstStyle/>
          <a:p>
            <a:pPr algn="ctr"/>
            <a:endParaRPr lang="en-GB" dirty="0"/>
          </a:p>
          <a:p>
            <a:r>
              <a:rPr lang="en-GB" dirty="0"/>
              <a:t>DB	Database</a:t>
            </a:r>
          </a:p>
          <a:p>
            <a:r>
              <a:rPr lang="en-GB" dirty="0"/>
              <a:t>FN	File note</a:t>
            </a:r>
          </a:p>
          <a:p>
            <a:r>
              <a:rPr lang="en-GB" dirty="0"/>
              <a:t>HS	Health &amp; safety</a:t>
            </a:r>
          </a:p>
          <a:p>
            <a:r>
              <a:rPr lang="en-GB" dirty="0"/>
              <a:t>IE	Information exchange</a:t>
            </a:r>
          </a:p>
          <a:p>
            <a:r>
              <a:rPr lang="en-GB" dirty="0"/>
              <a:t>MI	Minutes or action notes</a:t>
            </a:r>
          </a:p>
          <a:p>
            <a:r>
              <a:rPr lang="en-GB" dirty="0"/>
              <a:t>PP	Presentation</a:t>
            </a:r>
          </a:p>
          <a:p>
            <a:r>
              <a:rPr lang="en-GB" dirty="0"/>
              <a:t>PR	Programme</a:t>
            </a:r>
          </a:p>
          <a:p>
            <a:r>
              <a:rPr lang="en-GB" dirty="0"/>
              <a:t>RD	Room data sheet</a:t>
            </a:r>
          </a:p>
          <a:p>
            <a:r>
              <a:rPr lang="en-GB" dirty="0"/>
              <a:t>RI	Request for information</a:t>
            </a:r>
          </a:p>
          <a:p>
            <a:r>
              <a:rPr lang="en-GB" dirty="0"/>
              <a:t>RP	Report</a:t>
            </a:r>
          </a:p>
          <a:p>
            <a:r>
              <a:rPr lang="en-GB" dirty="0"/>
              <a:t>SA	Schedule of accommodation</a:t>
            </a:r>
          </a:p>
          <a:p>
            <a:r>
              <a:rPr lang="en-GB" dirty="0"/>
              <a:t>SH	Schedule</a:t>
            </a:r>
          </a:p>
          <a:p>
            <a:r>
              <a:rPr lang="en-GB" dirty="0"/>
              <a:t>SL	Snagging list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3071442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785652"/>
          </a:xfrm>
          <a:prstGeom prst="rect">
            <a:avLst/>
          </a:prstGeom>
          <a:noFill/>
        </p:spPr>
        <p:txBody>
          <a:bodyPr wrap="square">
            <a:spAutoFit/>
          </a:bodyPr>
          <a:lstStyle/>
          <a:p>
            <a:pPr algn="ctr"/>
            <a:r>
              <a:rPr lang="en-GB" dirty="0"/>
              <a:t>.</a:t>
            </a:r>
          </a:p>
          <a:p>
            <a:pPr algn="ctr"/>
            <a:endParaRPr lang="en-GB" dirty="0"/>
          </a:p>
          <a:p>
            <a:r>
              <a:rPr lang="en-GB" dirty="0"/>
              <a:t>A	Architect</a:t>
            </a:r>
          </a:p>
          <a:p>
            <a:r>
              <a:rPr lang="en-GB" dirty="0"/>
              <a:t>B	Building surveyor</a:t>
            </a:r>
          </a:p>
          <a:p>
            <a:r>
              <a:rPr lang="en-GB" dirty="0"/>
              <a:t>C	Civil engineer</a:t>
            </a:r>
          </a:p>
          <a:p>
            <a:r>
              <a:rPr lang="en-GB" dirty="0"/>
              <a:t>D	Drainage, highways engineer</a:t>
            </a:r>
          </a:p>
          <a:p>
            <a:r>
              <a:rPr lang="en-GB" dirty="0"/>
              <a:t>E	Electrical engineer</a:t>
            </a:r>
          </a:p>
          <a:p>
            <a:r>
              <a:rPr lang="en-GB" dirty="0"/>
              <a:t>F	Facilities manager</a:t>
            </a:r>
          </a:p>
          <a:p>
            <a:r>
              <a:rPr lang="en-GB" dirty="0"/>
              <a:t>G	Geographical and land surveyor</a:t>
            </a:r>
          </a:p>
          <a:p>
            <a:r>
              <a:rPr lang="en-GB" dirty="0"/>
              <a:t>H	Heating and ventilation designer</a:t>
            </a:r>
          </a:p>
          <a:p>
            <a:r>
              <a:rPr lang="en-GB" dirty="0"/>
              <a:t>I	Interior designer</a:t>
            </a:r>
          </a:p>
          <a:p>
            <a:r>
              <a:rPr lang="en-GB" dirty="0"/>
              <a:t>K	Client</a:t>
            </a:r>
          </a:p>
        </p:txBody>
      </p:sp>
      <p:graphicFrame>
        <p:nvGraphicFramePr>
          <p:cNvPr id="6" name="Table 5">
            <a:extLst>
              <a:ext uri="{FF2B5EF4-FFF2-40B4-BE49-F238E27FC236}">
                <a16:creationId xmlns:a16="http://schemas.microsoft.com/office/drawing/2014/main" id="{C4C05D81-61EA-704E-B51D-CCB9BDFB1318}"/>
              </a:ext>
            </a:extLst>
          </p:cNvPr>
          <p:cNvGraphicFramePr>
            <a:graphicFrameLocks noGrp="1"/>
          </p:cNvGraphicFramePr>
          <p:nvPr>
            <p:extLst>
              <p:ext uri="{D42A27DB-BD31-4B8C-83A1-F6EECF244321}">
                <p14:modId xmlns:p14="http://schemas.microsoft.com/office/powerpoint/2010/main" val="1058227928"/>
              </p:ext>
            </p:extLst>
          </p:nvPr>
        </p:nvGraphicFramePr>
        <p:xfrm>
          <a:off x="392542" y="2348880"/>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252139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endParaRPr lang="en-GB" dirty="0"/>
          </a:p>
          <a:p>
            <a:r>
              <a:rPr lang="en-GB" dirty="0"/>
              <a:t>L	Landscape architect</a:t>
            </a:r>
          </a:p>
          <a:p>
            <a:r>
              <a:rPr lang="en-GB" dirty="0"/>
              <a:t>M	Mechanical engineer</a:t>
            </a:r>
          </a:p>
          <a:p>
            <a:r>
              <a:rPr lang="en-GB" dirty="0"/>
              <a:t>P	Public health engineer</a:t>
            </a:r>
          </a:p>
          <a:p>
            <a:r>
              <a:rPr lang="en-GB" dirty="0"/>
              <a:t>Q	Quantity surveyor</a:t>
            </a:r>
          </a:p>
          <a:p>
            <a:r>
              <a:rPr lang="en-GB" dirty="0"/>
              <a:t>S	Structural engineer</a:t>
            </a:r>
          </a:p>
          <a:p>
            <a:r>
              <a:rPr lang="en-GB" dirty="0"/>
              <a:t>T	Town and country planner</a:t>
            </a:r>
          </a:p>
          <a:p>
            <a:r>
              <a:rPr lang="en-GB" dirty="0"/>
              <a:t>W	Contractor</a:t>
            </a:r>
          </a:p>
          <a:p>
            <a:r>
              <a:rPr lang="en-GB" dirty="0"/>
              <a:t>Y	Specialist designer</a:t>
            </a:r>
          </a:p>
          <a:p>
            <a:r>
              <a:rPr lang="en-GB" dirty="0"/>
              <a:t>Z	General (non-disciplinary)</a:t>
            </a:r>
          </a:p>
          <a:p>
            <a:pPr algn="ctr"/>
            <a:endParaRPr lang="en-GB" dirty="0"/>
          </a:p>
        </p:txBody>
      </p:sp>
      <p:graphicFrame>
        <p:nvGraphicFramePr>
          <p:cNvPr id="4" name="Table 3">
            <a:extLst>
              <a:ext uri="{FF2B5EF4-FFF2-40B4-BE49-F238E27FC236}">
                <a16:creationId xmlns:a16="http://schemas.microsoft.com/office/drawing/2014/main" id="{72AF5CDD-B784-4372-8654-39408CB681E7}"/>
              </a:ext>
            </a:extLst>
          </p:cNvPr>
          <p:cNvGraphicFramePr>
            <a:graphicFrameLocks noGrp="1"/>
          </p:cNvGraphicFramePr>
          <p:nvPr/>
        </p:nvGraphicFramePr>
        <p:xfrm>
          <a:off x="420960" y="2060848"/>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2928550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classification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327299" y="1628800"/>
            <a:ext cx="5519192" cy="2246769"/>
          </a:xfrm>
          <a:prstGeom prst="rect">
            <a:avLst/>
          </a:prstGeom>
          <a:noFill/>
        </p:spPr>
        <p:txBody>
          <a:bodyPr wrap="square">
            <a:spAutoFit/>
          </a:bodyPr>
          <a:lstStyle/>
          <a:p>
            <a:pPr algn="ctr"/>
            <a:endParaRPr lang="en-GB" dirty="0"/>
          </a:p>
          <a:p>
            <a:r>
              <a:rPr lang="en-GB" dirty="0"/>
              <a:t>UNICLASS 2015 is a unified classification for the UK industry covering all construction sectors:</a:t>
            </a:r>
          </a:p>
          <a:p>
            <a:pPr algn="ctr"/>
            <a:endParaRPr lang="en-GB" dirty="0"/>
          </a:p>
          <a:p>
            <a:r>
              <a:rPr lang="en-GB" dirty="0">
                <a:hlinkClick r:id="rId2"/>
              </a:rPr>
              <a:t>https://toolkit.thenbs.com/articles/classification/</a:t>
            </a:r>
            <a:endParaRPr lang="en-GB" dirty="0"/>
          </a:p>
          <a:p>
            <a:endParaRPr lang="en-GB" dirty="0"/>
          </a:p>
        </p:txBody>
      </p:sp>
      <p:graphicFrame>
        <p:nvGraphicFramePr>
          <p:cNvPr id="3" name="Table 2">
            <a:extLst>
              <a:ext uri="{FF2B5EF4-FFF2-40B4-BE49-F238E27FC236}">
                <a16:creationId xmlns:a16="http://schemas.microsoft.com/office/drawing/2014/main" id="{29E2ABCB-254B-4B06-922E-DA9F5E4A9AB5}"/>
              </a:ext>
            </a:extLst>
          </p:cNvPr>
          <p:cNvGraphicFramePr>
            <a:graphicFrameLocks noGrp="1"/>
          </p:cNvGraphicFramePr>
          <p:nvPr>
            <p:extLst>
              <p:ext uri="{D42A27DB-BD31-4B8C-83A1-F6EECF244321}">
                <p14:modId xmlns:p14="http://schemas.microsoft.com/office/powerpoint/2010/main" val="2259555691"/>
              </p:ext>
            </p:extLst>
          </p:nvPr>
        </p:nvGraphicFramePr>
        <p:xfrm>
          <a:off x="323528" y="1829432"/>
          <a:ext cx="2880320" cy="3399767"/>
        </p:xfrm>
        <a:graphic>
          <a:graphicData uri="http://schemas.openxmlformats.org/drawingml/2006/table">
            <a:tbl>
              <a:tblPr/>
              <a:tblGrid>
                <a:gridCol w="1440160">
                  <a:extLst>
                    <a:ext uri="{9D8B030D-6E8A-4147-A177-3AD203B41FA5}">
                      <a16:colId xmlns:a16="http://schemas.microsoft.com/office/drawing/2014/main" val="3121515186"/>
                    </a:ext>
                  </a:extLst>
                </a:gridCol>
                <a:gridCol w="1440160">
                  <a:extLst>
                    <a:ext uri="{9D8B030D-6E8A-4147-A177-3AD203B41FA5}">
                      <a16:colId xmlns:a16="http://schemas.microsoft.com/office/drawing/2014/main" val="4000200035"/>
                    </a:ext>
                  </a:extLst>
                </a:gridCol>
              </a:tblGrid>
              <a:tr h="75831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Classification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46705470"/>
                  </a:ext>
                </a:extLst>
              </a:tr>
              <a:tr h="391795">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SL_18_57_26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4038831"/>
                  </a:ext>
                </a:extLst>
              </a:tr>
              <a:tr h="75831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1799745"/>
                  </a:ext>
                </a:extLst>
              </a:tr>
              <a:tr h="14913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To match the selected classification library</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105322"/>
                  </a:ext>
                </a:extLst>
              </a:tr>
            </a:tbl>
          </a:graphicData>
        </a:graphic>
      </p:graphicFrame>
    </p:spTree>
    <p:extLst>
      <p:ext uri="{BB962C8B-B14F-4D97-AF65-F5344CB8AC3E}">
        <p14:creationId xmlns:p14="http://schemas.microsoft.com/office/powerpoint/2010/main" val="3559092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number</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2769989"/>
          </a:xfrm>
          <a:prstGeom prst="rect">
            <a:avLst/>
          </a:prstGeom>
          <a:noFill/>
        </p:spPr>
        <p:txBody>
          <a:bodyPr wrap="square">
            <a:spAutoFit/>
          </a:bodyPr>
          <a:lstStyle/>
          <a:p>
            <a:pPr algn="ctr"/>
            <a:endParaRPr lang="en-GB" dirty="0"/>
          </a:p>
          <a:p>
            <a:r>
              <a:rPr lang="en-GB" dirty="0"/>
              <a:t>Used if multiple files apply to the same project and link together (such as heating systems and lighting), eg</a:t>
            </a:r>
          </a:p>
          <a:p>
            <a:endParaRPr lang="en-GB" dirty="0"/>
          </a:p>
          <a:p>
            <a:r>
              <a:rPr lang="en-GB" sz="1800" b="1" dirty="0"/>
              <a:t>XYZ123-MSB-01-GF-DR-E-0001_GFHeating.pd</a:t>
            </a:r>
          </a:p>
          <a:p>
            <a:endParaRPr lang="en-GB" sz="1800" b="1" dirty="0"/>
          </a:p>
          <a:p>
            <a:r>
              <a:rPr lang="en-GB" sz="1800" b="1" dirty="0"/>
              <a:t>XYZ123-MSB-01-GF-DR-E-0002_GFLighting.pdf</a:t>
            </a:r>
          </a:p>
          <a:p>
            <a:endParaRPr lang="en-GB" dirty="0"/>
          </a:p>
        </p:txBody>
      </p:sp>
      <p:graphicFrame>
        <p:nvGraphicFramePr>
          <p:cNvPr id="4" name="Table 3">
            <a:extLst>
              <a:ext uri="{FF2B5EF4-FFF2-40B4-BE49-F238E27FC236}">
                <a16:creationId xmlns:a16="http://schemas.microsoft.com/office/drawing/2014/main" id="{172FC75E-64A3-446E-AEBD-19C0AEE298AA}"/>
              </a:ext>
            </a:extLst>
          </p:cNvPr>
          <p:cNvGraphicFramePr>
            <a:graphicFrameLocks noGrp="1"/>
          </p:cNvGraphicFramePr>
          <p:nvPr>
            <p:extLst>
              <p:ext uri="{D42A27DB-BD31-4B8C-83A1-F6EECF244321}">
                <p14:modId xmlns:p14="http://schemas.microsoft.com/office/powerpoint/2010/main" val="2547345214"/>
              </p:ext>
            </p:extLst>
          </p:nvPr>
        </p:nvGraphicFramePr>
        <p:xfrm>
          <a:off x="251520" y="1715034"/>
          <a:ext cx="3096344" cy="3514166"/>
        </p:xfrm>
        <a:graphic>
          <a:graphicData uri="http://schemas.openxmlformats.org/drawingml/2006/table">
            <a:tbl>
              <a:tblPr/>
              <a:tblGrid>
                <a:gridCol w="1548172">
                  <a:extLst>
                    <a:ext uri="{9D8B030D-6E8A-4147-A177-3AD203B41FA5}">
                      <a16:colId xmlns:a16="http://schemas.microsoft.com/office/drawing/2014/main" val="2388734346"/>
                    </a:ext>
                  </a:extLst>
                </a:gridCol>
                <a:gridCol w="1548172">
                  <a:extLst>
                    <a:ext uri="{9D8B030D-6E8A-4147-A177-3AD203B41FA5}">
                      <a16:colId xmlns:a16="http://schemas.microsoft.com/office/drawing/2014/main" val="2704290775"/>
                    </a:ext>
                  </a:extLst>
                </a:gridCol>
              </a:tblGrid>
              <a:tr h="783829">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Number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51037169"/>
                  </a:ext>
                </a:extLst>
              </a:tr>
              <a:tr h="40497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0001</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83955"/>
                  </a:ext>
                </a:extLst>
              </a:tr>
              <a:tr h="783829">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9640353"/>
                  </a:ext>
                </a:extLst>
              </a:tr>
              <a:tr h="154153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4 integer numeric digits</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555322"/>
                  </a:ext>
                </a:extLst>
              </a:tr>
            </a:tbl>
          </a:graphicData>
        </a:graphic>
      </p:graphicFrame>
    </p:spTree>
    <p:extLst>
      <p:ext uri="{BB962C8B-B14F-4D97-AF65-F5344CB8AC3E}">
        <p14:creationId xmlns:p14="http://schemas.microsoft.com/office/powerpoint/2010/main" val="3890098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revision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1323439"/>
          </a:xfrm>
          <a:prstGeom prst="rect">
            <a:avLst/>
          </a:prstGeom>
          <a:noFill/>
        </p:spPr>
        <p:txBody>
          <a:bodyPr wrap="square">
            <a:spAutoFit/>
          </a:bodyPr>
          <a:lstStyle/>
          <a:p>
            <a:pPr algn="ctr"/>
            <a:endParaRPr lang="en-GB" dirty="0"/>
          </a:p>
          <a:p>
            <a:r>
              <a:rPr lang="en-GB" dirty="0"/>
              <a:t>The version of the file if revisions have been made.</a:t>
            </a:r>
            <a:endParaRPr lang="en-GB" sz="1800" dirty="0"/>
          </a:p>
          <a:p>
            <a:endParaRPr lang="en-GB" dirty="0"/>
          </a:p>
        </p:txBody>
      </p:sp>
      <p:graphicFrame>
        <p:nvGraphicFramePr>
          <p:cNvPr id="3" name="Table 2">
            <a:extLst>
              <a:ext uri="{FF2B5EF4-FFF2-40B4-BE49-F238E27FC236}">
                <a16:creationId xmlns:a16="http://schemas.microsoft.com/office/drawing/2014/main" id="{521A9084-DFA9-45B9-837F-DAA3DEE97A3B}"/>
              </a:ext>
            </a:extLst>
          </p:cNvPr>
          <p:cNvGraphicFramePr>
            <a:graphicFrameLocks noGrp="1"/>
          </p:cNvGraphicFramePr>
          <p:nvPr>
            <p:extLst>
              <p:ext uri="{D42A27DB-BD31-4B8C-83A1-F6EECF244321}">
                <p14:modId xmlns:p14="http://schemas.microsoft.com/office/powerpoint/2010/main" val="4249502742"/>
              </p:ext>
            </p:extLst>
          </p:nvPr>
        </p:nvGraphicFramePr>
        <p:xfrm>
          <a:off x="323528" y="1988840"/>
          <a:ext cx="3024336" cy="3168353"/>
        </p:xfrm>
        <a:graphic>
          <a:graphicData uri="http://schemas.openxmlformats.org/drawingml/2006/table">
            <a:tbl>
              <a:tblPr/>
              <a:tblGrid>
                <a:gridCol w="1512168">
                  <a:extLst>
                    <a:ext uri="{9D8B030D-6E8A-4147-A177-3AD203B41FA5}">
                      <a16:colId xmlns:a16="http://schemas.microsoft.com/office/drawing/2014/main" val="37459569"/>
                    </a:ext>
                  </a:extLst>
                </a:gridCol>
                <a:gridCol w="1512168">
                  <a:extLst>
                    <a:ext uri="{9D8B030D-6E8A-4147-A177-3AD203B41FA5}">
                      <a16:colId xmlns:a16="http://schemas.microsoft.com/office/drawing/2014/main" val="1901382529"/>
                    </a:ext>
                  </a:extLst>
                </a:gridCol>
              </a:tblGrid>
              <a:tr h="706696">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Revision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874974"/>
                  </a:ext>
                </a:extLst>
              </a:tr>
              <a:tr h="365126">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 </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046837"/>
                  </a:ext>
                </a:extLst>
              </a:tr>
              <a:tr h="706696">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6042546"/>
                  </a:ext>
                </a:extLst>
              </a:tr>
              <a:tr h="138983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 – with additional decimals for WIP</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737791"/>
                  </a:ext>
                </a:extLst>
              </a:tr>
            </a:tbl>
          </a:graphicData>
        </a:graphic>
      </p:graphicFrame>
    </p:spTree>
    <p:extLst>
      <p:ext uri="{BB962C8B-B14F-4D97-AF65-F5344CB8AC3E}">
        <p14:creationId xmlns:p14="http://schemas.microsoft.com/office/powerpoint/2010/main" val="797508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5">
            <a:extLst>
              <a:ext uri="{FF2B5EF4-FFF2-40B4-BE49-F238E27FC236}">
                <a16:creationId xmlns:a16="http://schemas.microsoft.com/office/drawing/2014/main" id="{05A98CE8-A324-4821-9FD5-17237429481F}"/>
              </a:ext>
            </a:extLst>
          </p:cNvPr>
          <p:cNvSpPr txBox="1">
            <a:spLocks noChangeArrowheads="1"/>
          </p:cNvSpPr>
          <p:nvPr/>
        </p:nvSpPr>
        <p:spPr bwMode="auto">
          <a:xfrm>
            <a:off x="1003300" y="2755900"/>
            <a:ext cx="7302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p>
        </p:txBody>
      </p:sp>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844824"/>
            <a:ext cx="8075239"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BS1192 naming convention provides a ‘best practice’ guide, setting out how we’re supposed name everything – documents, drawings, models and data files.</a:t>
            </a:r>
          </a:p>
          <a:p>
            <a:pPr marL="0" indent="0" eaLnBrk="1" hangingPunct="1">
              <a:spcBef>
                <a:spcPct val="50000"/>
              </a:spcBef>
              <a:buNone/>
            </a:pPr>
            <a:r>
              <a:rPr lang="en-GB" altLang="en-US" sz="2000" dirty="0"/>
              <a:t>It is part of the </a:t>
            </a:r>
            <a:r>
              <a:rPr lang="en-GB" altLang="en-US" sz="2000" b="1" dirty="0"/>
              <a:t>building information modelling (BIM) </a:t>
            </a:r>
            <a:r>
              <a:rPr lang="en-GB" altLang="en-US" sz="2000" dirty="0"/>
              <a:t>process.</a:t>
            </a:r>
          </a:p>
          <a:p>
            <a:pPr marL="0" indent="0" eaLnBrk="1" hangingPunct="1">
              <a:spcBef>
                <a:spcPct val="50000"/>
              </a:spcBef>
              <a:buNone/>
            </a:pPr>
            <a:r>
              <a:rPr lang="en-GB" altLang="en-US" sz="2000" dirty="0"/>
              <a:t>It provides a template for common naming conventions for use in architecture, engineering and construction.</a:t>
            </a:r>
          </a:p>
          <a:p>
            <a:pPr marL="0" indent="0">
              <a:spcBef>
                <a:spcPct val="50000"/>
              </a:spcBef>
              <a:buNone/>
            </a:pPr>
            <a:r>
              <a:rPr lang="en-GB" altLang="en-US" sz="2000" dirty="0"/>
              <a:t>Using BS1192 means everyone will understand what something is and who has done it, from job to job to job.</a:t>
            </a:r>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information naming and suitability codes</a:t>
            </a:r>
            <a:br>
              <a:rPr lang="en-GB" altLang="en-US" sz="2400" dirty="0"/>
            </a:b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772816"/>
            <a:ext cx="8003232" cy="6863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codes used by the BS1192 system may look complex when strung together as shown in the example on the next slide. But, once you ‘translate’ them using the table, all should become clear.</a:t>
            </a:r>
          </a:p>
          <a:p>
            <a:pPr marL="0" indent="0" eaLnBrk="1" hangingPunct="1">
              <a:spcBef>
                <a:spcPct val="50000"/>
              </a:spcBef>
              <a:buNone/>
            </a:pPr>
            <a:r>
              <a:rPr lang="en-GB" altLang="en-US" sz="2000" dirty="0"/>
              <a:t>The  different code categories are then explained in detail in the slides that follow: </a:t>
            </a:r>
          </a:p>
          <a:p>
            <a:pPr>
              <a:spcBef>
                <a:spcPct val="50000"/>
              </a:spcBef>
              <a:buClr>
                <a:srgbClr val="0077E3"/>
              </a:buClr>
            </a:pPr>
            <a:r>
              <a:rPr lang="en-GB" altLang="en-US" sz="2000" dirty="0"/>
              <a:t>project</a:t>
            </a:r>
          </a:p>
          <a:p>
            <a:pPr>
              <a:spcBef>
                <a:spcPct val="50000"/>
              </a:spcBef>
              <a:buClr>
                <a:srgbClr val="0077E3"/>
              </a:buClr>
            </a:pPr>
            <a:r>
              <a:rPr lang="en-GB" altLang="en-US" sz="2000" dirty="0"/>
              <a:t>originator</a:t>
            </a:r>
          </a:p>
          <a:p>
            <a:pPr>
              <a:spcBef>
                <a:spcPct val="50000"/>
              </a:spcBef>
              <a:buClr>
                <a:srgbClr val="0077E3"/>
              </a:buClr>
            </a:pPr>
            <a:r>
              <a:rPr lang="en-GB" altLang="en-US" sz="2000" dirty="0"/>
              <a:t>volume or system</a:t>
            </a:r>
          </a:p>
          <a:p>
            <a:pPr>
              <a:spcBef>
                <a:spcPct val="50000"/>
              </a:spcBef>
              <a:buClr>
                <a:srgbClr val="0077E3"/>
              </a:buClr>
            </a:pPr>
            <a:r>
              <a:rPr lang="en-GB" altLang="en-US" sz="2000" dirty="0"/>
              <a:t>level and location</a:t>
            </a:r>
          </a:p>
          <a:p>
            <a:pPr>
              <a:spcBef>
                <a:spcPct val="50000"/>
              </a:spcBef>
              <a:buClr>
                <a:srgbClr val="0077E3"/>
              </a:buClr>
            </a:pPr>
            <a:r>
              <a:rPr lang="en-GB" altLang="en-US" sz="2000" dirty="0"/>
              <a:t>file type, role, classification, number, revision.</a:t>
            </a:r>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a:p>
            <a:pPr marL="0" indent="0" eaLnBrk="1" hangingPunct="1">
              <a:spcBef>
                <a:spcPct val="50000"/>
              </a:spcBef>
              <a:buNone/>
            </a:pPr>
            <a:endParaRPr lang="en-GB" altLang="en-US" sz="2400" dirty="0"/>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understanding the codes</a:t>
            </a:r>
            <a:br>
              <a:rPr lang="en-GB" altLang="en-US" sz="2400" dirty="0"/>
            </a:br>
            <a:endParaRPr lang="en-GB" dirty="0"/>
          </a:p>
        </p:txBody>
      </p:sp>
    </p:spTree>
    <p:extLst>
      <p:ext uri="{BB962C8B-B14F-4D97-AF65-F5344CB8AC3E}">
        <p14:creationId xmlns:p14="http://schemas.microsoft.com/office/powerpoint/2010/main" val="305308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246212"/>
            <a:ext cx="8229600" cy="382588"/>
          </a:xfrm>
        </p:spPr>
        <p:txBody>
          <a:bodyPr/>
          <a:lstStyle/>
          <a:p>
            <a:r>
              <a:rPr lang="en-GB" altLang="en-US" dirty="0"/>
              <a:t>Translating the codes …</a:t>
            </a:r>
            <a:br>
              <a:rPr lang="en-GB" altLang="en-US" sz="2400" dirty="0"/>
            </a:br>
            <a:endParaRPr lang="en-GB" dirty="0"/>
          </a:p>
        </p:txBody>
      </p:sp>
      <p:graphicFrame>
        <p:nvGraphicFramePr>
          <p:cNvPr id="6" name="Table 5">
            <a:extLst>
              <a:ext uri="{FF2B5EF4-FFF2-40B4-BE49-F238E27FC236}">
                <a16:creationId xmlns:a16="http://schemas.microsoft.com/office/drawing/2014/main" id="{59CDD2CB-DA21-450C-9E0C-5E03F095BA84}"/>
              </a:ext>
            </a:extLst>
          </p:cNvPr>
          <p:cNvGraphicFramePr>
            <a:graphicFrameLocks noGrp="1"/>
          </p:cNvGraphicFramePr>
          <p:nvPr>
            <p:extLst>
              <p:ext uri="{D42A27DB-BD31-4B8C-83A1-F6EECF244321}">
                <p14:modId xmlns:p14="http://schemas.microsoft.com/office/powerpoint/2010/main" val="452863581"/>
              </p:ext>
            </p:extLst>
          </p:nvPr>
        </p:nvGraphicFramePr>
        <p:xfrm>
          <a:off x="457200" y="2636912"/>
          <a:ext cx="8291260" cy="2108666"/>
        </p:xfrm>
        <a:graphic>
          <a:graphicData uri="http://schemas.openxmlformats.org/drawingml/2006/table">
            <a:tbl>
              <a:tblPr/>
              <a:tblGrid>
                <a:gridCol w="829126">
                  <a:extLst>
                    <a:ext uri="{9D8B030D-6E8A-4147-A177-3AD203B41FA5}">
                      <a16:colId xmlns:a16="http://schemas.microsoft.com/office/drawing/2014/main" val="1652550067"/>
                    </a:ext>
                  </a:extLst>
                </a:gridCol>
                <a:gridCol w="829126">
                  <a:extLst>
                    <a:ext uri="{9D8B030D-6E8A-4147-A177-3AD203B41FA5}">
                      <a16:colId xmlns:a16="http://schemas.microsoft.com/office/drawing/2014/main" val="4146141747"/>
                    </a:ext>
                  </a:extLst>
                </a:gridCol>
                <a:gridCol w="829126">
                  <a:extLst>
                    <a:ext uri="{9D8B030D-6E8A-4147-A177-3AD203B41FA5}">
                      <a16:colId xmlns:a16="http://schemas.microsoft.com/office/drawing/2014/main" val="4057579403"/>
                    </a:ext>
                  </a:extLst>
                </a:gridCol>
                <a:gridCol w="829126">
                  <a:extLst>
                    <a:ext uri="{9D8B030D-6E8A-4147-A177-3AD203B41FA5}">
                      <a16:colId xmlns:a16="http://schemas.microsoft.com/office/drawing/2014/main" val="2829012442"/>
                    </a:ext>
                  </a:extLst>
                </a:gridCol>
                <a:gridCol w="829126">
                  <a:extLst>
                    <a:ext uri="{9D8B030D-6E8A-4147-A177-3AD203B41FA5}">
                      <a16:colId xmlns:a16="http://schemas.microsoft.com/office/drawing/2014/main" val="2653737315"/>
                    </a:ext>
                  </a:extLst>
                </a:gridCol>
                <a:gridCol w="829126">
                  <a:extLst>
                    <a:ext uri="{9D8B030D-6E8A-4147-A177-3AD203B41FA5}">
                      <a16:colId xmlns:a16="http://schemas.microsoft.com/office/drawing/2014/main" val="3481243453"/>
                    </a:ext>
                  </a:extLst>
                </a:gridCol>
                <a:gridCol w="829126">
                  <a:extLst>
                    <a:ext uri="{9D8B030D-6E8A-4147-A177-3AD203B41FA5}">
                      <a16:colId xmlns:a16="http://schemas.microsoft.com/office/drawing/2014/main" val="3563045847"/>
                    </a:ext>
                  </a:extLst>
                </a:gridCol>
                <a:gridCol w="829126">
                  <a:extLst>
                    <a:ext uri="{9D8B030D-6E8A-4147-A177-3AD203B41FA5}">
                      <a16:colId xmlns:a16="http://schemas.microsoft.com/office/drawing/2014/main" val="2024056111"/>
                    </a:ext>
                  </a:extLst>
                </a:gridCol>
                <a:gridCol w="829126">
                  <a:extLst>
                    <a:ext uri="{9D8B030D-6E8A-4147-A177-3AD203B41FA5}">
                      <a16:colId xmlns:a16="http://schemas.microsoft.com/office/drawing/2014/main" val="1669939841"/>
                    </a:ext>
                  </a:extLst>
                </a:gridCol>
                <a:gridCol w="829126">
                  <a:extLst>
                    <a:ext uri="{9D8B030D-6E8A-4147-A177-3AD203B41FA5}">
                      <a16:colId xmlns:a16="http://schemas.microsoft.com/office/drawing/2014/main" val="1502566254"/>
                    </a:ext>
                  </a:extLst>
                </a:gridCol>
              </a:tblGrid>
              <a:tr h="470334">
                <a:tc>
                  <a:txBody>
                    <a:bodyPr/>
                    <a:lstStyle/>
                    <a:p>
                      <a:pPr algn="ctr" fontAlgn="ctr"/>
                      <a:r>
                        <a:rPr lang="en-GB" sz="800" b="1" i="0" u="none" strike="noStrike">
                          <a:solidFill>
                            <a:srgbClr val="000000"/>
                          </a:solidFill>
                          <a:effectLst/>
                          <a:latin typeface="Calibri" panose="020F0502020204030204" pitchFamily="34" charset="0"/>
                        </a:rPr>
                        <a:t>Field</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Project</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Originator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Volume or System</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Levels and Locations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Type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Role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Classification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Number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dirty="0">
                          <a:solidFill>
                            <a:srgbClr val="000000"/>
                          </a:solidFill>
                          <a:effectLst/>
                          <a:latin typeface="Calibri" panose="020F0502020204030204" pitchFamily="34" charset="0"/>
                        </a:rPr>
                        <a:t>Revision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84929794"/>
                  </a:ext>
                </a:extLst>
              </a:tr>
              <a:tr h="243007">
                <a:tc>
                  <a:txBody>
                    <a:bodyPr/>
                    <a:lstStyle/>
                    <a:p>
                      <a:pPr algn="ctr" fontAlgn="ctr"/>
                      <a:r>
                        <a:rPr lang="en-GB" sz="800" b="1" i="0" u="none" strike="noStrike">
                          <a:solidFill>
                            <a:srgbClr val="000000"/>
                          </a:solidFill>
                          <a:effectLst/>
                          <a:latin typeface="Calibri" panose="020F0502020204030204" pitchFamily="34" charset="0"/>
                        </a:rPr>
                        <a:t>Example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ABCTRA</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MB</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AE</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GF</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DR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A</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SL_18_57_26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0001</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 </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189148"/>
                  </a:ext>
                </a:extLst>
              </a:tr>
              <a:tr h="470334">
                <a:tc>
                  <a:txBody>
                    <a:bodyPr/>
                    <a:lstStyle/>
                    <a:p>
                      <a:pPr algn="ctr" fontAlgn="ctr"/>
                      <a:r>
                        <a:rPr lang="en-GB" sz="800" b="1" i="0" u="none" strike="noStrike">
                          <a:solidFill>
                            <a:srgbClr val="000000"/>
                          </a:solidFill>
                          <a:effectLst/>
                          <a:latin typeface="Calibri" panose="020F0502020204030204" pitchFamily="34" charset="0"/>
                        </a:rPr>
                        <a:t>Required or optional</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9480139"/>
                  </a:ext>
                </a:extLst>
              </a:tr>
              <a:tr h="924991">
                <a:tc>
                  <a:txBody>
                    <a:bodyPr/>
                    <a:lstStyle/>
                    <a:p>
                      <a:pPr algn="ctr" fontAlgn="ctr"/>
                      <a:r>
                        <a:rPr lang="en-GB" sz="800" b="1" i="0" u="none" strike="noStrike">
                          <a:solidFill>
                            <a:srgbClr val="000000"/>
                          </a:solidFill>
                          <a:effectLst/>
                          <a:latin typeface="Calibri" panose="020F0502020204030204" pitchFamily="34" charset="0"/>
                        </a:rPr>
                        <a:t>Characters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2-6</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3-6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1-2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1 character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To match the selected classification library</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4 integer numeric digits</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3 – with additional decimals for WIP</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632600"/>
                  </a:ext>
                </a:extLst>
              </a:tr>
            </a:tbl>
          </a:graphicData>
        </a:graphic>
      </p:graphicFrame>
      <p:sp>
        <p:nvSpPr>
          <p:cNvPr id="8" name="TextBox 7">
            <a:extLst>
              <a:ext uri="{FF2B5EF4-FFF2-40B4-BE49-F238E27FC236}">
                <a16:creationId xmlns:a16="http://schemas.microsoft.com/office/drawing/2014/main" id="{4EC1A8F9-07CC-4091-BC24-399A074C67BA}"/>
              </a:ext>
            </a:extLst>
          </p:cNvPr>
          <p:cNvSpPr txBox="1"/>
          <p:nvPr/>
        </p:nvSpPr>
        <p:spPr>
          <a:xfrm>
            <a:off x="1762577" y="1756160"/>
            <a:ext cx="5719836" cy="400110"/>
          </a:xfrm>
          <a:prstGeom prst="rect">
            <a:avLst/>
          </a:prstGeom>
          <a:noFill/>
        </p:spPr>
        <p:txBody>
          <a:bodyPr wrap="none" rtlCol="0">
            <a:spAutoFit/>
          </a:bodyPr>
          <a:lstStyle/>
          <a:p>
            <a:r>
              <a:rPr lang="en-GB" b="1" dirty="0"/>
              <a:t>ABCTRA-MB-AE-GF-DR-A-SL_18_57_26-0001</a:t>
            </a:r>
          </a:p>
        </p:txBody>
      </p:sp>
    </p:spTree>
    <p:extLst>
      <p:ext uri="{BB962C8B-B14F-4D97-AF65-F5344CB8AC3E}">
        <p14:creationId xmlns:p14="http://schemas.microsoft.com/office/powerpoint/2010/main" val="4088849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project </a:t>
            </a:r>
            <a:br>
              <a:rPr lang="en-GB" altLang="en-US" sz="2400" dirty="0"/>
            </a:br>
            <a:endParaRPr lang="en-GB" dirty="0"/>
          </a:p>
        </p:txBody>
      </p:sp>
      <p:graphicFrame>
        <p:nvGraphicFramePr>
          <p:cNvPr id="3" name="Table 2">
            <a:extLst>
              <a:ext uri="{FF2B5EF4-FFF2-40B4-BE49-F238E27FC236}">
                <a16:creationId xmlns:a16="http://schemas.microsoft.com/office/drawing/2014/main" id="{9C6C761A-1E96-414E-9E9F-7FDBC7894D9C}"/>
              </a:ext>
            </a:extLst>
          </p:cNvPr>
          <p:cNvGraphicFramePr>
            <a:graphicFrameLocks noGrp="1"/>
          </p:cNvGraphicFramePr>
          <p:nvPr>
            <p:extLst>
              <p:ext uri="{D42A27DB-BD31-4B8C-83A1-F6EECF244321}">
                <p14:modId xmlns:p14="http://schemas.microsoft.com/office/powerpoint/2010/main" val="608808557"/>
              </p:ext>
            </p:extLst>
          </p:nvPr>
        </p:nvGraphicFramePr>
        <p:xfrm>
          <a:off x="611560" y="2779471"/>
          <a:ext cx="2232248" cy="2088232"/>
        </p:xfrm>
        <a:graphic>
          <a:graphicData uri="http://schemas.openxmlformats.org/drawingml/2006/table">
            <a:tbl>
              <a:tblPr/>
              <a:tblGrid>
                <a:gridCol w="1116124">
                  <a:extLst>
                    <a:ext uri="{9D8B030D-6E8A-4147-A177-3AD203B41FA5}">
                      <a16:colId xmlns:a16="http://schemas.microsoft.com/office/drawing/2014/main" val="1273079833"/>
                    </a:ext>
                  </a:extLst>
                </a:gridCol>
                <a:gridCol w="1116124">
                  <a:extLst>
                    <a:ext uri="{9D8B030D-6E8A-4147-A177-3AD203B41FA5}">
                      <a16:colId xmlns:a16="http://schemas.microsoft.com/office/drawing/2014/main" val="1643988064"/>
                    </a:ext>
                  </a:extLst>
                </a:gridCol>
              </a:tblGrid>
              <a:tr h="46577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Project</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13799861"/>
                  </a:ext>
                </a:extLst>
              </a:tr>
              <a:tr h="24065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ABCTRA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191675"/>
                  </a:ext>
                </a:extLst>
              </a:tr>
              <a:tr h="46577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5787462"/>
                  </a:ext>
                </a:extLst>
              </a:tr>
              <a:tr h="916027">
                <a:tc>
                  <a:txBody>
                    <a:bodyPr/>
                    <a:lstStyle/>
                    <a:p>
                      <a:pPr algn="ctr" fontAlgn="ctr"/>
                      <a:r>
                        <a:rPr lang="en-GB" sz="1100" b="1" i="0" u="none" strike="noStrike" dirty="0">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2965327"/>
                  </a:ext>
                </a:extLst>
              </a:tr>
            </a:tbl>
          </a:graphicData>
        </a:graphic>
      </p:graphicFrame>
      <p:sp>
        <p:nvSpPr>
          <p:cNvPr id="7" name="TextBox 6">
            <a:extLst>
              <a:ext uri="{FF2B5EF4-FFF2-40B4-BE49-F238E27FC236}">
                <a16:creationId xmlns:a16="http://schemas.microsoft.com/office/drawing/2014/main" id="{733FB448-8EE2-48E5-B8E6-8A91A508306A}"/>
              </a:ext>
            </a:extLst>
          </p:cNvPr>
          <p:cNvSpPr txBox="1"/>
          <p:nvPr/>
        </p:nvSpPr>
        <p:spPr>
          <a:xfrm>
            <a:off x="2987824" y="1556792"/>
            <a:ext cx="5698976" cy="4093428"/>
          </a:xfrm>
          <a:prstGeom prst="rect">
            <a:avLst/>
          </a:prstGeom>
          <a:noFill/>
        </p:spPr>
        <p:txBody>
          <a:bodyPr wrap="square">
            <a:spAutoFit/>
          </a:bodyPr>
          <a:lstStyle/>
          <a:p>
            <a:pPr algn="just"/>
            <a:endParaRPr lang="en-GB" dirty="0"/>
          </a:p>
          <a:p>
            <a:pPr algn="just"/>
            <a:r>
              <a:rPr lang="en-GB" dirty="0"/>
              <a:t>This is an individual code for the project that will be used consistently throughout the project. Ideally the project code should be confirmed at the early stages of the project by all parties.</a:t>
            </a:r>
          </a:p>
          <a:p>
            <a:pPr algn="just"/>
            <a:r>
              <a:rPr lang="en-GB" dirty="0"/>
              <a:t>Some large jobs may consist of multiple projects.</a:t>
            </a:r>
          </a:p>
          <a:p>
            <a:pPr algn="just"/>
            <a:r>
              <a:rPr lang="en-GB" dirty="0"/>
              <a:t>The project code can be set up to have a main project number with sub-projects identified with an additional reference, eg</a:t>
            </a:r>
          </a:p>
          <a:p>
            <a:pPr algn="just"/>
            <a:endParaRPr lang="en-GB" dirty="0"/>
          </a:p>
          <a:p>
            <a:pPr algn="just"/>
            <a:r>
              <a:rPr lang="en-GB" b="1" dirty="0"/>
              <a:t>Main project code 101</a:t>
            </a:r>
          </a:p>
          <a:p>
            <a:pPr algn="just"/>
            <a:endParaRPr lang="en-GB" b="1" dirty="0"/>
          </a:p>
          <a:p>
            <a:pPr algn="just"/>
            <a:r>
              <a:rPr lang="en-GB" b="1" dirty="0"/>
              <a:t>Sub-project code 101a</a:t>
            </a:r>
          </a:p>
        </p:txBody>
      </p:sp>
    </p:spTree>
    <p:extLst>
      <p:ext uri="{BB962C8B-B14F-4D97-AF65-F5344CB8AC3E}">
        <p14:creationId xmlns:p14="http://schemas.microsoft.com/office/powerpoint/2010/main" val="11328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o</a:t>
            </a:r>
            <a:r>
              <a:rPr lang="en-GB" dirty="0"/>
              <a:t>riginator</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121496" y="2636913"/>
            <a:ext cx="5698976" cy="1323439"/>
          </a:xfrm>
          <a:prstGeom prst="rect">
            <a:avLst/>
          </a:prstGeom>
          <a:noFill/>
        </p:spPr>
        <p:txBody>
          <a:bodyPr wrap="square">
            <a:spAutoFit/>
          </a:bodyPr>
          <a:lstStyle/>
          <a:p>
            <a:pPr algn="just"/>
            <a:endParaRPr lang="en-GB" dirty="0"/>
          </a:p>
          <a:p>
            <a:pPr algn="just"/>
            <a:r>
              <a:rPr lang="en-GB" dirty="0"/>
              <a:t>A unique code for each organisation, so that the originator of the file can be identified from the file name.</a:t>
            </a:r>
          </a:p>
        </p:txBody>
      </p:sp>
      <p:graphicFrame>
        <p:nvGraphicFramePr>
          <p:cNvPr id="4" name="Table 3">
            <a:extLst>
              <a:ext uri="{FF2B5EF4-FFF2-40B4-BE49-F238E27FC236}">
                <a16:creationId xmlns:a16="http://schemas.microsoft.com/office/drawing/2014/main" id="{E8201767-033B-48CC-AEE8-6A105E1C6FF6}"/>
              </a:ext>
            </a:extLst>
          </p:cNvPr>
          <p:cNvGraphicFramePr>
            <a:graphicFrameLocks noGrp="1"/>
          </p:cNvGraphicFramePr>
          <p:nvPr/>
        </p:nvGraphicFramePr>
        <p:xfrm>
          <a:off x="323528" y="2636913"/>
          <a:ext cx="2520280" cy="2520279"/>
        </p:xfrm>
        <a:graphic>
          <a:graphicData uri="http://schemas.openxmlformats.org/drawingml/2006/table">
            <a:tbl>
              <a:tblPr/>
              <a:tblGrid>
                <a:gridCol w="1260140">
                  <a:extLst>
                    <a:ext uri="{9D8B030D-6E8A-4147-A177-3AD203B41FA5}">
                      <a16:colId xmlns:a16="http://schemas.microsoft.com/office/drawing/2014/main" val="855231311"/>
                    </a:ext>
                  </a:extLst>
                </a:gridCol>
                <a:gridCol w="1260140">
                  <a:extLst>
                    <a:ext uri="{9D8B030D-6E8A-4147-A177-3AD203B41FA5}">
                      <a16:colId xmlns:a16="http://schemas.microsoft.com/office/drawing/2014/main" val="3838425517"/>
                    </a:ext>
                  </a:extLst>
                </a:gridCol>
              </a:tblGrid>
              <a:tr h="56214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Originator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04816018"/>
                  </a:ext>
                </a:extLst>
              </a:tr>
              <a:tr h="29044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MB</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89664"/>
                  </a:ext>
                </a:extLst>
              </a:tr>
              <a:tr h="56214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2660288"/>
                  </a:ext>
                </a:extLst>
              </a:tr>
              <a:tr h="110555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723354"/>
                  </a:ext>
                </a:extLst>
              </a:tr>
            </a:tbl>
          </a:graphicData>
        </a:graphic>
      </p:graphicFrame>
    </p:spTree>
    <p:extLst>
      <p:ext uri="{BB962C8B-B14F-4D97-AF65-F5344CB8AC3E}">
        <p14:creationId xmlns:p14="http://schemas.microsoft.com/office/powerpoint/2010/main" val="1693389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v</a:t>
            </a:r>
            <a:r>
              <a:rPr lang="en-GB" dirty="0"/>
              <a:t>olume or system</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just"/>
            <a:endParaRPr lang="en-GB" dirty="0"/>
          </a:p>
          <a:p>
            <a:pPr algn="just"/>
            <a:r>
              <a:rPr lang="en-GB" dirty="0"/>
              <a:t>A project may have multiple buildings (such as a factory).</a:t>
            </a:r>
          </a:p>
          <a:p>
            <a:pPr algn="just"/>
            <a:endParaRPr lang="en-GB" dirty="0"/>
          </a:p>
          <a:p>
            <a:pPr algn="just"/>
            <a:r>
              <a:rPr lang="en-GB" dirty="0"/>
              <a:t>Buildings may be coded alphabetically and codes attached for services or the detail being described, eg</a:t>
            </a:r>
          </a:p>
          <a:p>
            <a:pPr algn="just"/>
            <a:endParaRPr lang="en-GB" dirty="0"/>
          </a:p>
          <a:p>
            <a:pPr algn="just"/>
            <a:r>
              <a:rPr lang="en-GB" b="1" dirty="0"/>
              <a:t>AE – Building A, electrical services</a:t>
            </a:r>
          </a:p>
          <a:p>
            <a:pPr algn="just"/>
            <a:endParaRPr lang="en-GB" b="1" dirty="0"/>
          </a:p>
          <a:p>
            <a:pPr algn="just"/>
            <a:r>
              <a:rPr lang="en-GB" b="1" dirty="0"/>
              <a:t>BS – Building B, steel structure</a:t>
            </a:r>
          </a:p>
        </p:txBody>
      </p:sp>
      <p:graphicFrame>
        <p:nvGraphicFramePr>
          <p:cNvPr id="3" name="Table 2">
            <a:extLst>
              <a:ext uri="{FF2B5EF4-FFF2-40B4-BE49-F238E27FC236}">
                <a16:creationId xmlns:a16="http://schemas.microsoft.com/office/drawing/2014/main" id="{5158A3AE-A3EB-445C-9653-7764EC845F03}"/>
              </a:ext>
            </a:extLst>
          </p:cNvPr>
          <p:cNvGraphicFramePr>
            <a:graphicFrameLocks noGrp="1"/>
          </p:cNvGraphicFramePr>
          <p:nvPr>
            <p:extLst>
              <p:ext uri="{D42A27DB-BD31-4B8C-83A1-F6EECF244321}">
                <p14:modId xmlns:p14="http://schemas.microsoft.com/office/powerpoint/2010/main" val="3448148555"/>
              </p:ext>
            </p:extLst>
          </p:nvPr>
        </p:nvGraphicFramePr>
        <p:xfrm>
          <a:off x="348680" y="2420888"/>
          <a:ext cx="2639144" cy="2880321"/>
        </p:xfrm>
        <a:graphic>
          <a:graphicData uri="http://schemas.openxmlformats.org/drawingml/2006/table">
            <a:tbl>
              <a:tblPr/>
              <a:tblGrid>
                <a:gridCol w="1319572">
                  <a:extLst>
                    <a:ext uri="{9D8B030D-6E8A-4147-A177-3AD203B41FA5}">
                      <a16:colId xmlns:a16="http://schemas.microsoft.com/office/drawing/2014/main" val="3445411321"/>
                    </a:ext>
                  </a:extLst>
                </a:gridCol>
                <a:gridCol w="1319572">
                  <a:extLst>
                    <a:ext uri="{9D8B030D-6E8A-4147-A177-3AD203B41FA5}">
                      <a16:colId xmlns:a16="http://schemas.microsoft.com/office/drawing/2014/main" val="1343586047"/>
                    </a:ext>
                  </a:extLst>
                </a:gridCol>
              </a:tblGrid>
              <a:tr h="642451">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Volume or System</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75907872"/>
                  </a:ext>
                </a:extLst>
              </a:tr>
              <a:tr h="331933">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AE</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5599107"/>
                  </a:ext>
                </a:extLst>
              </a:tr>
              <a:tr h="642451">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430621"/>
                  </a:ext>
                </a:extLst>
              </a:tr>
              <a:tr h="126348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224061"/>
                  </a:ext>
                </a:extLst>
              </a:tr>
            </a:tbl>
          </a:graphicData>
        </a:graphic>
      </p:graphicFrame>
    </p:spTree>
    <p:extLst>
      <p:ext uri="{BB962C8B-B14F-4D97-AF65-F5344CB8AC3E}">
        <p14:creationId xmlns:p14="http://schemas.microsoft.com/office/powerpoint/2010/main" val="2591514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l</a:t>
            </a:r>
            <a:r>
              <a:rPr lang="en-GB" dirty="0"/>
              <a:t>evels and locations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988840"/>
            <a:ext cx="5231160" cy="3477875"/>
          </a:xfrm>
          <a:prstGeom prst="rect">
            <a:avLst/>
          </a:prstGeom>
          <a:noFill/>
        </p:spPr>
        <p:txBody>
          <a:bodyPr wrap="square">
            <a:spAutoFit/>
          </a:bodyPr>
          <a:lstStyle/>
          <a:p>
            <a:pPr algn="ctr"/>
            <a:r>
              <a:rPr lang="en-GB" b="1" dirty="0"/>
              <a:t>Standard codes for levels</a:t>
            </a:r>
          </a:p>
          <a:p>
            <a:pPr algn="ctr"/>
            <a:endParaRPr lang="en-GB" dirty="0"/>
          </a:p>
          <a:p>
            <a:r>
              <a:rPr lang="en-GB" dirty="0"/>
              <a:t>ZZ	Multiple levels	</a:t>
            </a:r>
          </a:p>
          <a:p>
            <a:r>
              <a:rPr lang="en-GB" dirty="0"/>
              <a:t>XX	No level</a:t>
            </a:r>
          </a:p>
          <a:p>
            <a:r>
              <a:rPr lang="en-GB" dirty="0"/>
              <a:t>GF	Ground floor</a:t>
            </a:r>
          </a:p>
          <a:p>
            <a:r>
              <a:rPr lang="en-GB" dirty="0"/>
              <a:t>00	Base level</a:t>
            </a:r>
          </a:p>
          <a:p>
            <a:r>
              <a:rPr lang="en-GB" dirty="0"/>
              <a:t>01         Level 1</a:t>
            </a:r>
          </a:p>
          <a:p>
            <a:r>
              <a:rPr lang="en-GB" dirty="0"/>
              <a:t>M1	Mezzanine 1</a:t>
            </a:r>
          </a:p>
          <a:p>
            <a:r>
              <a:rPr lang="en-GB" dirty="0"/>
              <a:t>M2	Mezzanine 2</a:t>
            </a:r>
          </a:p>
          <a:p>
            <a:r>
              <a:rPr lang="en-GB" dirty="0"/>
              <a:t>B1	Basement 1</a:t>
            </a:r>
          </a:p>
          <a:p>
            <a:r>
              <a:rPr lang="en-GB" dirty="0"/>
              <a:t>B2	Basement 2</a:t>
            </a:r>
          </a:p>
        </p:txBody>
      </p:sp>
      <p:graphicFrame>
        <p:nvGraphicFramePr>
          <p:cNvPr id="4" name="Table 3">
            <a:extLst>
              <a:ext uri="{FF2B5EF4-FFF2-40B4-BE49-F238E27FC236}">
                <a16:creationId xmlns:a16="http://schemas.microsoft.com/office/drawing/2014/main" id="{69B6D233-7F7F-47D6-BFA6-59B63F11038F}"/>
              </a:ext>
            </a:extLst>
          </p:cNvPr>
          <p:cNvGraphicFramePr>
            <a:graphicFrameLocks noGrp="1"/>
          </p:cNvGraphicFramePr>
          <p:nvPr>
            <p:extLst>
              <p:ext uri="{D42A27DB-BD31-4B8C-83A1-F6EECF244321}">
                <p14:modId xmlns:p14="http://schemas.microsoft.com/office/powerpoint/2010/main" val="1473867180"/>
              </p:ext>
            </p:extLst>
          </p:nvPr>
        </p:nvGraphicFramePr>
        <p:xfrm>
          <a:off x="420960" y="2276872"/>
          <a:ext cx="2782888" cy="3137580"/>
        </p:xfrm>
        <a:graphic>
          <a:graphicData uri="http://schemas.openxmlformats.org/drawingml/2006/table">
            <a:tbl>
              <a:tblPr/>
              <a:tblGrid>
                <a:gridCol w="1391444">
                  <a:extLst>
                    <a:ext uri="{9D8B030D-6E8A-4147-A177-3AD203B41FA5}">
                      <a16:colId xmlns:a16="http://schemas.microsoft.com/office/drawing/2014/main" val="113542820"/>
                    </a:ext>
                  </a:extLst>
                </a:gridCol>
                <a:gridCol w="1391444">
                  <a:extLst>
                    <a:ext uri="{9D8B030D-6E8A-4147-A177-3AD203B41FA5}">
                      <a16:colId xmlns:a16="http://schemas.microsoft.com/office/drawing/2014/main" val="886588459"/>
                    </a:ext>
                  </a:extLst>
                </a:gridCol>
              </a:tblGrid>
              <a:tr h="69983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Levels and Locations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94354591"/>
                  </a:ext>
                </a:extLst>
              </a:tr>
              <a:tr h="361580">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GF</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6819401"/>
                  </a:ext>
                </a:extLst>
              </a:tr>
              <a:tr h="69983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539882"/>
                  </a:ext>
                </a:extLst>
              </a:tr>
              <a:tr h="137633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41479"/>
                  </a:ext>
                </a:extLst>
              </a:tr>
            </a:tbl>
          </a:graphicData>
        </a:graphic>
      </p:graphicFrame>
    </p:spTree>
    <p:extLst>
      <p:ext uri="{BB962C8B-B14F-4D97-AF65-F5344CB8AC3E}">
        <p14:creationId xmlns:p14="http://schemas.microsoft.com/office/powerpoint/2010/main" val="167192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556792"/>
            <a:ext cx="5231160" cy="4093428"/>
          </a:xfrm>
          <a:prstGeom prst="rect">
            <a:avLst/>
          </a:prstGeom>
          <a:noFill/>
        </p:spPr>
        <p:txBody>
          <a:bodyPr wrap="square">
            <a:spAutoFit/>
          </a:bodyPr>
          <a:lstStyle/>
          <a:p>
            <a:pPr algn="ctr"/>
            <a:endParaRPr lang="en-GB" dirty="0"/>
          </a:p>
          <a:p>
            <a:r>
              <a:rPr lang="en-GB" dirty="0"/>
              <a:t>AF	Animation file</a:t>
            </a:r>
          </a:p>
          <a:p>
            <a:r>
              <a:rPr lang="en-GB" dirty="0"/>
              <a:t>CM	Combined model</a:t>
            </a:r>
          </a:p>
          <a:p>
            <a:r>
              <a:rPr lang="en-GB" dirty="0"/>
              <a:t>DR	2D drawing</a:t>
            </a:r>
          </a:p>
          <a:p>
            <a:r>
              <a:rPr lang="en-GB" dirty="0"/>
              <a:t>M2	2D model file</a:t>
            </a:r>
          </a:p>
          <a:p>
            <a:r>
              <a:rPr lang="en-GB" dirty="0"/>
              <a:t>M3	3D model file</a:t>
            </a:r>
          </a:p>
          <a:p>
            <a:r>
              <a:rPr lang="en-GB" dirty="0"/>
              <a:t>MR	Model rendition file</a:t>
            </a:r>
          </a:p>
          <a:p>
            <a:r>
              <a:rPr lang="en-GB" dirty="0"/>
              <a:t>VS	Visualisation file</a:t>
            </a:r>
          </a:p>
          <a:p>
            <a:r>
              <a:rPr lang="en-GB" dirty="0"/>
              <a:t>BQ	Bill of quantities</a:t>
            </a:r>
          </a:p>
          <a:p>
            <a:r>
              <a:rPr lang="en-GB" dirty="0"/>
              <a:t>CA	Calculations</a:t>
            </a:r>
          </a:p>
          <a:p>
            <a:r>
              <a:rPr lang="en-GB" dirty="0"/>
              <a:t>CO	Correspondence</a:t>
            </a:r>
          </a:p>
          <a:p>
            <a:r>
              <a:rPr lang="en-GB" dirty="0"/>
              <a:t>CP	Cost plan</a:t>
            </a:r>
          </a:p>
          <a:p>
            <a:r>
              <a:rPr lang="en-GB" dirty="0"/>
              <a: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extLst>
              <p:ext uri="{D42A27DB-BD31-4B8C-83A1-F6EECF244321}">
                <p14:modId xmlns:p14="http://schemas.microsoft.com/office/powerpoint/2010/main" val="829586098"/>
              </p:ext>
            </p:extLst>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428379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DB29C0-F5BB-4A78-94BF-B5C9CBF00D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B43BE1-A1D8-4E4A-90EF-124299A401B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8A616C9-884C-4FC9-BC1B-7A1C5BDCD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112</TotalTime>
  <Words>896</Words>
  <Application>Microsoft Office PowerPoint</Application>
  <PresentationFormat>On-screen Show (4:3)</PresentationFormat>
  <Paragraphs>252</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Calibri</vt:lpstr>
      <vt:lpstr>Lucida Grande</vt:lpstr>
      <vt:lpstr>Times New Roman</vt:lpstr>
      <vt:lpstr>1_Default Design</vt:lpstr>
      <vt:lpstr>6.3 Measurement standards, guidance and practice  PowerPoint 7: BS1192</vt:lpstr>
      <vt:lpstr>BS1192: information naming and suitability codes </vt:lpstr>
      <vt:lpstr>BS1192: understanding the codes </vt:lpstr>
      <vt:lpstr>Translating the codes … </vt:lpstr>
      <vt:lpstr>BS1192: project  </vt:lpstr>
      <vt:lpstr>BS1192: originator  </vt:lpstr>
      <vt:lpstr>BS1192: volume or system  </vt:lpstr>
      <vt:lpstr>BS1192: levels and locations  </vt:lpstr>
      <vt:lpstr>BS1192: file type (for drawings and models)  </vt:lpstr>
      <vt:lpstr>BS1192: file type (for drawings and models)  </vt:lpstr>
      <vt:lpstr>BS1192: role </vt:lpstr>
      <vt:lpstr>BS1192: role </vt:lpstr>
      <vt:lpstr>BS1192: classification </vt:lpstr>
      <vt:lpstr>BS1192: number </vt:lpstr>
      <vt:lpstr>BS1192: revision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195</cp:revision>
  <dcterms:created xsi:type="dcterms:W3CDTF">2013-05-28T00:38:54Z</dcterms:created>
  <dcterms:modified xsi:type="dcterms:W3CDTF">2025-11-18T18:56:33Z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