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 id="2147483655" r:id="rId5"/>
  </p:sldMasterIdLst>
  <p:notesMasterIdLst>
    <p:notesMasterId r:id="rId24"/>
  </p:notesMasterIdLst>
  <p:handoutMasterIdLst>
    <p:handoutMasterId r:id="rId25"/>
  </p:handoutMasterIdLst>
  <p:sldIdLst>
    <p:sldId id="256" r:id="rId6"/>
    <p:sldId id="330" r:id="rId7"/>
    <p:sldId id="373" r:id="rId8"/>
    <p:sldId id="344" r:id="rId9"/>
    <p:sldId id="378" r:id="rId10"/>
    <p:sldId id="348" r:id="rId11"/>
    <p:sldId id="369" r:id="rId12"/>
    <p:sldId id="351" r:id="rId13"/>
    <p:sldId id="352" r:id="rId14"/>
    <p:sldId id="339" r:id="rId15"/>
    <p:sldId id="361" r:id="rId16"/>
    <p:sldId id="374" r:id="rId17"/>
    <p:sldId id="375" r:id="rId18"/>
    <p:sldId id="376" r:id="rId19"/>
    <p:sldId id="377" r:id="rId20"/>
    <p:sldId id="342" r:id="rId21"/>
    <p:sldId id="358" r:id="rId22"/>
    <p:sldId id="267"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0A05DD-32E2-4276-BAEA-991668970995}" v="3" dt="2021-09-28T11:32:32.5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51"/>
    <p:restoredTop sz="86803"/>
  </p:normalViewPr>
  <p:slideViewPr>
    <p:cSldViewPr showGuides="1">
      <p:cViewPr varScale="1">
        <p:scale>
          <a:sx n="60" d="100"/>
          <a:sy n="60" d="100"/>
        </p:scale>
        <p:origin x="1818" y="7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123" d="100"/>
        <a:sy n="123"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7</a:t>
            </a:fld>
            <a:endParaRPr lang="en-GB" dirty="0"/>
          </a:p>
        </p:txBody>
      </p:sp>
    </p:spTree>
    <p:extLst>
      <p:ext uri="{BB962C8B-B14F-4D97-AF65-F5344CB8AC3E}">
        <p14:creationId xmlns:p14="http://schemas.microsoft.com/office/powerpoint/2010/main" val="3431383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a:t>
            </a:r>
            <a:r>
              <a:rPr lang="en-GB" sz="1200" dirty="0"/>
              <a:t>https://www.ricsfirms.com/glossary/energy-performance-certificates-epcs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620087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39816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596417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3.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a:t>
            </a:r>
            <a:r>
              <a:rPr lang="en-US" sz="900" baseline="0">
                <a:ea typeface="Arial" pitchFamily="-105" charset="0"/>
                <a:cs typeface="Arial" pitchFamily="-105" charset="0"/>
              </a:rPr>
              <a:t>of 18</a:t>
            </a: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033383" y="5866089"/>
            <a:ext cx="1650835"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284876027"/>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284876027"/>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ciga.co.uk/" TargetMode="External"/><Relationship Id="rId2" Type="http://schemas.openxmlformats.org/officeDocument/2006/relationships/hyperlink" Target="https://www.fensa.org.uk/" TargetMode="External"/><Relationship Id="rId1" Type="http://schemas.openxmlformats.org/officeDocument/2006/relationships/slideLayout" Target="../slideLayouts/slideLayout1.xml"/><Relationship Id="rId5" Type="http://schemas.openxmlformats.org/officeDocument/2006/relationships/hyperlink" Target="https://www.gov.uk/guidance/competent-person-scheme-current-schemes-and-how-schemes-are-authorised#current-schemes" TargetMode="External"/><Relationship Id="rId4" Type="http://schemas.openxmlformats.org/officeDocument/2006/relationships/hyperlink" Target="https://www.aphc.co.uk/"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73016"/>
            <a:ext cx="8363272" cy="2514600"/>
          </a:xfrm>
        </p:spPr>
        <p:txBody>
          <a:bodyPr anchor="t"/>
          <a:lstStyle/>
          <a:p>
            <a:pPr eaLnBrk="1" hangingPunct="1"/>
            <a:r>
              <a:rPr lang="en-GB" dirty="0">
                <a:ea typeface="ＭＳ Ｐゴシック" pitchFamily="-105" charset="-128"/>
                <a:cs typeface="ＭＳ Ｐゴシック" pitchFamily="-105" charset="-128"/>
              </a:rPr>
              <a:t>PowerPoint 6: Certification, commissioning data, test data and condition reports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400"/>
              </a:spcAft>
            </a:pPr>
            <a:r>
              <a:rPr lang="en-GB" sz="2400" b="1" dirty="0"/>
              <a:t>8. Construction information and data principles</a:t>
            </a:r>
          </a:p>
          <a:p>
            <a:r>
              <a:rPr lang="en-GB" sz="2400" b="1" dirty="0"/>
              <a:t>8.2 Sources of information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Display energy certificate (DEC)</a:t>
            </a:r>
          </a:p>
        </p:txBody>
      </p:sp>
      <p:sp>
        <p:nvSpPr>
          <p:cNvPr id="13" name="TextBox 12">
            <a:extLst>
              <a:ext uri="{FF2B5EF4-FFF2-40B4-BE49-F238E27FC236}">
                <a16:creationId xmlns:a16="http://schemas.microsoft.com/office/drawing/2014/main" id="{37C7378A-552F-C44F-94C8-B8C484D26FCF}"/>
              </a:ext>
            </a:extLst>
          </p:cNvPr>
          <p:cNvSpPr txBox="1"/>
          <p:nvPr/>
        </p:nvSpPr>
        <p:spPr>
          <a:xfrm>
            <a:off x="3635896" y="1674673"/>
            <a:ext cx="4836202" cy="5191165"/>
          </a:xfrm>
          <a:prstGeom prst="rect">
            <a:avLst/>
          </a:prstGeom>
          <a:noFill/>
        </p:spPr>
        <p:txBody>
          <a:bodyPr wrap="square" rtlCol="0">
            <a:spAutoFit/>
          </a:bodyPr>
          <a:lstStyle/>
          <a:p>
            <a:r>
              <a:rPr lang="en-GB" sz="1800" dirty="0">
                <a:latin typeface="+mn-lt"/>
              </a:rPr>
              <a:t>A DEC provides a building with a rating from A–G that is benchmarked against all other buildings of that type within the UK. This rating is based on operational performance and uses actual energy consumption data over a 12-month period.</a:t>
            </a:r>
          </a:p>
          <a:p>
            <a:pPr algn="just"/>
            <a:endParaRPr lang="en-GB" sz="1800" dirty="0">
              <a:latin typeface="+mn-lt"/>
            </a:endParaRPr>
          </a:p>
          <a:p>
            <a:pPr>
              <a:spcBef>
                <a:spcPts val="400"/>
              </a:spcBef>
              <a:spcAft>
                <a:spcPts val="400"/>
              </a:spcAft>
            </a:pPr>
            <a:r>
              <a:rPr lang="en-GB" sz="1800" dirty="0">
                <a:latin typeface="+mn-lt"/>
              </a:rPr>
              <a:t>DECs were introduced in 2008 and form part of the implementation of two European Directives. Post-Brexit a new UK register has been created by the government to achieve the same ends. DECs are </a:t>
            </a:r>
            <a:r>
              <a:rPr lang="en-GB" sz="1800" dirty="0"/>
              <a:t>a legal requirement for all public buildings with a usable floor space over 250m</a:t>
            </a:r>
            <a:r>
              <a:rPr lang="en-GB" sz="1800" baseline="30000" dirty="0"/>
              <a:t>2</a:t>
            </a:r>
            <a:r>
              <a:rPr lang="en-GB" sz="1800" dirty="0">
                <a:latin typeface="+mn-lt"/>
              </a:rPr>
              <a:t>. In the private sector, DECs are voluntary.</a:t>
            </a:r>
          </a:p>
          <a:p>
            <a:pPr algn="just"/>
            <a:endParaRPr lang="en-GB" sz="1400" dirty="0"/>
          </a:p>
          <a:p>
            <a:br>
              <a:rPr lang="en-GB" sz="1400" dirty="0"/>
            </a:br>
            <a:endParaRPr lang="en-GB" sz="1400" dirty="0"/>
          </a:p>
        </p:txBody>
      </p:sp>
      <p:pic>
        <p:nvPicPr>
          <p:cNvPr id="6" name="Picture 5" descr="Graphical user interface&#10;&#10;Description automatically generated">
            <a:extLst>
              <a:ext uri="{FF2B5EF4-FFF2-40B4-BE49-F238E27FC236}">
                <a16:creationId xmlns:a16="http://schemas.microsoft.com/office/drawing/2014/main" id="{499428AE-BDE4-4435-BF02-548C577C43D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2691" y="1988840"/>
            <a:ext cx="2520280" cy="357745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995" y="1008000"/>
            <a:ext cx="8229600" cy="382588"/>
          </a:xfrm>
        </p:spPr>
        <p:txBody>
          <a:bodyPr/>
          <a:lstStyle/>
          <a:p>
            <a:r>
              <a:rPr lang="en-GB" dirty="0"/>
              <a:t>Commissioning</a:t>
            </a:r>
          </a:p>
        </p:txBody>
      </p:sp>
      <p:sp>
        <p:nvSpPr>
          <p:cNvPr id="3" name="Content Placeholder 2"/>
          <p:cNvSpPr>
            <a:spLocks noGrp="1"/>
          </p:cNvSpPr>
          <p:nvPr>
            <p:ph sz="quarter" idx="10"/>
          </p:nvPr>
        </p:nvSpPr>
        <p:spPr>
          <a:xfrm>
            <a:off x="468995" y="1512000"/>
            <a:ext cx="8229600" cy="4338000"/>
          </a:xfrm>
        </p:spPr>
        <p:txBody>
          <a:bodyPr/>
          <a:lstStyle/>
          <a:p>
            <a:pPr>
              <a:lnSpc>
                <a:spcPct val="100000"/>
              </a:lnSpc>
              <a:spcBef>
                <a:spcPts val="0"/>
              </a:spcBef>
              <a:spcAft>
                <a:spcPts val="0"/>
              </a:spcAft>
              <a:buClr>
                <a:srgbClr val="0077E3"/>
              </a:buClr>
            </a:pPr>
            <a:r>
              <a:rPr lang="en-GB" b="1" dirty="0"/>
              <a:t>Commissioning</a:t>
            </a:r>
            <a:r>
              <a:rPr lang="en-GB" dirty="0"/>
              <a:t> is the process of bringing installed building control systems, such as heating, ventilation and air conditioning into operation and ensuring their purpose is met efficiently. Contract documents should define who is responsible for each aspect of commissioning and:</a:t>
            </a:r>
          </a:p>
          <a:p>
            <a:pPr>
              <a:lnSpc>
                <a:spcPct val="100000"/>
              </a:lnSpc>
              <a:spcBef>
                <a:spcPts val="0"/>
              </a:spcBef>
              <a:spcAft>
                <a:spcPts val="0"/>
              </a:spcAft>
              <a:buClr>
                <a:srgbClr val="0077E3"/>
              </a:buClr>
            </a:pPr>
            <a:endParaRPr lang="en-GB" dirty="0"/>
          </a:p>
          <a:p>
            <a:pPr marL="342900" indent="-342900">
              <a:lnSpc>
                <a:spcPct val="100000"/>
              </a:lnSpc>
              <a:spcBef>
                <a:spcPts val="0"/>
              </a:spcBef>
              <a:spcAft>
                <a:spcPts val="0"/>
              </a:spcAft>
              <a:buClr>
                <a:srgbClr val="0077E3"/>
              </a:buClr>
              <a:buFont typeface="Arial" panose="020B0604020202020204" pitchFamily="34" charset="0"/>
              <a:buChar char="•"/>
            </a:pPr>
            <a:r>
              <a:rPr lang="en-GB" dirty="0"/>
              <a:t>whether it will be witnessed</a:t>
            </a:r>
          </a:p>
          <a:p>
            <a:pPr marL="342900" indent="-342900">
              <a:lnSpc>
                <a:spcPct val="100000"/>
              </a:lnSpc>
              <a:spcBef>
                <a:spcPts val="0"/>
              </a:spcBef>
              <a:spcAft>
                <a:spcPts val="0"/>
              </a:spcAft>
              <a:buClr>
                <a:srgbClr val="0077E3"/>
              </a:buClr>
              <a:buFont typeface="Arial" panose="020B0604020202020204" pitchFamily="34" charset="0"/>
              <a:buChar char="•"/>
            </a:pPr>
            <a:r>
              <a:rPr lang="en-GB" dirty="0"/>
              <a:t>the methods that should be used</a:t>
            </a:r>
          </a:p>
          <a:p>
            <a:pPr marL="342900" indent="-342900">
              <a:lnSpc>
                <a:spcPct val="100000"/>
              </a:lnSpc>
              <a:spcBef>
                <a:spcPts val="0"/>
              </a:spcBef>
              <a:spcAft>
                <a:spcPts val="0"/>
              </a:spcAft>
              <a:buClr>
                <a:srgbClr val="0077E3"/>
              </a:buClr>
              <a:buFont typeface="Arial" panose="020B0604020202020204" pitchFamily="34" charset="0"/>
              <a:buChar char="•"/>
            </a:pPr>
            <a:r>
              <a:rPr lang="en-GB" dirty="0"/>
              <a:t>the standards that should be adopted</a:t>
            </a:r>
          </a:p>
          <a:p>
            <a:pPr marL="342900" indent="-342900">
              <a:lnSpc>
                <a:spcPct val="100000"/>
              </a:lnSpc>
              <a:spcBef>
                <a:spcPts val="0"/>
              </a:spcBef>
              <a:spcAft>
                <a:spcPts val="0"/>
              </a:spcAft>
              <a:buClr>
                <a:srgbClr val="0077E3"/>
              </a:buClr>
              <a:buFont typeface="Arial" panose="020B0604020202020204" pitchFamily="34" charset="0"/>
              <a:buChar char="•"/>
            </a:pPr>
            <a:r>
              <a:rPr lang="en-GB" dirty="0"/>
              <a:t>required documentation.</a:t>
            </a:r>
          </a:p>
          <a:p>
            <a:pPr>
              <a:lnSpc>
                <a:spcPct val="100000"/>
              </a:lnSpc>
              <a:spcBef>
                <a:spcPts val="0"/>
              </a:spcBef>
              <a:spcAft>
                <a:spcPts val="0"/>
              </a:spcAft>
              <a:buClr>
                <a:srgbClr val="0077E3"/>
              </a:buClr>
            </a:pPr>
            <a:endParaRPr lang="en-GB" dirty="0"/>
          </a:p>
          <a:p>
            <a:pPr>
              <a:lnSpc>
                <a:spcPct val="100000"/>
              </a:lnSpc>
              <a:spcBef>
                <a:spcPts val="0"/>
              </a:spcBef>
              <a:spcAft>
                <a:spcPts val="0"/>
              </a:spcAft>
              <a:buClr>
                <a:srgbClr val="0077E3"/>
              </a:buClr>
            </a:pPr>
            <a:r>
              <a:rPr lang="en-GB" dirty="0"/>
              <a:t>A comprehensive guide (BG 8/2009) is available from the Building Services Research and Information Association (BSRIA).</a:t>
            </a:r>
          </a:p>
          <a:p>
            <a:pPr indent="2940050">
              <a:lnSpc>
                <a:spcPct val="100000"/>
              </a:lnSpc>
              <a:spcBef>
                <a:spcPts val="0"/>
              </a:spcBef>
              <a:spcAft>
                <a:spcPts val="0"/>
              </a:spcAft>
            </a:pPr>
            <a:endParaRPr lang="en-GB" sz="1400" dirty="0"/>
          </a:p>
          <a:p>
            <a:pPr>
              <a:spcBef>
                <a:spcPts val="0"/>
              </a:spcBef>
              <a:spcAft>
                <a:spcPts val="0"/>
              </a:spcAft>
            </a:pPr>
            <a:endParaRPr lang="en-US" dirty="0"/>
          </a:p>
        </p:txBody>
      </p:sp>
    </p:spTree>
    <p:extLst>
      <p:ext uri="{BB962C8B-B14F-4D97-AF65-F5344CB8AC3E}">
        <p14:creationId xmlns:p14="http://schemas.microsoft.com/office/powerpoint/2010/main" val="2069052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8AB4D-623B-447A-AE2B-8197150B67D9}"/>
              </a:ext>
            </a:extLst>
          </p:cNvPr>
          <p:cNvSpPr>
            <a:spLocks noGrp="1"/>
          </p:cNvSpPr>
          <p:nvPr>
            <p:ph type="title"/>
          </p:nvPr>
        </p:nvSpPr>
        <p:spPr/>
        <p:txBody>
          <a:bodyPr/>
          <a:lstStyle/>
          <a:p>
            <a:r>
              <a:rPr lang="en-GB" dirty="0"/>
              <a:t>Commissioning</a:t>
            </a:r>
          </a:p>
        </p:txBody>
      </p:sp>
      <p:sp>
        <p:nvSpPr>
          <p:cNvPr id="3" name="Content Placeholder 2">
            <a:extLst>
              <a:ext uri="{FF2B5EF4-FFF2-40B4-BE49-F238E27FC236}">
                <a16:creationId xmlns:a16="http://schemas.microsoft.com/office/drawing/2014/main" id="{0C737528-94B4-44CC-AFE7-048576CD1774}"/>
              </a:ext>
            </a:extLst>
          </p:cNvPr>
          <p:cNvSpPr>
            <a:spLocks noGrp="1"/>
          </p:cNvSpPr>
          <p:nvPr>
            <p:ph sz="quarter" idx="10"/>
          </p:nvPr>
        </p:nvSpPr>
        <p:spPr/>
        <p:txBody>
          <a:bodyPr/>
          <a:lstStyle/>
          <a:p>
            <a:r>
              <a:rPr lang="en-GB" dirty="0"/>
              <a:t>The following systems need to be commissioned and tested:</a:t>
            </a:r>
          </a:p>
          <a:p>
            <a:pPr marL="342900" indent="-342900">
              <a:spcBef>
                <a:spcPts val="0"/>
              </a:spcBef>
              <a:spcAft>
                <a:spcPts val="0"/>
              </a:spcAft>
              <a:buClr>
                <a:srgbClr val="0077E3"/>
              </a:buClr>
              <a:buFont typeface="Arial" panose="020B0604020202020204" pitchFamily="34" charset="0"/>
              <a:buChar char="•"/>
            </a:pPr>
            <a:r>
              <a:rPr lang="en-GB" sz="2000" dirty="0"/>
              <a:t>HVAC</a:t>
            </a:r>
          </a:p>
          <a:p>
            <a:pPr marL="342900" indent="-342900">
              <a:spcBef>
                <a:spcPts val="0"/>
              </a:spcBef>
              <a:spcAft>
                <a:spcPts val="0"/>
              </a:spcAft>
              <a:buClr>
                <a:srgbClr val="0077E3"/>
              </a:buClr>
              <a:buFont typeface="Arial" panose="020B0604020202020204" pitchFamily="34" charset="0"/>
              <a:buChar char="•"/>
            </a:pPr>
            <a:r>
              <a:rPr lang="en-GB" dirty="0"/>
              <a:t>p</a:t>
            </a:r>
            <a:r>
              <a:rPr lang="en-GB" sz="2000" dirty="0"/>
              <a:t>lumbing</a:t>
            </a:r>
          </a:p>
          <a:p>
            <a:pPr marL="342900" indent="-342900">
              <a:spcBef>
                <a:spcPts val="0"/>
              </a:spcBef>
              <a:spcAft>
                <a:spcPts val="0"/>
              </a:spcAft>
              <a:buClr>
                <a:srgbClr val="0077E3"/>
              </a:buClr>
              <a:buFont typeface="Arial" panose="020B0604020202020204" pitchFamily="34" charset="0"/>
              <a:buChar char="•"/>
            </a:pPr>
            <a:r>
              <a:rPr lang="en-GB" dirty="0"/>
              <a:t>electrical and control</a:t>
            </a:r>
          </a:p>
          <a:p>
            <a:pPr marL="342900" indent="-342900">
              <a:spcBef>
                <a:spcPts val="0"/>
              </a:spcBef>
              <a:spcAft>
                <a:spcPts val="0"/>
              </a:spcAft>
              <a:buClr>
                <a:srgbClr val="0077E3"/>
              </a:buClr>
              <a:buFont typeface="Arial" panose="020B0604020202020204" pitchFamily="34" charset="0"/>
              <a:buChar char="•"/>
            </a:pPr>
            <a:r>
              <a:rPr lang="en-GB" dirty="0"/>
              <a:t>s</a:t>
            </a:r>
            <a:r>
              <a:rPr lang="en-GB" sz="2000" dirty="0"/>
              <a:t>pecialist (eg lifts, escalators, medical gas systems, etc).</a:t>
            </a:r>
          </a:p>
          <a:p>
            <a:pPr marL="342900" indent="-342900">
              <a:buFont typeface="Arial" panose="020B0604020202020204" pitchFamily="34" charset="0"/>
              <a:buChar char="•"/>
            </a:pPr>
            <a:endParaRPr lang="en-GB" sz="2000" dirty="0"/>
          </a:p>
          <a:p>
            <a:pPr marL="342900" indent="-342900">
              <a:buFont typeface="Arial" panose="020B0604020202020204" pitchFamily="34" charset="0"/>
              <a:buChar char="•"/>
            </a:pPr>
            <a:endParaRPr lang="en-GB" dirty="0"/>
          </a:p>
        </p:txBody>
      </p:sp>
      <p:pic>
        <p:nvPicPr>
          <p:cNvPr id="5" name="Picture 4">
            <a:extLst>
              <a:ext uri="{FF2B5EF4-FFF2-40B4-BE49-F238E27FC236}">
                <a16:creationId xmlns:a16="http://schemas.microsoft.com/office/drawing/2014/main" id="{D67B439B-F9B0-4100-B8A9-F23A393A08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56470" y="3789040"/>
            <a:ext cx="3031060" cy="1447818"/>
          </a:xfrm>
          <a:prstGeom prst="rect">
            <a:avLst/>
          </a:prstGeom>
        </p:spPr>
      </p:pic>
      <p:pic>
        <p:nvPicPr>
          <p:cNvPr id="7" name="Picture 6" descr="Close-up of a machine&#10;&#10;Description automatically generated with low confidence">
            <a:extLst>
              <a:ext uri="{FF2B5EF4-FFF2-40B4-BE49-F238E27FC236}">
                <a16:creationId xmlns:a16="http://schemas.microsoft.com/office/drawing/2014/main" id="{69EC3720-79A7-47E7-8A41-974F6BB534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554" y="3789040"/>
            <a:ext cx="2177169" cy="1447817"/>
          </a:xfrm>
          <a:prstGeom prst="rect">
            <a:avLst/>
          </a:prstGeom>
        </p:spPr>
      </p:pic>
      <p:pic>
        <p:nvPicPr>
          <p:cNvPr id="9" name="Picture 8" descr="A picture containing indoor, ceiling, metal&#10;&#10;Description automatically generated">
            <a:extLst>
              <a:ext uri="{FF2B5EF4-FFF2-40B4-BE49-F238E27FC236}">
                <a16:creationId xmlns:a16="http://schemas.microsoft.com/office/drawing/2014/main" id="{6F18A3D0-C21E-4C6C-88F7-3B37E5A54D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3740" y="3810967"/>
            <a:ext cx="2279706" cy="1447818"/>
          </a:xfrm>
          <a:prstGeom prst="rect">
            <a:avLst/>
          </a:prstGeom>
        </p:spPr>
      </p:pic>
    </p:spTree>
    <p:extLst>
      <p:ext uri="{BB962C8B-B14F-4D97-AF65-F5344CB8AC3E}">
        <p14:creationId xmlns:p14="http://schemas.microsoft.com/office/powerpoint/2010/main" val="21469978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5E770-F198-46D0-9EB2-8F1925F875CD}"/>
              </a:ext>
            </a:extLst>
          </p:cNvPr>
          <p:cNvSpPr>
            <a:spLocks noGrp="1"/>
          </p:cNvSpPr>
          <p:nvPr>
            <p:ph type="title"/>
          </p:nvPr>
        </p:nvSpPr>
        <p:spPr/>
        <p:txBody>
          <a:bodyPr/>
          <a:lstStyle/>
          <a:p>
            <a:r>
              <a:rPr lang="en-GB" dirty="0"/>
              <a:t>Information and data phases</a:t>
            </a:r>
          </a:p>
        </p:txBody>
      </p:sp>
      <p:sp>
        <p:nvSpPr>
          <p:cNvPr id="3" name="Content Placeholder 2">
            <a:extLst>
              <a:ext uri="{FF2B5EF4-FFF2-40B4-BE49-F238E27FC236}">
                <a16:creationId xmlns:a16="http://schemas.microsoft.com/office/drawing/2014/main" id="{8D76838E-A476-4468-805B-E702CF72B81F}"/>
              </a:ext>
            </a:extLst>
          </p:cNvPr>
          <p:cNvSpPr>
            <a:spLocks noGrp="1"/>
          </p:cNvSpPr>
          <p:nvPr>
            <p:ph sz="quarter" idx="10"/>
          </p:nvPr>
        </p:nvSpPr>
        <p:spPr>
          <a:xfrm>
            <a:off x="457200" y="1512000"/>
            <a:ext cx="8229600" cy="4581296"/>
          </a:xfrm>
        </p:spPr>
        <p:txBody>
          <a:bodyPr/>
          <a:lstStyle/>
          <a:p>
            <a:r>
              <a:rPr lang="en-GB" dirty="0"/>
              <a:t>Building services engineers are involved throughout the commissioning process, overseeing installation, carrying out tests and managing the many sources of information and data required by the commissioning team.</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Preparation phase: </a:t>
            </a:r>
            <a:r>
              <a:rPr lang="en-GB" dirty="0"/>
              <a:t>developing an outline scope and budget for the commissioning of systems.</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Design phase: </a:t>
            </a:r>
            <a:r>
              <a:rPr lang="en-GB" dirty="0"/>
              <a:t>input into creation of schematics, detailed drawings, installation wiring diagrams and method statements.</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Pre-construction phase: </a:t>
            </a:r>
            <a:r>
              <a:rPr lang="en-GB" dirty="0"/>
              <a:t>ensuring the commissioning information is clear, complete and fully coordinated; attending tender meetings to communicate all information relating to the commissioning process.</a:t>
            </a:r>
          </a:p>
        </p:txBody>
      </p:sp>
    </p:spTree>
    <p:extLst>
      <p:ext uri="{BB962C8B-B14F-4D97-AF65-F5344CB8AC3E}">
        <p14:creationId xmlns:p14="http://schemas.microsoft.com/office/powerpoint/2010/main" val="1450156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1E4B4-CA29-47AC-902F-CB13DF10DAFE}"/>
              </a:ext>
            </a:extLst>
          </p:cNvPr>
          <p:cNvSpPr>
            <a:spLocks noGrp="1"/>
          </p:cNvSpPr>
          <p:nvPr>
            <p:ph type="title"/>
          </p:nvPr>
        </p:nvSpPr>
        <p:spPr/>
        <p:txBody>
          <a:bodyPr/>
          <a:lstStyle/>
          <a:p>
            <a:r>
              <a:rPr lang="en-GB" dirty="0"/>
              <a:t>Information and data phases</a:t>
            </a:r>
          </a:p>
        </p:txBody>
      </p:sp>
      <p:sp>
        <p:nvSpPr>
          <p:cNvPr id="3" name="Content Placeholder 2">
            <a:extLst>
              <a:ext uri="{FF2B5EF4-FFF2-40B4-BE49-F238E27FC236}">
                <a16:creationId xmlns:a16="http://schemas.microsoft.com/office/drawing/2014/main" id="{B804846D-D031-4E71-A129-F852FCB646E4}"/>
              </a:ext>
            </a:extLst>
          </p:cNvPr>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b="1" dirty="0"/>
              <a:t>Construction phase: </a:t>
            </a:r>
            <a:r>
              <a:rPr lang="en-GB" dirty="0"/>
              <a:t>verifying technical submittal and installation drawings for compliance with the commissioning specifications, preparing equipment and systems tracking forms, preparing verification checklists, logging and reporting construction issues on issue tracking forms.</a:t>
            </a:r>
          </a:p>
          <a:p>
            <a:pPr marL="342900" indent="-342900">
              <a:spcBef>
                <a:spcPts val="400"/>
              </a:spcBef>
              <a:spcAft>
                <a:spcPts val="400"/>
              </a:spcAft>
              <a:buClr>
                <a:srgbClr val="0077E3"/>
              </a:buClr>
              <a:buFont typeface="Arial" panose="020B0604020202020204" pitchFamily="34" charset="0"/>
              <a:buChar char="•"/>
            </a:pPr>
            <a:r>
              <a:rPr lang="en-GB" b="1" dirty="0"/>
              <a:t>Commissioning of engineering services phase: </a:t>
            </a:r>
            <a:r>
              <a:rPr lang="en-GB" dirty="0"/>
              <a:t>carrying out pre-performance tests, performance tests and review.</a:t>
            </a:r>
          </a:p>
          <a:p>
            <a:pPr marL="342900" indent="-342900">
              <a:spcBef>
                <a:spcPts val="400"/>
              </a:spcBef>
              <a:spcAft>
                <a:spcPts val="400"/>
              </a:spcAft>
              <a:buClr>
                <a:srgbClr val="0077E3"/>
              </a:buClr>
              <a:buFont typeface="Arial" panose="020B0604020202020204" pitchFamily="34" charset="0"/>
              <a:buChar char="•"/>
            </a:pPr>
            <a:r>
              <a:rPr lang="en-GB" b="1" dirty="0"/>
              <a:t>Pre-handover phase: </a:t>
            </a:r>
            <a:r>
              <a:rPr lang="en-GB" dirty="0"/>
              <a:t>checking warranty documents, as-built documents, control layouts and schedules, training documents and technical manuals ready for handover. Submitting an interim commissioning report.</a:t>
            </a:r>
          </a:p>
          <a:p>
            <a:pPr marL="342900" indent="-342900">
              <a:buFont typeface="Arial" panose="020B0604020202020204" pitchFamily="34" charset="0"/>
              <a:buChar char="•"/>
            </a:pPr>
            <a:endParaRPr lang="en-GB" dirty="0"/>
          </a:p>
          <a:p>
            <a:endParaRPr lang="en-GB" dirty="0"/>
          </a:p>
        </p:txBody>
      </p:sp>
    </p:spTree>
    <p:extLst>
      <p:ext uri="{BB962C8B-B14F-4D97-AF65-F5344CB8AC3E}">
        <p14:creationId xmlns:p14="http://schemas.microsoft.com/office/powerpoint/2010/main" val="15967469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7F7BB-1E25-4842-AFC2-677365E40319}"/>
              </a:ext>
            </a:extLst>
          </p:cNvPr>
          <p:cNvSpPr>
            <a:spLocks noGrp="1"/>
          </p:cNvSpPr>
          <p:nvPr>
            <p:ph type="title"/>
          </p:nvPr>
        </p:nvSpPr>
        <p:spPr/>
        <p:txBody>
          <a:bodyPr/>
          <a:lstStyle/>
          <a:p>
            <a:r>
              <a:rPr lang="en-GB" dirty="0"/>
              <a:t>Information and data phases</a:t>
            </a:r>
          </a:p>
        </p:txBody>
      </p:sp>
      <p:sp>
        <p:nvSpPr>
          <p:cNvPr id="3" name="Content Placeholder 2">
            <a:extLst>
              <a:ext uri="{FF2B5EF4-FFF2-40B4-BE49-F238E27FC236}">
                <a16:creationId xmlns:a16="http://schemas.microsoft.com/office/drawing/2014/main" id="{7BDBF0ED-2BE9-4C6A-ACD3-40B9FD764419}"/>
              </a:ext>
            </a:extLst>
          </p:cNvPr>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b="1" dirty="0"/>
              <a:t>Initial occupation phase: </a:t>
            </a:r>
            <a:r>
              <a:rPr lang="en-GB" dirty="0"/>
              <a:t>carrying out a survey logging the occupants’ feedback, helping occupants to fine-tune the building systems as required.</a:t>
            </a:r>
          </a:p>
          <a:p>
            <a:pPr marL="342900" indent="-342900">
              <a:spcBef>
                <a:spcPts val="400"/>
              </a:spcBef>
              <a:spcAft>
                <a:spcPts val="400"/>
              </a:spcAft>
              <a:buClr>
                <a:srgbClr val="0077E3"/>
              </a:buClr>
              <a:buFont typeface="Arial" panose="020B0604020202020204" pitchFamily="34" charset="0"/>
              <a:buChar char="•"/>
            </a:pPr>
            <a:r>
              <a:rPr lang="en-GB" b="1" dirty="0"/>
              <a:t>Post-occupancy phase: </a:t>
            </a:r>
            <a:r>
              <a:rPr lang="en-GB" dirty="0"/>
              <a:t>seasonal system tests and review, submission of final commissioning report, signing off the project.</a:t>
            </a:r>
          </a:p>
          <a:p>
            <a:endParaRPr lang="en-GB" dirty="0"/>
          </a:p>
          <a:p>
            <a:r>
              <a:rPr lang="en-GB" dirty="0"/>
              <a:t>  </a:t>
            </a:r>
          </a:p>
        </p:txBody>
      </p:sp>
      <p:pic>
        <p:nvPicPr>
          <p:cNvPr id="5" name="Picture 4" descr="A picture containing text, person, indoor&#10;&#10;Description automatically generated">
            <a:extLst>
              <a:ext uri="{FF2B5EF4-FFF2-40B4-BE49-F238E27FC236}">
                <a16:creationId xmlns:a16="http://schemas.microsoft.com/office/drawing/2014/main" id="{81BCDA15-08FC-444C-9B2B-A022B44AD55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2903" y="3720185"/>
            <a:ext cx="3058194" cy="2039815"/>
          </a:xfrm>
          <a:prstGeom prst="rect">
            <a:avLst/>
          </a:prstGeom>
        </p:spPr>
      </p:pic>
    </p:spTree>
    <p:extLst>
      <p:ext uri="{BB962C8B-B14F-4D97-AF65-F5344CB8AC3E}">
        <p14:creationId xmlns:p14="http://schemas.microsoft.com/office/powerpoint/2010/main" val="38612949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reports</a:t>
            </a:r>
          </a:p>
        </p:txBody>
      </p:sp>
      <p:sp>
        <p:nvSpPr>
          <p:cNvPr id="3" name="Content Placeholder 2"/>
          <p:cNvSpPr>
            <a:spLocks noGrp="1"/>
          </p:cNvSpPr>
          <p:nvPr>
            <p:ph sz="quarter" idx="10"/>
          </p:nvPr>
        </p:nvSpPr>
        <p:spPr>
          <a:xfrm>
            <a:off x="457200" y="1512000"/>
            <a:ext cx="8229600" cy="5085352"/>
          </a:xfrm>
        </p:spPr>
        <p:txBody>
          <a:bodyPr/>
          <a:lstStyle/>
          <a:p>
            <a:pPr marL="342900" indent="-342900">
              <a:lnSpc>
                <a:spcPct val="100000"/>
              </a:lnSpc>
              <a:spcBef>
                <a:spcPts val="400"/>
              </a:spcBef>
              <a:spcAft>
                <a:spcPts val="400"/>
              </a:spcAft>
              <a:buClr>
                <a:srgbClr val="0077E3"/>
              </a:buClr>
              <a:buFont typeface="Arial" panose="020B0604020202020204" pitchFamily="34" charset="0"/>
              <a:buChar char="•"/>
            </a:pPr>
            <a:r>
              <a:rPr lang="en-GB" dirty="0"/>
              <a:t>A </a:t>
            </a:r>
            <a:r>
              <a:rPr lang="en-GB" b="1" dirty="0"/>
              <a:t>condition report </a:t>
            </a:r>
            <a:r>
              <a:rPr lang="en-GB" dirty="0"/>
              <a:t>is a detailed report based on a close examination of the structure and condition of a building and a visual examination of the services. </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t>It provides advice on the nature of the construction, the current condition and any defects, along with a diagnostic assessment with recommendations for repairs needed and likely future maintenance issues.</a:t>
            </a:r>
          </a:p>
        </p:txBody>
      </p:sp>
    </p:spTree>
    <p:extLst>
      <p:ext uri="{BB962C8B-B14F-4D97-AF65-F5344CB8AC3E}">
        <p14:creationId xmlns:p14="http://schemas.microsoft.com/office/powerpoint/2010/main" val="3578126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reports</a:t>
            </a:r>
          </a:p>
        </p:txBody>
      </p:sp>
      <p:sp>
        <p:nvSpPr>
          <p:cNvPr id="3" name="Content Placeholder 2"/>
          <p:cNvSpPr>
            <a:spLocks noGrp="1"/>
          </p:cNvSpPr>
          <p:nvPr>
            <p:ph sz="quarter" idx="10"/>
          </p:nvPr>
        </p:nvSpPr>
        <p:spPr>
          <a:xfrm>
            <a:off x="478231" y="1479085"/>
            <a:ext cx="8054209" cy="4248000"/>
          </a:xfrm>
        </p:spPr>
        <p:txBody>
          <a:bodyPr/>
          <a:lstStyle/>
          <a:p>
            <a:pPr>
              <a:lnSpc>
                <a:spcPct val="100000"/>
              </a:lnSpc>
              <a:spcBef>
                <a:spcPts val="0"/>
              </a:spcBef>
              <a:spcAft>
                <a:spcPts val="0"/>
              </a:spcAft>
              <a:buClr>
                <a:srgbClr val="0077E3"/>
              </a:buClr>
            </a:pPr>
            <a:r>
              <a:rPr lang="en-GB" sz="1800" dirty="0"/>
              <a:t>A landlord may have invested in bringing a property into good tenantable condition prior to letting. If a tenant has not maintained the building, the commission of a </a:t>
            </a:r>
            <a:r>
              <a:rPr lang="en-GB" sz="1800" b="1" dirty="0"/>
              <a:t>condition report</a:t>
            </a:r>
            <a:r>
              <a:rPr lang="en-GB" sz="1800" dirty="0"/>
              <a:t> will help justify and resolve a claim for </a:t>
            </a:r>
            <a:r>
              <a:rPr lang="en-GB" sz="1800" b="1" dirty="0"/>
              <a:t>dilapidations </a:t>
            </a:r>
            <a:r>
              <a:rPr lang="en-GB" sz="1800" dirty="0"/>
              <a:t>at the end of the lease. This can save time and money in resolving alleged disrepair and associated legal fees.</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GB" sz="1800" dirty="0"/>
          </a:p>
          <a:p>
            <a:pPr>
              <a:lnSpc>
                <a:spcPct val="100000"/>
              </a:lnSpc>
              <a:spcBef>
                <a:spcPts val="0"/>
              </a:spcBef>
              <a:spcAft>
                <a:spcPts val="0"/>
              </a:spcAft>
              <a:buClr>
                <a:srgbClr val="0077E3"/>
              </a:buClr>
            </a:pPr>
            <a:r>
              <a:rPr lang="en-GB" sz="1800" dirty="0"/>
              <a:t>Below is an example of the headings that can be used in a condition report.</a:t>
            </a:r>
          </a:p>
          <a:p>
            <a:endParaRPr lang="en-US" sz="1400" dirty="0"/>
          </a:p>
        </p:txBody>
      </p:sp>
      <p:graphicFrame>
        <p:nvGraphicFramePr>
          <p:cNvPr id="5" name="Table 4">
            <a:extLst>
              <a:ext uri="{FF2B5EF4-FFF2-40B4-BE49-F238E27FC236}">
                <a16:creationId xmlns:a16="http://schemas.microsoft.com/office/drawing/2014/main" id="{71F6DF2A-24BA-A24C-AED9-88D71E225E4E}"/>
              </a:ext>
            </a:extLst>
          </p:cNvPr>
          <p:cNvGraphicFramePr>
            <a:graphicFrameLocks/>
          </p:cNvGraphicFramePr>
          <p:nvPr>
            <p:extLst>
              <p:ext uri="{D42A27DB-BD31-4B8C-83A1-F6EECF244321}">
                <p14:modId xmlns:p14="http://schemas.microsoft.com/office/powerpoint/2010/main" val="2505722060"/>
              </p:ext>
            </p:extLst>
          </p:nvPr>
        </p:nvGraphicFramePr>
        <p:xfrm>
          <a:off x="457200" y="3898285"/>
          <a:ext cx="8229600" cy="1828800"/>
        </p:xfrm>
        <a:graphic>
          <a:graphicData uri="http://schemas.openxmlformats.org/drawingml/2006/table">
            <a:tbl>
              <a:tblPr firstRow="1" bandRow="1">
                <a:tableStyleId>{5C22544A-7EE6-4342-B048-85BDC9FD1C3A}</a:tableStyleId>
              </a:tblPr>
              <a:tblGrid>
                <a:gridCol w="802432">
                  <a:extLst>
                    <a:ext uri="{9D8B030D-6E8A-4147-A177-3AD203B41FA5}">
                      <a16:colId xmlns:a16="http://schemas.microsoft.com/office/drawing/2014/main" val="1285247188"/>
                    </a:ext>
                  </a:extLst>
                </a:gridCol>
                <a:gridCol w="864096">
                  <a:extLst>
                    <a:ext uri="{9D8B030D-6E8A-4147-A177-3AD203B41FA5}">
                      <a16:colId xmlns:a16="http://schemas.microsoft.com/office/drawing/2014/main" val="4107496133"/>
                    </a:ext>
                  </a:extLst>
                </a:gridCol>
                <a:gridCol w="792088">
                  <a:extLst>
                    <a:ext uri="{9D8B030D-6E8A-4147-A177-3AD203B41FA5}">
                      <a16:colId xmlns:a16="http://schemas.microsoft.com/office/drawing/2014/main" val="3123670935"/>
                    </a:ext>
                  </a:extLst>
                </a:gridCol>
                <a:gridCol w="936104">
                  <a:extLst>
                    <a:ext uri="{9D8B030D-6E8A-4147-A177-3AD203B41FA5}">
                      <a16:colId xmlns:a16="http://schemas.microsoft.com/office/drawing/2014/main" val="88834635"/>
                    </a:ext>
                  </a:extLst>
                </a:gridCol>
                <a:gridCol w="864096">
                  <a:extLst>
                    <a:ext uri="{9D8B030D-6E8A-4147-A177-3AD203B41FA5}">
                      <a16:colId xmlns:a16="http://schemas.microsoft.com/office/drawing/2014/main" val="618036523"/>
                    </a:ext>
                  </a:extLst>
                </a:gridCol>
                <a:gridCol w="864096">
                  <a:extLst>
                    <a:ext uri="{9D8B030D-6E8A-4147-A177-3AD203B41FA5}">
                      <a16:colId xmlns:a16="http://schemas.microsoft.com/office/drawing/2014/main" val="2654438348"/>
                    </a:ext>
                  </a:extLst>
                </a:gridCol>
                <a:gridCol w="720080">
                  <a:extLst>
                    <a:ext uri="{9D8B030D-6E8A-4147-A177-3AD203B41FA5}">
                      <a16:colId xmlns:a16="http://schemas.microsoft.com/office/drawing/2014/main" val="2176777182"/>
                    </a:ext>
                  </a:extLst>
                </a:gridCol>
                <a:gridCol w="648072">
                  <a:extLst>
                    <a:ext uri="{9D8B030D-6E8A-4147-A177-3AD203B41FA5}">
                      <a16:colId xmlns:a16="http://schemas.microsoft.com/office/drawing/2014/main" val="2664688987"/>
                    </a:ext>
                  </a:extLst>
                </a:gridCol>
                <a:gridCol w="1738536">
                  <a:extLst>
                    <a:ext uri="{9D8B030D-6E8A-4147-A177-3AD203B41FA5}">
                      <a16:colId xmlns:a16="http://schemas.microsoft.com/office/drawing/2014/main" val="3447126397"/>
                    </a:ext>
                  </a:extLst>
                </a:gridCol>
              </a:tblGrid>
              <a:tr h="370840">
                <a:tc>
                  <a:txBody>
                    <a:bodyPr/>
                    <a:lstStyle/>
                    <a:p>
                      <a:r>
                        <a:rPr lang="en-GB" sz="1200" b="0" dirty="0">
                          <a:solidFill>
                            <a:schemeClr val="tx1"/>
                          </a:solidFill>
                        </a:rPr>
                        <a:t>Element</a:t>
                      </a:r>
                    </a:p>
                  </a:txBody>
                  <a:tcPr anchor="ctr"/>
                </a:tc>
                <a:tc>
                  <a:txBody>
                    <a:bodyPr/>
                    <a:lstStyle/>
                    <a:p>
                      <a:r>
                        <a:rPr lang="en-GB" sz="1200" b="0" dirty="0">
                          <a:solidFill>
                            <a:schemeClr val="tx1"/>
                          </a:solidFill>
                        </a:rPr>
                        <a:t>Material</a:t>
                      </a:r>
                    </a:p>
                  </a:txBody>
                  <a:tcPr anchor="ctr"/>
                </a:tc>
                <a:tc>
                  <a:txBody>
                    <a:bodyPr/>
                    <a:lstStyle/>
                    <a:p>
                      <a:r>
                        <a:rPr lang="en-GB" sz="1200" b="0" dirty="0">
                          <a:solidFill>
                            <a:schemeClr val="tx1"/>
                          </a:solidFill>
                        </a:rPr>
                        <a:t>Location</a:t>
                      </a:r>
                    </a:p>
                  </a:txBody>
                  <a:tcPr anchor="ctr"/>
                </a:tc>
                <a:tc>
                  <a:txBody>
                    <a:bodyPr/>
                    <a:lstStyle/>
                    <a:p>
                      <a:r>
                        <a:rPr lang="en-GB" sz="1200" b="0" dirty="0">
                          <a:solidFill>
                            <a:schemeClr val="tx1"/>
                          </a:solidFill>
                        </a:rPr>
                        <a:t>Comment on defect</a:t>
                      </a:r>
                    </a:p>
                  </a:txBody>
                  <a:tcPr anchor="ctr"/>
                </a:tc>
                <a:tc>
                  <a:txBody>
                    <a:bodyPr/>
                    <a:lstStyle/>
                    <a:p>
                      <a:r>
                        <a:rPr lang="en-GB" sz="1200" b="0" dirty="0">
                          <a:solidFill>
                            <a:schemeClr val="tx1"/>
                          </a:solidFill>
                        </a:rPr>
                        <a:t>Remedial work</a:t>
                      </a:r>
                    </a:p>
                  </a:txBody>
                  <a:tcPr anchor="ctr"/>
                </a:tc>
                <a:tc>
                  <a:txBody>
                    <a:bodyPr/>
                    <a:lstStyle/>
                    <a:p>
                      <a:r>
                        <a:rPr lang="en-GB" sz="1200" b="0" dirty="0">
                          <a:solidFill>
                            <a:schemeClr val="tx1"/>
                          </a:solidFill>
                        </a:rPr>
                        <a:t>Condition rating</a:t>
                      </a:r>
                    </a:p>
                  </a:txBody>
                  <a:tcPr anchor="ctr"/>
                </a:tc>
                <a:tc>
                  <a:txBody>
                    <a:bodyPr/>
                    <a:lstStyle/>
                    <a:p>
                      <a:r>
                        <a:rPr lang="en-GB" sz="1200" b="0" dirty="0">
                          <a:solidFill>
                            <a:schemeClr val="tx1"/>
                          </a:solidFill>
                        </a:rPr>
                        <a:t>Priority rating</a:t>
                      </a:r>
                    </a:p>
                  </a:txBody>
                  <a:tcPr anchor="ctr"/>
                </a:tc>
                <a:tc>
                  <a:txBody>
                    <a:bodyPr/>
                    <a:lstStyle/>
                    <a:p>
                      <a:r>
                        <a:rPr lang="en-GB" sz="1200" b="0" dirty="0">
                          <a:solidFill>
                            <a:schemeClr val="tx1"/>
                          </a:solidFill>
                        </a:rPr>
                        <a:t>Cost</a:t>
                      </a:r>
                    </a:p>
                  </a:txBody>
                  <a:tcPr anchor="ctr"/>
                </a:tc>
                <a:tc>
                  <a:txBody>
                    <a:bodyPr/>
                    <a:lstStyle/>
                    <a:p>
                      <a:r>
                        <a:rPr lang="en-GB" sz="1200" b="0" dirty="0">
                          <a:solidFill>
                            <a:schemeClr val="tx1"/>
                          </a:solidFill>
                        </a:rPr>
                        <a:t>Photo ref.</a:t>
                      </a:r>
                    </a:p>
                  </a:txBody>
                  <a:tcPr anchor="ctr"/>
                </a:tc>
                <a:extLst>
                  <a:ext uri="{0D108BD9-81ED-4DB2-BD59-A6C34878D82A}">
                    <a16:rowId xmlns:a16="http://schemas.microsoft.com/office/drawing/2014/main" val="3796934234"/>
                  </a:ext>
                </a:extLst>
              </a:tr>
              <a:tr h="370840">
                <a:tc>
                  <a:txBody>
                    <a:bodyPr/>
                    <a:lstStyle/>
                    <a:p>
                      <a:r>
                        <a:rPr lang="en-GB" sz="1200" b="0" dirty="0">
                          <a:solidFill>
                            <a:schemeClr val="tx1"/>
                          </a:solidFill>
                        </a:rPr>
                        <a:t>Door</a:t>
                      </a:r>
                    </a:p>
                  </a:txBody>
                  <a:tcPr anchor="ctr"/>
                </a:tc>
                <a:tc>
                  <a:txBody>
                    <a:bodyPr/>
                    <a:lstStyle/>
                    <a:p>
                      <a:r>
                        <a:rPr lang="en-GB" sz="1200" b="0" dirty="0">
                          <a:solidFill>
                            <a:schemeClr val="tx1"/>
                          </a:solidFill>
                        </a:rPr>
                        <a:t>Wooden</a:t>
                      </a:r>
                    </a:p>
                  </a:txBody>
                  <a:tcPr anchor="ctr"/>
                </a:tc>
                <a:tc>
                  <a:txBody>
                    <a:bodyPr/>
                    <a:lstStyle/>
                    <a:p>
                      <a:r>
                        <a:rPr lang="en-GB" sz="1200" b="0" dirty="0">
                          <a:solidFill>
                            <a:schemeClr val="tx1"/>
                          </a:solidFill>
                        </a:rPr>
                        <a:t>Lounge</a:t>
                      </a:r>
                    </a:p>
                  </a:txBody>
                  <a:tcPr anchor="ctr"/>
                </a:tc>
                <a:tc>
                  <a:txBody>
                    <a:bodyPr/>
                    <a:lstStyle/>
                    <a:p>
                      <a:r>
                        <a:rPr lang="en-GB" sz="1200" b="0" dirty="0">
                          <a:solidFill>
                            <a:schemeClr val="tx1"/>
                          </a:solidFill>
                        </a:rPr>
                        <a:t>Hole in wooden door panel</a:t>
                      </a:r>
                    </a:p>
                  </a:txBody>
                  <a:tcPr anchor="ctr"/>
                </a:tc>
                <a:tc>
                  <a:txBody>
                    <a:bodyPr/>
                    <a:lstStyle/>
                    <a:p>
                      <a:r>
                        <a:rPr lang="en-GB" sz="1200" b="0" dirty="0">
                          <a:solidFill>
                            <a:schemeClr val="tx1"/>
                          </a:solidFill>
                        </a:rPr>
                        <a:t>Replace door</a:t>
                      </a:r>
                    </a:p>
                  </a:txBody>
                  <a:tcPr anchor="ctr"/>
                </a:tc>
                <a:tc>
                  <a:txBody>
                    <a:bodyPr/>
                    <a:lstStyle/>
                    <a:p>
                      <a:r>
                        <a:rPr lang="en-GB" sz="1200" b="0" dirty="0">
                          <a:solidFill>
                            <a:schemeClr val="tx1"/>
                          </a:solidFill>
                        </a:rPr>
                        <a:t>Poor</a:t>
                      </a:r>
                    </a:p>
                  </a:txBody>
                  <a:tcPr anchor="ctr"/>
                </a:tc>
                <a:tc>
                  <a:txBody>
                    <a:bodyPr/>
                    <a:lstStyle/>
                    <a:p>
                      <a:r>
                        <a:rPr lang="en-GB" sz="1200" b="0" dirty="0">
                          <a:solidFill>
                            <a:schemeClr val="tx1"/>
                          </a:solidFill>
                        </a:rPr>
                        <a:t>High</a:t>
                      </a:r>
                    </a:p>
                  </a:txBody>
                  <a:tcPr anchor="ctr"/>
                </a:tc>
                <a:tc>
                  <a:txBody>
                    <a:bodyPr/>
                    <a:lstStyle/>
                    <a:p>
                      <a:r>
                        <a:rPr lang="en-GB" sz="1200" b="0" dirty="0">
                          <a:solidFill>
                            <a:schemeClr val="tx1"/>
                          </a:solidFill>
                        </a:rPr>
                        <a:t>£1,000</a:t>
                      </a:r>
                    </a:p>
                  </a:txBody>
                  <a:tcPr anchor="ctr"/>
                </a:tc>
                <a:tc>
                  <a:txBody>
                    <a:bodyPr/>
                    <a:lstStyle/>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txBody>
                  <a:tcPr anchor="ctr"/>
                </a:tc>
                <a:extLst>
                  <a:ext uri="{0D108BD9-81ED-4DB2-BD59-A6C34878D82A}">
                    <a16:rowId xmlns:a16="http://schemas.microsoft.com/office/drawing/2014/main" val="1811725799"/>
                  </a:ext>
                </a:extLst>
              </a:tr>
            </a:tbl>
          </a:graphicData>
        </a:graphic>
      </p:graphicFrame>
      <p:pic>
        <p:nvPicPr>
          <p:cNvPr id="6" name="Picture 5">
            <a:extLst>
              <a:ext uri="{FF2B5EF4-FFF2-40B4-BE49-F238E27FC236}">
                <a16:creationId xmlns:a16="http://schemas.microsoft.com/office/drawing/2014/main" id="{CB06F977-0848-4AE9-A26E-CA21836741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64288" y="4437112"/>
            <a:ext cx="1224137" cy="1043439"/>
          </a:xfrm>
          <a:prstGeom prst="rect">
            <a:avLst/>
          </a:prstGeom>
        </p:spPr>
      </p:pic>
    </p:spTree>
    <p:extLst>
      <p:ext uri="{BB962C8B-B14F-4D97-AF65-F5344CB8AC3E}">
        <p14:creationId xmlns:p14="http://schemas.microsoft.com/office/powerpoint/2010/main" val="39965782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t>Local Authority Building Control (LABC) </a:t>
            </a:r>
            <a:r>
              <a:rPr lang="en-US" dirty="0">
                <a:ea typeface="ＭＳ Ｐゴシック" pitchFamily="-105" charset="-128"/>
              </a:rPr>
              <a:t>c</a:t>
            </a:r>
            <a:r>
              <a:rPr lang="en-US" dirty="0">
                <a:ea typeface="ＭＳ Ｐゴシック" pitchFamily="-105" charset="-128"/>
                <a:cs typeface="ＭＳ Ｐゴシック" pitchFamily="-105" charset="-128"/>
              </a:rPr>
              <a:t>ertification</a:t>
            </a:r>
          </a:p>
        </p:txBody>
      </p:sp>
      <p:sp>
        <p:nvSpPr>
          <p:cNvPr id="5123" name="Content Placeholder 2"/>
          <p:cNvSpPr>
            <a:spLocks noGrp="1"/>
          </p:cNvSpPr>
          <p:nvPr>
            <p:ph sz="quarter" idx="10"/>
          </p:nvPr>
        </p:nvSpPr>
        <p:spPr>
          <a:xfrm>
            <a:off x="457200" y="1511999"/>
            <a:ext cx="5410944" cy="4564709"/>
          </a:xfrm>
        </p:spPr>
        <p:txBody>
          <a:bodyPr/>
          <a:lstStyle/>
          <a:p>
            <a:pPr>
              <a:lnSpc>
                <a:spcPct val="100000"/>
              </a:lnSpc>
              <a:spcBef>
                <a:spcPts val="0"/>
              </a:spcBef>
              <a:spcAft>
                <a:spcPts val="0"/>
              </a:spcAft>
              <a:buClr>
                <a:srgbClr val="0077E3"/>
              </a:buClr>
            </a:pPr>
            <a:r>
              <a:rPr lang="en-GB" dirty="0"/>
              <a:t>The system of Local Authority Building Control (LABC) issues </a:t>
            </a:r>
            <a:r>
              <a:rPr lang="en-GB" b="1" dirty="0"/>
              <a:t>completion certificates </a:t>
            </a:r>
            <a:r>
              <a:rPr lang="en-GB" dirty="0"/>
              <a:t>and/or inspection letters which confirm reasonable steps have been taken that work complies with building regulations.</a:t>
            </a:r>
          </a:p>
          <a:p>
            <a:pPr>
              <a:lnSpc>
                <a:spcPct val="100000"/>
              </a:lnSpc>
              <a:spcBef>
                <a:spcPts val="0"/>
              </a:spcBef>
              <a:spcAft>
                <a:spcPts val="0"/>
              </a:spcAft>
            </a:pPr>
            <a:endParaRPr lang="en-GB" dirty="0"/>
          </a:p>
          <a:p>
            <a:pPr marL="285750" indent="-285750">
              <a:lnSpc>
                <a:spcPct val="100000"/>
              </a:lnSpc>
              <a:spcBef>
                <a:spcPts val="0"/>
              </a:spcBef>
              <a:spcAft>
                <a:spcPts val="0"/>
              </a:spcAft>
              <a:buClr>
                <a:srgbClr val="0077E3"/>
              </a:buClr>
              <a:buFont typeface="Arial" panose="020B0604020202020204" pitchFamily="34" charset="0"/>
              <a:buChar char="•"/>
            </a:pPr>
            <a:r>
              <a:rPr lang="en-GB" dirty="0"/>
              <a:t>If the building control inspection was carried out by the local authority, there will be an inspection letter, a completion certificate (if applicable) or a ‘full plans approval notice’.</a:t>
            </a:r>
          </a:p>
          <a:p>
            <a:pPr marL="285750" indent="-285750">
              <a:buClr>
                <a:srgbClr val="0077E3"/>
              </a:buClr>
              <a:buFont typeface="Arial" panose="020B0604020202020204" pitchFamily="34" charset="0"/>
              <a:buChar char="•"/>
            </a:pPr>
            <a:r>
              <a:rPr lang="en-GB" dirty="0"/>
              <a:t>If the building control inspection is carried out by an approved inspector, they will provide copies of initial notices, plans or final certificates directly. </a:t>
            </a:r>
          </a:p>
          <a:p>
            <a:pPr marL="285750" indent="-285750">
              <a:buClr>
                <a:srgbClr val="0077E3"/>
              </a:buClr>
              <a:buFont typeface="Arial" panose="020B0604020202020204" pitchFamily="34" charset="0"/>
              <a:buChar char="•"/>
            </a:pPr>
            <a:endParaRPr lang="en-GB" sz="1800" b="1" dirty="0"/>
          </a:p>
          <a:p>
            <a:pPr>
              <a:lnSpc>
                <a:spcPct val="100000"/>
              </a:lnSpc>
              <a:spcBef>
                <a:spcPts val="0"/>
              </a:spcBef>
              <a:spcAft>
                <a:spcPts val="0"/>
              </a:spcAft>
            </a:pPr>
            <a:endParaRPr lang="en-US" dirty="0">
              <a:ea typeface="ＭＳ Ｐゴシック" pitchFamily="-105" charset="-128"/>
              <a:cs typeface="ＭＳ Ｐゴシック" pitchFamily="-105" charset="-128"/>
            </a:endParaRPr>
          </a:p>
        </p:txBody>
      </p:sp>
      <p:pic>
        <p:nvPicPr>
          <p:cNvPr id="4" name="Picture 3" descr="A picture containing person, holding, indoor, ceiling&#10;&#10;Description automatically generated">
            <a:extLst>
              <a:ext uri="{FF2B5EF4-FFF2-40B4-BE49-F238E27FC236}">
                <a16:creationId xmlns:a16="http://schemas.microsoft.com/office/drawing/2014/main" id="{D0C0737A-B75C-E54D-BB24-F598624081A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04670" y="1545833"/>
            <a:ext cx="2482130" cy="165806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74578-0E1C-4627-981D-10814A7FEEC5}"/>
              </a:ext>
            </a:extLst>
          </p:cNvPr>
          <p:cNvSpPr>
            <a:spLocks noGrp="1"/>
          </p:cNvSpPr>
          <p:nvPr>
            <p:ph type="title"/>
          </p:nvPr>
        </p:nvSpPr>
        <p:spPr/>
        <p:txBody>
          <a:bodyPr/>
          <a:lstStyle/>
          <a:p>
            <a:r>
              <a:rPr lang="en-GB" dirty="0"/>
              <a:t>Self-certified work</a:t>
            </a:r>
          </a:p>
        </p:txBody>
      </p:sp>
      <p:sp>
        <p:nvSpPr>
          <p:cNvPr id="3" name="Content Placeholder 2">
            <a:extLst>
              <a:ext uri="{FF2B5EF4-FFF2-40B4-BE49-F238E27FC236}">
                <a16:creationId xmlns:a16="http://schemas.microsoft.com/office/drawing/2014/main" id="{6F96B703-CB0F-4617-BD8E-6919AB341EFA}"/>
              </a:ext>
            </a:extLst>
          </p:cNvPr>
          <p:cNvSpPr>
            <a:spLocks noGrp="1"/>
          </p:cNvSpPr>
          <p:nvPr>
            <p:ph sz="quarter" idx="10"/>
          </p:nvPr>
        </p:nvSpPr>
        <p:spPr/>
        <p:txBody>
          <a:bodyPr/>
          <a:lstStyle/>
          <a:p>
            <a:pPr>
              <a:lnSpc>
                <a:spcPct val="100000"/>
              </a:lnSpc>
            </a:pPr>
            <a:r>
              <a:rPr lang="en-GB" dirty="0"/>
              <a:t>Where works have been carried out by a member of a </a:t>
            </a:r>
            <a:r>
              <a:rPr lang="en-GB" b="1" dirty="0"/>
              <a:t>competent person scheme</a:t>
            </a:r>
            <a:r>
              <a:rPr lang="en-GB" dirty="0"/>
              <a:t> (eg electrical, plumbing or gas-related works), the certification is via the relevant scheme operator. For example, double glazing is certified by FENSA: </a:t>
            </a:r>
            <a:r>
              <a:rPr lang="en-US" dirty="0">
                <a:hlinkClick r:id="rId2"/>
              </a:rPr>
              <a:t>Welcome to FENSA | Find Local Double Glazing Installers</a:t>
            </a:r>
            <a:r>
              <a:rPr lang="en-US" dirty="0"/>
              <a:t>; </a:t>
            </a:r>
            <a:r>
              <a:rPr lang="en-GB" dirty="0"/>
              <a:t>cavity wall insulation is certified by CIGA </a:t>
            </a:r>
            <a:r>
              <a:rPr lang="en-US" dirty="0">
                <a:hlinkClick r:id="rId3"/>
              </a:rPr>
              <a:t>CIGA | Cavity Insulation Guarantee Agency</a:t>
            </a:r>
            <a:r>
              <a:rPr lang="en-US" dirty="0"/>
              <a:t>;</a:t>
            </a:r>
            <a:r>
              <a:rPr lang="en-GB" dirty="0"/>
              <a:t> and plumbing and heating contractors by APHC </a:t>
            </a:r>
            <a:r>
              <a:rPr lang="en-US" dirty="0">
                <a:hlinkClick r:id="rId4"/>
              </a:rPr>
              <a:t>Support for Plumbing Contractors | APHC | Support for Heating Contractors</a:t>
            </a:r>
            <a:r>
              <a:rPr lang="en-US" dirty="0"/>
              <a:t>.</a:t>
            </a:r>
          </a:p>
          <a:p>
            <a:r>
              <a:rPr lang="en-GB" dirty="0"/>
              <a:t>A full list can be found here:</a:t>
            </a:r>
          </a:p>
          <a:p>
            <a:r>
              <a:rPr lang="en-GB" dirty="0"/>
              <a:t> </a:t>
            </a:r>
            <a:r>
              <a:rPr lang="en-GB" dirty="0">
                <a:hlinkClick r:id="rId5"/>
              </a:rPr>
              <a:t>https://www.gov.uk/guidance/competent-person-scheme-current-schemes-and-how-schemes-are-authorised#current-schemes</a:t>
            </a:r>
            <a:r>
              <a:rPr lang="en-GB" dirty="0"/>
              <a:t> </a:t>
            </a:r>
          </a:p>
          <a:p>
            <a:r>
              <a:rPr lang="en-GB" dirty="0"/>
              <a:t> </a:t>
            </a:r>
          </a:p>
        </p:txBody>
      </p:sp>
    </p:spTree>
    <p:extLst>
      <p:ext uri="{BB962C8B-B14F-4D97-AF65-F5344CB8AC3E}">
        <p14:creationId xmlns:p14="http://schemas.microsoft.com/office/powerpoint/2010/main" val="2602824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Construction contract certification</a:t>
            </a:r>
          </a:p>
        </p:txBody>
      </p:sp>
      <p:sp>
        <p:nvSpPr>
          <p:cNvPr id="3" name="Content Placeholder 2">
            <a:extLst>
              <a:ext uri="{FF2B5EF4-FFF2-40B4-BE49-F238E27FC236}">
                <a16:creationId xmlns:a16="http://schemas.microsoft.com/office/drawing/2014/main" id="{4F439480-7295-994C-AB3E-DB0795F568F1}"/>
              </a:ext>
            </a:extLst>
          </p:cNvPr>
          <p:cNvSpPr>
            <a:spLocks noGrp="1"/>
          </p:cNvSpPr>
          <p:nvPr>
            <p:ph sz="quarter" idx="10"/>
          </p:nvPr>
        </p:nvSpPr>
        <p:spPr>
          <a:xfrm>
            <a:off x="457200" y="1512000"/>
            <a:ext cx="8075240" cy="4149248"/>
          </a:xfrm>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Once a building project has met all the requirements of the construction contract and the defects liability period is over, the contract administrator issues a</a:t>
            </a:r>
            <a:r>
              <a:rPr lang="en-GB" sz="1800" b="1" dirty="0"/>
              <a:t> final  payment certificate</a:t>
            </a:r>
            <a:r>
              <a:rPr lang="en-GB" sz="1800" dirty="0"/>
              <a:t> to the contractor.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The value of this certificate is based on the agreed final account. All defects must have been remedied and all claims settled for this certificate to be issued.</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In construction management contracts, where there are a number of trade contracts, </a:t>
            </a:r>
            <a:r>
              <a:rPr lang="en-GB" sz="1800" b="1" dirty="0"/>
              <a:t>final statements</a:t>
            </a:r>
            <a:r>
              <a:rPr lang="en-GB" sz="1800" dirty="0"/>
              <a:t> are issued for each contract. Once final statements have been issued, the construction manager coordinates preparation of the final report and issues the final certificate for the whole project.</a:t>
            </a:r>
          </a:p>
          <a:p>
            <a:pPr marL="342900" indent="-342900" algn="just">
              <a:buClr>
                <a:srgbClr val="0077E3"/>
              </a:buClr>
              <a:buFont typeface="Arial" panose="020B0604020202020204" pitchFamily="34" charset="0"/>
              <a:buChar char="•"/>
            </a:pPr>
            <a:endParaRPr lang="en-GB" sz="1800" dirty="0"/>
          </a:p>
          <a:p>
            <a:pPr algn="just">
              <a:buClr>
                <a:srgbClr val="0077E3"/>
              </a:buClr>
            </a:pPr>
            <a:endParaRPr lang="en-GB" dirty="0"/>
          </a:p>
          <a:p>
            <a:pPr algn="ctr"/>
            <a:endParaRPr lang="en-GB" sz="1600" dirty="0"/>
          </a:p>
          <a:p>
            <a:pPr algn="ctr"/>
            <a:endParaRPr lang="en-GB" sz="1600" dirty="0"/>
          </a:p>
          <a:p>
            <a:pPr algn="ctr"/>
            <a:endParaRPr lang="en-GB" sz="1600" dirty="0"/>
          </a:p>
          <a:p>
            <a:br>
              <a:rPr lang="en-GB" dirty="0"/>
            </a:br>
            <a:endParaRPr lang="en-GB" dirty="0"/>
          </a:p>
          <a:p>
            <a:endParaRPr lang="en-GB" dirty="0"/>
          </a:p>
        </p:txBody>
      </p:sp>
    </p:spTree>
    <p:extLst>
      <p:ext uri="{BB962C8B-B14F-4D97-AF65-F5344CB8AC3E}">
        <p14:creationId xmlns:p14="http://schemas.microsoft.com/office/powerpoint/2010/main" val="4008517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B6E39-400A-4423-B345-9D0669D83F2B}"/>
              </a:ext>
            </a:extLst>
          </p:cNvPr>
          <p:cNvSpPr>
            <a:spLocks noGrp="1"/>
          </p:cNvSpPr>
          <p:nvPr>
            <p:ph type="title"/>
          </p:nvPr>
        </p:nvSpPr>
        <p:spPr/>
        <p:txBody>
          <a:bodyPr/>
          <a:lstStyle/>
          <a:p>
            <a:r>
              <a:rPr lang="en-GB" dirty="0"/>
              <a:t>Final payment certificate</a:t>
            </a:r>
          </a:p>
        </p:txBody>
      </p:sp>
      <p:pic>
        <p:nvPicPr>
          <p:cNvPr id="5" name="Picture 4">
            <a:extLst>
              <a:ext uri="{FF2B5EF4-FFF2-40B4-BE49-F238E27FC236}">
                <a16:creationId xmlns:a16="http://schemas.microsoft.com/office/drawing/2014/main" id="{BF12C775-BB89-4682-84F7-CA29CABF2EA4}"/>
              </a:ext>
            </a:extLst>
          </p:cNvPr>
          <p:cNvPicPr>
            <a:picLocks noChangeAspect="1"/>
          </p:cNvPicPr>
          <p:nvPr/>
        </p:nvPicPr>
        <p:blipFill>
          <a:blip r:embed="rId2"/>
          <a:stretch>
            <a:fillRect/>
          </a:stretch>
        </p:blipFill>
        <p:spPr>
          <a:xfrm>
            <a:off x="2051720" y="1412245"/>
            <a:ext cx="4814714" cy="4790180"/>
          </a:xfrm>
          <a:prstGeom prst="rect">
            <a:avLst/>
          </a:prstGeom>
        </p:spPr>
      </p:pic>
    </p:spTree>
    <p:extLst>
      <p:ext uri="{BB962C8B-B14F-4D97-AF65-F5344CB8AC3E}">
        <p14:creationId xmlns:p14="http://schemas.microsoft.com/office/powerpoint/2010/main" val="2261135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Energy Performance of Buildings Regulations 2012</a:t>
            </a:r>
            <a:endParaRPr lang="en-US" dirty="0"/>
          </a:p>
        </p:txBody>
      </p:sp>
      <p:sp>
        <p:nvSpPr>
          <p:cNvPr id="3" name="TextBox 2">
            <a:extLst>
              <a:ext uri="{FF2B5EF4-FFF2-40B4-BE49-F238E27FC236}">
                <a16:creationId xmlns:a16="http://schemas.microsoft.com/office/drawing/2014/main" id="{1059587F-C44D-7544-A8E0-A4B8DC234774}"/>
              </a:ext>
            </a:extLst>
          </p:cNvPr>
          <p:cNvSpPr txBox="1"/>
          <p:nvPr/>
        </p:nvSpPr>
        <p:spPr>
          <a:xfrm>
            <a:off x="421802" y="1556792"/>
            <a:ext cx="8264997" cy="4719241"/>
          </a:xfrm>
          <a:prstGeom prst="rect">
            <a:avLst/>
          </a:prstGeom>
          <a:noFill/>
        </p:spPr>
        <p:txBody>
          <a:bodyPr wrap="square" rtlCol="0">
            <a:spAutoFit/>
          </a:bodyPr>
          <a:lstStyle/>
          <a:p>
            <a:pPr>
              <a:buClr>
                <a:srgbClr val="0077E3"/>
              </a:buClr>
            </a:pPr>
            <a:r>
              <a:rPr lang="en-GB" sz="1800" dirty="0"/>
              <a:t>The Energy Performance of Buildings (Certificates and Inspections) (England and Wales) (Amendment) Regulations 2012 (SI 2012/809) consolidate and revoke all previous regulations, and lay down the requirements for the production of:</a:t>
            </a:r>
          </a:p>
          <a:p>
            <a:pPr algn="just">
              <a:buClr>
                <a:srgbClr val="0077E3"/>
              </a:buClr>
            </a:pPr>
            <a:endParaRPr lang="en-GB" sz="1800" dirty="0"/>
          </a:p>
          <a:p>
            <a:pPr marL="285750" indent="-285750" algn="just">
              <a:spcBef>
                <a:spcPts val="400"/>
              </a:spcBef>
              <a:spcAft>
                <a:spcPts val="400"/>
              </a:spcAft>
              <a:buClr>
                <a:srgbClr val="0077E3"/>
              </a:buClr>
              <a:buFont typeface="Arial" panose="020B0604020202020204" pitchFamily="34" charset="0"/>
              <a:buChar char="•"/>
            </a:pPr>
            <a:r>
              <a:rPr lang="en-GB" sz="1800" dirty="0"/>
              <a:t>domestic </a:t>
            </a:r>
            <a:r>
              <a:rPr lang="en-GB" sz="1800" b="1" dirty="0"/>
              <a:t>energy performance certificates (EPCs)</a:t>
            </a:r>
          </a:p>
          <a:p>
            <a:pPr marL="285750" indent="-285750" algn="just">
              <a:spcBef>
                <a:spcPts val="400"/>
              </a:spcBef>
              <a:spcAft>
                <a:spcPts val="400"/>
              </a:spcAft>
              <a:buClr>
                <a:srgbClr val="0077E3"/>
              </a:buClr>
              <a:buFont typeface="Arial" panose="020B0604020202020204" pitchFamily="34" charset="0"/>
              <a:buChar char="•"/>
            </a:pPr>
            <a:r>
              <a:rPr lang="en-GB" sz="1800" dirty="0"/>
              <a:t>commercial/non-domestic energy performance certificates (also EPCs)</a:t>
            </a:r>
          </a:p>
          <a:p>
            <a:pPr marL="285750" indent="-285750" algn="just">
              <a:spcBef>
                <a:spcPts val="400"/>
              </a:spcBef>
              <a:spcAft>
                <a:spcPts val="400"/>
              </a:spcAft>
              <a:buClr>
                <a:srgbClr val="0077E3"/>
              </a:buClr>
              <a:buFont typeface="Arial" panose="020B0604020202020204" pitchFamily="34" charset="0"/>
              <a:buChar char="•"/>
            </a:pPr>
            <a:r>
              <a:rPr lang="en-GB" sz="1800" b="1" dirty="0"/>
              <a:t>display energy certificates (DECs)</a:t>
            </a:r>
            <a:r>
              <a:rPr lang="en-GB" sz="1800" dirty="0"/>
              <a:t> </a:t>
            </a:r>
          </a:p>
          <a:p>
            <a:pPr marL="285750" indent="-285750" algn="just">
              <a:spcBef>
                <a:spcPts val="400"/>
              </a:spcBef>
              <a:spcAft>
                <a:spcPts val="400"/>
              </a:spcAft>
              <a:buClr>
                <a:srgbClr val="0077E3"/>
              </a:buClr>
              <a:buFont typeface="Arial" panose="020B0604020202020204" pitchFamily="34" charset="0"/>
              <a:buChar char="•"/>
            </a:pPr>
            <a:r>
              <a:rPr lang="en-GB" sz="1800" b="1" dirty="0"/>
              <a:t>air-conditioning inspection reports (ACIRs)</a:t>
            </a:r>
            <a:r>
              <a:rPr lang="en-GB" sz="1800" dirty="0"/>
              <a:t>.</a:t>
            </a:r>
          </a:p>
          <a:p>
            <a:pPr algn="just">
              <a:buClr>
                <a:srgbClr val="0077E3"/>
              </a:buClr>
            </a:pPr>
            <a:endParaRPr lang="en-GB" sz="1800" dirty="0"/>
          </a:p>
          <a:p>
            <a:pPr>
              <a:buClr>
                <a:srgbClr val="0077E3"/>
              </a:buClr>
            </a:pPr>
            <a:r>
              <a:rPr lang="en-GB" sz="1800" dirty="0"/>
              <a:t>All the underlying data is lodged on a central register </a:t>
            </a:r>
            <a:r>
              <a:rPr lang="en-US" altLang="en-US" sz="1800" dirty="0">
                <a:solidFill>
                  <a:srgbClr val="000000"/>
                </a:solidFill>
                <a:latin typeface="Arial" panose="020B0604020202020204" pitchFamily="34" charset="0"/>
                <a:cs typeface="Arial" panose="020B0604020202020204" pitchFamily="34" charset="0"/>
              </a:rPr>
              <a:t>once the EPC has been completed by an accredited domestic energy assessor. The EPC register also contains a database of all accredited domestic energy assessors. </a:t>
            </a:r>
          </a:p>
          <a:p>
            <a:br>
              <a:rPr lang="en-GB" dirty="0"/>
            </a:br>
            <a:endParaRPr lang="en-GB" dirty="0"/>
          </a:p>
        </p:txBody>
      </p:sp>
    </p:spTree>
    <p:extLst>
      <p:ext uri="{BB962C8B-B14F-4D97-AF65-F5344CB8AC3E}">
        <p14:creationId xmlns:p14="http://schemas.microsoft.com/office/powerpoint/2010/main" val="1523845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89671"/>
            <a:ext cx="8229600" cy="382588"/>
          </a:xfrm>
        </p:spPr>
        <p:txBody>
          <a:bodyPr/>
          <a:lstStyle/>
          <a:p>
            <a:r>
              <a:rPr lang="en-US" dirty="0"/>
              <a:t>EPCs</a:t>
            </a:r>
          </a:p>
        </p:txBody>
      </p:sp>
      <p:sp>
        <p:nvSpPr>
          <p:cNvPr id="3" name="TextBox 2">
            <a:extLst>
              <a:ext uri="{FF2B5EF4-FFF2-40B4-BE49-F238E27FC236}">
                <a16:creationId xmlns:a16="http://schemas.microsoft.com/office/drawing/2014/main" id="{1059587F-C44D-7544-A8E0-A4B8DC234774}"/>
              </a:ext>
            </a:extLst>
          </p:cNvPr>
          <p:cNvSpPr txBox="1"/>
          <p:nvPr/>
        </p:nvSpPr>
        <p:spPr>
          <a:xfrm>
            <a:off x="457200" y="1486108"/>
            <a:ext cx="5508104" cy="4791055"/>
          </a:xfrm>
          <a:prstGeom prst="rect">
            <a:avLst/>
          </a:prstGeom>
          <a:noFill/>
        </p:spPr>
        <p:txBody>
          <a:bodyPr wrap="square" rtlCol="0">
            <a:spAutoFit/>
          </a:bodyPr>
          <a:lstStyle/>
          <a:p>
            <a:pPr marL="284400" lvl="1" indent="-285750" eaLnBrk="0" hangingPunct="0">
              <a:spcAft>
                <a:spcPts val="400"/>
              </a:spcAft>
              <a:buClr>
                <a:srgbClr val="0077E3"/>
              </a:buClr>
              <a:buFont typeface="Arial" panose="020B0604020202020204" pitchFamily="34" charset="0"/>
              <a:buChar char="•"/>
            </a:pPr>
            <a:r>
              <a:rPr lang="en-GB" sz="1800" dirty="0">
                <a:latin typeface="+mn-lt"/>
              </a:rPr>
              <a:t>An EPC is a </a:t>
            </a:r>
            <a:r>
              <a:rPr lang="en-GB" sz="1800" b="1" dirty="0">
                <a:latin typeface="+mn-lt"/>
              </a:rPr>
              <a:t>prediction</a:t>
            </a:r>
            <a:r>
              <a:rPr lang="en-GB" sz="1800" dirty="0">
                <a:latin typeface="+mn-lt"/>
              </a:rPr>
              <a:t> of how energy efficient a property can be. </a:t>
            </a:r>
          </a:p>
          <a:p>
            <a:pPr marL="284400" lvl="1" indent="-285750" eaLnBrk="0" hangingPunct="0">
              <a:spcAft>
                <a:spcPts val="400"/>
              </a:spcAft>
              <a:buClr>
                <a:srgbClr val="0077E3"/>
              </a:buClr>
              <a:buFont typeface="Arial" panose="020B0604020202020204" pitchFamily="34" charset="0"/>
              <a:buChar char="•"/>
            </a:pPr>
            <a:r>
              <a:rPr lang="en-GB" sz="1800" dirty="0">
                <a:latin typeface="+mn-lt"/>
              </a:rPr>
              <a:t>A is the highest rating that can be achieved (most efficient).</a:t>
            </a:r>
            <a:endParaRPr lang="en-GB" sz="1800" b="1" dirty="0">
              <a:latin typeface="+mn-lt"/>
            </a:endParaRPr>
          </a:p>
          <a:p>
            <a:pPr marL="284400" lvl="1" indent="-285750" eaLnBrk="0" hangingPunct="0">
              <a:spcAft>
                <a:spcPts val="400"/>
              </a:spcAft>
              <a:buClr>
                <a:srgbClr val="0077E3"/>
              </a:buClr>
              <a:buFont typeface="Arial" panose="020B0604020202020204" pitchFamily="34" charset="0"/>
              <a:buChar char="•"/>
            </a:pPr>
            <a:r>
              <a:rPr lang="en-US" altLang="en-US" sz="1800" dirty="0">
                <a:latin typeface="+mn-lt"/>
                <a:cs typeface="Arial" panose="020B0604020202020204" pitchFamily="34" charset="0"/>
              </a:rPr>
              <a:t>The EPC register is managed by the Landmark Trust on behalf of the government. The Trust also holds a register of domestic energy assessors. </a:t>
            </a:r>
          </a:p>
          <a:p>
            <a:pPr marL="284400" lvl="1" indent="-285750" eaLnBrk="0" hangingPunct="0">
              <a:spcAft>
                <a:spcPts val="400"/>
              </a:spcAft>
              <a:buClr>
                <a:srgbClr val="0077E3"/>
              </a:buClr>
              <a:buFont typeface="Arial" panose="020B0604020202020204" pitchFamily="34" charset="0"/>
              <a:buChar char="•"/>
            </a:pPr>
            <a:r>
              <a:rPr lang="en-GB" sz="1800" dirty="0">
                <a:latin typeface="+mn-lt"/>
              </a:rPr>
              <a:t>Registered EPCs are available to view or download free of charge. You can search by property address or by the Register’s RRN reference number.</a:t>
            </a:r>
          </a:p>
          <a:p>
            <a:pPr marL="284400" lvl="1" indent="-285750" eaLnBrk="0" hangingPunct="0">
              <a:buClr>
                <a:srgbClr val="0077E3"/>
              </a:buClr>
              <a:buFont typeface="Arial" panose="020B0604020202020204" pitchFamily="34" charset="0"/>
              <a:buChar char="•"/>
            </a:pPr>
            <a:r>
              <a:rPr lang="en-GB" sz="1800" dirty="0">
                <a:latin typeface="+mn-lt"/>
              </a:rPr>
              <a:t>Some buildings are exempt, such as places of worship, temporary buildings or listed buildings. </a:t>
            </a:r>
          </a:p>
          <a:p>
            <a:pPr marL="800100" lvl="1" indent="-355600" algn="just" eaLnBrk="0" hangingPunct="0">
              <a:buClr>
                <a:srgbClr val="0077E3"/>
              </a:buClr>
              <a:buFont typeface="Arial" panose="020B0604020202020204" pitchFamily="34" charset="0"/>
              <a:buChar char="•"/>
            </a:pPr>
            <a:endParaRPr lang="en-GB" sz="1800" b="1" dirty="0">
              <a:latin typeface="+mn-lt"/>
            </a:endParaRPr>
          </a:p>
          <a:p>
            <a:br>
              <a:rPr lang="en-GB" dirty="0"/>
            </a:br>
            <a:endParaRPr lang="en-GB" dirty="0"/>
          </a:p>
        </p:txBody>
      </p:sp>
      <p:pic>
        <p:nvPicPr>
          <p:cNvPr id="5" name="Picture 4" descr="Diagram&#10;&#10;Description automatically generated">
            <a:extLst>
              <a:ext uri="{FF2B5EF4-FFF2-40B4-BE49-F238E27FC236}">
                <a16:creationId xmlns:a16="http://schemas.microsoft.com/office/drawing/2014/main" id="{B3C9C817-EB7F-41A9-87D0-6A69FD23D0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84168" y="1648962"/>
            <a:ext cx="2602632" cy="1978000"/>
          </a:xfrm>
          <a:prstGeom prst="rect">
            <a:avLst/>
          </a:prstGeom>
        </p:spPr>
      </p:pic>
    </p:spTree>
    <p:extLst>
      <p:ext uri="{BB962C8B-B14F-4D97-AF65-F5344CB8AC3E}">
        <p14:creationId xmlns:p14="http://schemas.microsoft.com/office/powerpoint/2010/main" val="35644307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EPCs</a:t>
            </a:r>
          </a:p>
        </p:txBody>
      </p:sp>
      <p:pic>
        <p:nvPicPr>
          <p:cNvPr id="4" name="Picture 3" descr="Timeline&#10;&#10;Description automatically generated">
            <a:extLst>
              <a:ext uri="{FF2B5EF4-FFF2-40B4-BE49-F238E27FC236}">
                <a16:creationId xmlns:a16="http://schemas.microsoft.com/office/drawing/2014/main" id="{76D1EE06-2E6F-EC4B-BF8A-D6D0BE3F685D}"/>
              </a:ext>
            </a:extLst>
          </p:cNvPr>
          <p:cNvPicPr>
            <a:picLocks noChangeAspect="1"/>
          </p:cNvPicPr>
          <p:nvPr/>
        </p:nvPicPr>
        <p:blipFill>
          <a:blip r:embed="rId3"/>
          <a:stretch>
            <a:fillRect/>
          </a:stretch>
        </p:blipFill>
        <p:spPr>
          <a:xfrm>
            <a:off x="5868144" y="1390588"/>
            <a:ext cx="2592288" cy="3643940"/>
          </a:xfrm>
          <a:prstGeom prst="rect">
            <a:avLst/>
          </a:prstGeom>
        </p:spPr>
      </p:pic>
      <p:sp>
        <p:nvSpPr>
          <p:cNvPr id="3" name="TextBox 2">
            <a:extLst>
              <a:ext uri="{FF2B5EF4-FFF2-40B4-BE49-F238E27FC236}">
                <a16:creationId xmlns:a16="http://schemas.microsoft.com/office/drawing/2014/main" id="{5176F612-793A-49FE-9975-247B33D14979}"/>
              </a:ext>
            </a:extLst>
          </p:cNvPr>
          <p:cNvSpPr txBox="1"/>
          <p:nvPr/>
        </p:nvSpPr>
        <p:spPr>
          <a:xfrm>
            <a:off x="457200" y="1628800"/>
            <a:ext cx="5122912" cy="3118803"/>
          </a:xfrm>
          <a:prstGeom prst="rect">
            <a:avLst/>
          </a:prstGeom>
          <a:noFill/>
        </p:spPr>
        <p:txBody>
          <a:bodyPr wrap="square" rtlCol="0">
            <a:spAutoFit/>
          </a:bodyPr>
          <a:lstStyle/>
          <a:p>
            <a:r>
              <a:rPr lang="en-GB" sz="1800" dirty="0"/>
              <a:t>EPCs are needed whenever a property is built, sold or rented. An EPC gives a property an energy efficiency rating from A (most efficient) to G (least efficient).</a:t>
            </a:r>
          </a:p>
          <a:p>
            <a:endParaRPr lang="en-GB" sz="1800" dirty="0"/>
          </a:p>
          <a:p>
            <a:r>
              <a:rPr lang="en-GB" sz="1800" dirty="0"/>
              <a:t>An EPC contains:</a:t>
            </a:r>
          </a:p>
          <a:p>
            <a:pPr marL="285750" indent="-285750">
              <a:spcBef>
                <a:spcPts val="400"/>
              </a:spcBef>
              <a:spcAft>
                <a:spcPts val="400"/>
              </a:spcAft>
              <a:buClr>
                <a:srgbClr val="0077E3"/>
              </a:buClr>
              <a:buFont typeface="Arial" panose="020B0604020202020204" pitchFamily="34" charset="0"/>
              <a:buChar char="•"/>
            </a:pPr>
            <a:r>
              <a:rPr lang="en-GB" sz="1800" dirty="0"/>
              <a:t>information about a property’s energy use </a:t>
            </a:r>
          </a:p>
          <a:p>
            <a:pPr marL="285750" indent="-285750">
              <a:spcBef>
                <a:spcPts val="400"/>
              </a:spcBef>
              <a:spcAft>
                <a:spcPts val="400"/>
              </a:spcAft>
              <a:buClr>
                <a:srgbClr val="0077E3"/>
              </a:buClr>
              <a:buFont typeface="Arial" panose="020B0604020202020204" pitchFamily="34" charset="0"/>
              <a:buChar char="•"/>
            </a:pPr>
            <a:r>
              <a:rPr lang="en-GB" sz="1800" dirty="0"/>
              <a:t>typical energy costs</a:t>
            </a:r>
          </a:p>
          <a:p>
            <a:pPr marL="285750" indent="-285750">
              <a:spcBef>
                <a:spcPts val="400"/>
              </a:spcBef>
              <a:spcAft>
                <a:spcPts val="400"/>
              </a:spcAft>
              <a:buClr>
                <a:srgbClr val="0077E3"/>
              </a:buClr>
              <a:buFont typeface="Arial" panose="020B0604020202020204" pitchFamily="34" charset="0"/>
              <a:buChar char="•"/>
            </a:pPr>
            <a:r>
              <a:rPr lang="en-GB" sz="1800" dirty="0"/>
              <a:t>recommendations about how to reduce energy use and save money.</a:t>
            </a:r>
          </a:p>
        </p:txBody>
      </p:sp>
    </p:spTree>
    <p:extLst>
      <p:ext uri="{BB962C8B-B14F-4D97-AF65-F5344CB8AC3E}">
        <p14:creationId xmlns:p14="http://schemas.microsoft.com/office/powerpoint/2010/main" val="40829456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Commercial EPCs</a:t>
            </a:r>
          </a:p>
        </p:txBody>
      </p:sp>
      <p:sp>
        <p:nvSpPr>
          <p:cNvPr id="5" name="Content Placeholder 4">
            <a:extLst>
              <a:ext uri="{FF2B5EF4-FFF2-40B4-BE49-F238E27FC236}">
                <a16:creationId xmlns:a16="http://schemas.microsoft.com/office/drawing/2014/main" id="{340CCA93-1A28-F24C-B81B-51A3ADB3358D}"/>
              </a:ext>
            </a:extLst>
          </p:cNvPr>
          <p:cNvSpPr>
            <a:spLocks noGrp="1"/>
          </p:cNvSpPr>
          <p:nvPr>
            <p:ph sz="quarter" idx="10"/>
          </p:nvPr>
        </p:nvSpPr>
        <p:spPr>
          <a:xfrm>
            <a:off x="483350" y="1628800"/>
            <a:ext cx="8075240" cy="4032448"/>
          </a:xfrm>
        </p:spPr>
        <p:txBody>
          <a:bodyPr/>
          <a:lstStyle/>
          <a:p>
            <a:pPr>
              <a:lnSpc>
                <a:spcPct val="100000"/>
              </a:lnSpc>
              <a:spcBef>
                <a:spcPts val="0"/>
              </a:spcBef>
              <a:spcAft>
                <a:spcPts val="0"/>
              </a:spcAft>
            </a:pPr>
            <a:r>
              <a:rPr lang="en-GB" sz="1800" dirty="0"/>
              <a:t>A commercial EPC rates how energy efficient the building is, using grades from A to G (with ‘A’ the most efficient grade). A commercial EPC is needed if:</a:t>
            </a:r>
          </a:p>
          <a:p>
            <a:pPr>
              <a:lnSpc>
                <a:spcPct val="100000"/>
              </a:lnSpc>
              <a:spcBef>
                <a:spcPts val="0"/>
              </a:spcBef>
              <a:spcAft>
                <a:spcPts val="0"/>
              </a:spcAft>
            </a:pPr>
            <a:endParaRPr lang="en-GB" sz="1800" dirty="0"/>
          </a:p>
          <a:p>
            <a:pPr marL="342900" indent="-342900">
              <a:lnSpc>
                <a:spcPct val="100000"/>
              </a:lnSpc>
              <a:spcBef>
                <a:spcPts val="0"/>
              </a:spcBef>
              <a:spcAft>
                <a:spcPts val="400"/>
              </a:spcAft>
              <a:buClr>
                <a:srgbClr val="0077E3"/>
              </a:buClr>
              <a:buFont typeface="Arial" panose="020B0604020202020204" pitchFamily="34" charset="0"/>
              <a:buChar char="•"/>
            </a:pPr>
            <a:r>
              <a:rPr lang="en-GB" sz="1800" dirty="0"/>
              <a:t>premises are rented out or sold</a:t>
            </a:r>
          </a:p>
          <a:p>
            <a:pPr marL="342900" indent="-342900">
              <a:lnSpc>
                <a:spcPct val="100000"/>
              </a:lnSpc>
              <a:spcBef>
                <a:spcPts val="0"/>
              </a:spcBef>
              <a:spcAft>
                <a:spcPts val="400"/>
              </a:spcAft>
              <a:buClr>
                <a:srgbClr val="0077E3"/>
              </a:buClr>
              <a:buFont typeface="Arial" panose="020B0604020202020204" pitchFamily="34" charset="0"/>
              <a:buChar char="•"/>
            </a:pPr>
            <a:r>
              <a:rPr lang="en-GB" sz="1800" dirty="0"/>
              <a:t>a building under construction is completed.</a:t>
            </a:r>
          </a:p>
          <a:p>
            <a:pPr marL="342900" indent="-342900">
              <a:lnSpc>
                <a:spcPct val="100000"/>
              </a:lnSpc>
              <a:spcBef>
                <a:spcPts val="0"/>
              </a:spcBef>
              <a:spcAft>
                <a:spcPts val="0"/>
              </a:spcAft>
              <a:buClr>
                <a:srgbClr val="0077E3"/>
              </a:buClr>
              <a:buFont typeface="Arial" panose="020B0604020202020204" pitchFamily="34" charset="0"/>
              <a:buChar char="•"/>
            </a:pPr>
            <a:endParaRPr lang="en-GB" sz="1800" dirty="0"/>
          </a:p>
          <a:p>
            <a:pPr>
              <a:lnSpc>
                <a:spcPct val="100000"/>
              </a:lnSpc>
              <a:spcBef>
                <a:spcPts val="0"/>
              </a:spcBef>
              <a:spcAft>
                <a:spcPts val="0"/>
              </a:spcAft>
            </a:pPr>
            <a:r>
              <a:rPr lang="en-GB" sz="1800" dirty="0"/>
              <a:t>A commercial EPC shows the energy rating of the building, indicating the energy efficiency of the fabric and the heating, ventilation, cooling and lighting systems. The rating is compared with two benchmarks: one appropriate for new buildings and one for a similar existing building. Also shown is a unique report reference number assigned to the EPC when it is lodged on the non-domestic EPC register. Those who don’t make an EPC available to any prospective buyer or tenant will be fined between £500 and £5,000 based on the rateable value of the building.</a:t>
            </a:r>
          </a:p>
          <a:p>
            <a:pPr>
              <a:lnSpc>
                <a:spcPct val="100000"/>
              </a:lnSpc>
              <a:spcBef>
                <a:spcPts val="0"/>
              </a:spcBef>
              <a:spcAft>
                <a:spcPts val="0"/>
              </a:spcAft>
            </a:pPr>
            <a:endParaRPr lang="en-GB" sz="1400" dirty="0"/>
          </a:p>
        </p:txBody>
      </p:sp>
    </p:spTree>
    <p:extLst>
      <p:ext uri="{BB962C8B-B14F-4D97-AF65-F5344CB8AC3E}">
        <p14:creationId xmlns:p14="http://schemas.microsoft.com/office/powerpoint/2010/main" val="38852245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6D2AC81-1788-4195-8AB9-CD9FCE2FE0EE}">
  <ds:schemaRefs>
    <ds:schemaRef ds:uri="http://schemas.microsoft.com/sharepoint/v3/contenttype/forms"/>
  </ds:schemaRefs>
</ds:datastoreItem>
</file>

<file path=customXml/itemProps2.xml><?xml version="1.0" encoding="utf-8"?>
<ds:datastoreItem xmlns:ds="http://schemas.openxmlformats.org/officeDocument/2006/customXml" ds:itemID="{1059B8BA-89AE-4921-8BCA-8426412938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1B465CC-D068-4C2E-8E67-F97029E0E2F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4211</TotalTime>
  <Words>1432</Words>
  <Application>Microsoft Office PowerPoint</Application>
  <PresentationFormat>On-screen Show (4:3)</PresentationFormat>
  <Paragraphs>126</Paragraphs>
  <Slides>18</Slides>
  <Notes>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ＭＳ Ｐゴシック</vt:lpstr>
      <vt:lpstr>Arial</vt:lpstr>
      <vt:lpstr>Lucida Grande</vt:lpstr>
      <vt:lpstr>Times New Roman</vt:lpstr>
      <vt:lpstr>1_Default Design</vt:lpstr>
      <vt:lpstr>1_Default Design</vt:lpstr>
      <vt:lpstr>PowerPoint 6: Certification, commissioning data, test data and condition reports     </vt:lpstr>
      <vt:lpstr>Local Authority Building Control (LABC) certification</vt:lpstr>
      <vt:lpstr>Self-certified work</vt:lpstr>
      <vt:lpstr>Construction contract certification</vt:lpstr>
      <vt:lpstr>Final payment certificate</vt:lpstr>
      <vt:lpstr>Energy Performance of Buildings Regulations 2012</vt:lpstr>
      <vt:lpstr>EPCs</vt:lpstr>
      <vt:lpstr>Domestic EPCs</vt:lpstr>
      <vt:lpstr>Commercial EPCs</vt:lpstr>
      <vt:lpstr>Display energy certificate (DEC)</vt:lpstr>
      <vt:lpstr>Commissioning</vt:lpstr>
      <vt:lpstr>Commissioning</vt:lpstr>
      <vt:lpstr>Information and data phases</vt:lpstr>
      <vt:lpstr>Information and data phases</vt:lpstr>
      <vt:lpstr>Information and data phases</vt:lpstr>
      <vt:lpstr>Condition reports</vt:lpstr>
      <vt:lpstr>Condition reports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137</cp:revision>
  <dcterms:created xsi:type="dcterms:W3CDTF">2013-05-28T00:38:54Z</dcterms:created>
  <dcterms:modified xsi:type="dcterms:W3CDTF">2025-11-18T19:25:28Z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