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3" r:id="rId4"/>
  </p:sldMasterIdLst>
  <p:notesMasterIdLst>
    <p:notesMasterId r:id="rId19"/>
  </p:notesMasterIdLst>
  <p:handoutMasterIdLst>
    <p:handoutMasterId r:id="rId20"/>
  </p:handoutMasterIdLst>
  <p:sldIdLst>
    <p:sldId id="256" r:id="rId5"/>
    <p:sldId id="270" r:id="rId6"/>
    <p:sldId id="279" r:id="rId7"/>
    <p:sldId id="269" r:id="rId8"/>
    <p:sldId id="272" r:id="rId9"/>
    <p:sldId id="280" r:id="rId10"/>
    <p:sldId id="274" r:id="rId11"/>
    <p:sldId id="278" r:id="rId12"/>
    <p:sldId id="277" r:id="rId13"/>
    <p:sldId id="282" r:id="rId14"/>
    <p:sldId id="273" r:id="rId15"/>
    <p:sldId id="285" r:id="rId16"/>
    <p:sldId id="286" r:id="rId17"/>
    <p:sldId id="267" r:id="rId18"/>
  </p:sldIdLst>
  <p:sldSz cx="9144000" cy="6858000" type="screen4x3"/>
  <p:notesSz cx="6858000" cy="9144000"/>
  <p:custDataLst>
    <p:tags r:id="rId21"/>
  </p:custDataLst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5pPr>
    <a:lvl6pPr marL="22860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6pPr>
    <a:lvl7pPr marL="27432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7pPr>
    <a:lvl8pPr marL="32004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8pPr>
    <a:lvl9pPr marL="36576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aroline Prodger" initials="CP" lastIdx="1" clrIdx="0">
    <p:extLst>
      <p:ext uri="{19B8F6BF-5375-455C-9EA6-DF929625EA0E}">
        <p15:presenceInfo xmlns:p15="http://schemas.microsoft.com/office/powerpoint/2012/main" userId="Caroline Prodg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7E3"/>
    <a:srgbClr val="000000"/>
    <a:srgbClr val="E30613"/>
    <a:srgbClr val="D9D9D9"/>
    <a:srgbClr val="D81E05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6722CB0-A525-44E6-8AA5-E0EF882C51A2}" v="1" dt="2021-09-28T11:37:51.908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9655"/>
    <p:restoredTop sz="86803"/>
  </p:normalViewPr>
  <p:slideViewPr>
    <p:cSldViewPr showGuides="1">
      <p:cViewPr varScale="1">
        <p:scale>
          <a:sx n="60" d="100"/>
          <a:sy n="60" d="100"/>
        </p:scale>
        <p:origin x="1110" y="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186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23" d="100"/>
        <a:sy n="123" d="100"/>
      </p:scale>
      <p:origin x="0" y="0"/>
    </p:cViewPr>
  </p:sorterViewPr>
  <p:notesViewPr>
    <p:cSldViewPr showGuides="1">
      <p:cViewPr varScale="1">
        <p:scale>
          <a:sx n="57" d="100"/>
          <a:sy n="57" d="100"/>
        </p:scale>
        <p:origin x="-1170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tableStyles" Target="tableStyles.xml"/><Relationship Id="rId3" Type="http://schemas.openxmlformats.org/officeDocument/2006/relationships/customXml" Target="../customXml/item3.xml"/><Relationship Id="rId21" Type="http://schemas.openxmlformats.org/officeDocument/2006/relationships/tags" Target="tags/tag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handoutMaster" Target="handoutMasters/handout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commentAuthors" Target="commentAuthors.xml"/><Relationship Id="rId27" Type="http://schemas.microsoft.com/office/2015/10/relationships/revisionInfo" Target="revisionInfo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586ABBB-9C0A-1D47-83E6-10FD6948B0D3}" type="datetime1">
              <a:rPr lang="en-US"/>
              <a:pPr/>
              <a:t>11/18/2025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BFAD621-1136-4040-A893-ED5AEC3FF12D}" type="slidenum">
              <a:rPr lang="en-US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0745571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50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50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D847933-502B-D146-9428-3DDD196AD935}" type="slidenum">
              <a:rPr lang="en-GB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432193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environmentjournal.online/articles/emissions-from-the-construction-industry-reach-highest-levels/" TargetMode="External"/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For more information see </a:t>
            </a:r>
            <a:r>
              <a:rPr lang="en-US" dirty="0">
                <a:hlinkClick r:id="rId3"/>
              </a:rPr>
              <a:t>Construction industry accounts for 38% of CO2 emissions – EnvironmentJournal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889589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00671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ext Box 10"/>
          <p:cNvSpPr txBox="1">
            <a:spLocks noChangeArrowheads="1"/>
          </p:cNvSpPr>
          <p:nvPr userDrawn="1"/>
        </p:nvSpPr>
        <p:spPr bwMode="white">
          <a:xfrm>
            <a:off x="0" y="457200"/>
            <a:ext cx="9144000" cy="152400"/>
          </a:xfrm>
          <a:prstGeom prst="rect">
            <a:avLst/>
          </a:prstGeom>
          <a:solidFill>
            <a:srgbClr val="D9D9D9">
              <a:alpha val="0"/>
            </a:srgbClr>
          </a:solidFill>
          <a:ln>
            <a:noFill/>
          </a:ln>
        </p:spPr>
        <p:txBody>
          <a:bodyPr wrap="none"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sz="1800" dirty="0">
                <a:solidFill>
                  <a:srgbClr val="D9D9D9"/>
                </a:solidFill>
                <a:cs typeface="Arial" charset="0"/>
              </a:rPr>
              <a:t> </a:t>
            </a:r>
          </a:p>
        </p:txBody>
      </p:sp>
      <p:sp>
        <p:nvSpPr>
          <p:cNvPr id="12" name="Text Box 11"/>
          <p:cNvSpPr txBox="1">
            <a:spLocks noChangeArrowheads="1"/>
          </p:cNvSpPr>
          <p:nvPr userDrawn="1"/>
        </p:nvSpPr>
        <p:spPr bwMode="auto">
          <a:xfrm>
            <a:off x="7239000" y="6480000"/>
            <a:ext cx="14478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pPr algn="r">
              <a:spcBef>
                <a:spcPts val="600"/>
              </a:spcBef>
            </a:pPr>
            <a:fld id="{6152C911-7D81-1845-9D20-613E63F035EB}" type="slidenum">
              <a:rPr lang="en-US" sz="900" baseline="0">
                <a:ea typeface="Arial" pitchFamily="-105" charset="0"/>
                <a:cs typeface="Arial" pitchFamily="-105" charset="0"/>
              </a:rPr>
              <a:pPr algn="r">
                <a:spcBef>
                  <a:spcPts val="600"/>
                </a:spcBef>
              </a:pPr>
              <a:t>‹#›</a:t>
            </a:fld>
            <a:r>
              <a:rPr lang="en-US" sz="900" baseline="0" dirty="0">
                <a:ea typeface="Arial" pitchFamily="-105" charset="0"/>
                <a:cs typeface="Arial" pitchFamily="-105" charset="0"/>
              </a:rPr>
              <a:t> of 14</a:t>
            </a: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</p:txBody>
      </p:sp>
      <p:sp>
        <p:nvSpPr>
          <p:cNvPr id="1035" name="Title Placeholder 10"/>
          <p:cNvSpPr>
            <a:spLocks noGrp="1"/>
          </p:cNvSpPr>
          <p:nvPr>
            <p:ph type="title"/>
          </p:nvPr>
        </p:nvSpPr>
        <p:spPr bwMode="auto">
          <a:xfrm>
            <a:off x="457200" y="1008000"/>
            <a:ext cx="8218488" cy="382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1036" name="Text Placeholder 13"/>
          <p:cNvSpPr>
            <a:spLocks noGrp="1"/>
          </p:cNvSpPr>
          <p:nvPr>
            <p:ph type="body" idx="1"/>
          </p:nvPr>
        </p:nvSpPr>
        <p:spPr bwMode="auto">
          <a:xfrm>
            <a:off x="457200" y="1512000"/>
            <a:ext cx="8229600" cy="42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  <a:p>
            <a:pPr lvl="4"/>
            <a:endParaRPr lang="en-GB" dirty="0"/>
          </a:p>
        </p:txBody>
      </p:sp>
      <p:pic>
        <p:nvPicPr>
          <p:cNvPr id="13" name="Picture 12" descr="City &amp; Guilds and EAL logo">
            <a:extLst>
              <a:ext uri="{FF2B5EF4-FFF2-40B4-BE49-F238E27FC236}">
                <a16:creationId xmlns:a16="http://schemas.microsoft.com/office/drawing/2014/main" id="{54C8F537-6DBE-534E-B9F5-B8C14A123E71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30801" y="5866089"/>
            <a:ext cx="1655999" cy="501635"/>
          </a:xfrm>
          <a:prstGeom prst="rect">
            <a:avLst/>
          </a:prstGeom>
        </p:spPr>
      </p:pic>
      <p:sp>
        <p:nvSpPr>
          <p:cNvPr id="1029" name="Rectangle 14"/>
          <p:cNvSpPr>
            <a:spLocks noChangeArrowheads="1"/>
          </p:cNvSpPr>
          <p:nvPr userDrawn="1"/>
        </p:nvSpPr>
        <p:spPr bwMode="auto">
          <a:xfrm>
            <a:off x="468312" y="145670"/>
            <a:ext cx="60912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b" anchorCtr="0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aseline="0" dirty="0">
                <a:solidFill>
                  <a:schemeClr val="tx1"/>
                </a:solidFill>
              </a:rPr>
              <a:t>T Level Technical Qualification in</a:t>
            </a:r>
            <a:br>
              <a:rPr lang="en-GB" sz="1400" baseline="0" dirty="0">
                <a:solidFill>
                  <a:schemeClr val="tx1"/>
                </a:solidFill>
              </a:rPr>
            </a:br>
            <a:r>
              <a:rPr lang="en-GB" sz="1400" b="1" baseline="0" dirty="0">
                <a:solidFill>
                  <a:schemeClr val="tx1"/>
                </a:solidFill>
              </a:rPr>
              <a:t>Building Services Engineering for Construction (Level 3)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="0" baseline="0" dirty="0">
                <a:solidFill>
                  <a:srgbClr val="0077E3"/>
                </a:solidFill>
              </a:rPr>
              <a:t>350 Building Services Engineering Core</a:t>
            </a:r>
            <a:endParaRPr lang="en-US" sz="1400" b="0" baseline="0" dirty="0">
              <a:solidFill>
                <a:srgbClr val="0077E3"/>
              </a:solidFill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A2179D90-178B-9644-ABBE-ACA37CB4C747}"/>
              </a:ext>
            </a:extLst>
          </p:cNvPr>
          <p:cNvCxnSpPr>
            <a:cxnSpLocks/>
          </p:cNvCxnSpPr>
          <p:nvPr userDrawn="1"/>
        </p:nvCxnSpPr>
        <p:spPr>
          <a:xfrm>
            <a:off x="457200" y="900000"/>
            <a:ext cx="8229600" cy="0"/>
          </a:xfrm>
          <a:prstGeom prst="line">
            <a:avLst/>
          </a:prstGeom>
          <a:ln>
            <a:solidFill>
              <a:srgbClr val="0077E3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D18425FF-0882-4F94-8261-ADB59842062E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6713538" y="264047"/>
            <a:ext cx="1962150" cy="409575"/>
          </a:xfrm>
          <a:prstGeom prst="rect">
            <a:avLst/>
          </a:prstGeom>
        </p:spPr>
      </p:pic>
      <p:sp>
        <p:nvSpPr>
          <p:cNvPr id="10" name="Rectangle 1">
            <a:extLst>
              <a:ext uri="{FF2B5EF4-FFF2-40B4-BE49-F238E27FC236}">
                <a16:creationId xmlns:a16="http://schemas.microsoft.com/office/drawing/2014/main" id="{A4FEEEC1-FC4D-4024-940A-ED19CB08C77E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395536" y="6450159"/>
            <a:ext cx="8892480" cy="2308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en-US" sz="9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© City &amp; Guilds Limited. All rights reserved.</a:t>
            </a:r>
            <a:endParaRPr kumimoji="0" lang="en-GB" altLang="en-US" sz="9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6990072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52" r:id="rId2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 baseline="0">
          <a:solidFill>
            <a:srgbClr val="0077E3"/>
          </a:solidFill>
          <a:latin typeface="+mj-lt"/>
          <a:ea typeface="ＭＳ Ｐゴシック" charset="-128"/>
          <a:cs typeface="ＭＳ Ｐゴシック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9pPr>
    </p:titleStyle>
    <p:bodyStyle>
      <a:lvl1pPr marL="0" indent="0" algn="l" rtl="0" eaLnBrk="0" fontAlgn="base" hangingPunct="0">
        <a:lnSpc>
          <a:spcPts val="2400"/>
        </a:lnSpc>
        <a:spcBef>
          <a:spcPts val="1000"/>
        </a:spcBef>
        <a:spcAft>
          <a:spcPts val="1000"/>
        </a:spcAft>
        <a:defRPr lang="en-GB" sz="20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215900" indent="-215900" algn="l" rtl="0" eaLnBrk="0" fontAlgn="base" hangingPunct="0">
        <a:lnSpc>
          <a:spcPts val="24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2000" dirty="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0" indent="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Font typeface="Lucida Grande" pitchFamily="-105" charset="0"/>
        <a:defRPr lang="en-GB" sz="1600" dirty="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215900" indent="-21590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4pPr>
      <a:lvl5pPr marL="431800" indent="-215900" algn="l" rtl="0" eaLnBrk="0" fontAlgn="base" hangingPunct="0">
        <a:lnSpc>
          <a:spcPts val="2000"/>
        </a:lnSpc>
        <a:spcBef>
          <a:spcPct val="0"/>
        </a:spcBef>
        <a:spcAft>
          <a:spcPts val="500"/>
        </a:spcAft>
        <a:buFont typeface="Arial" pitchFamily="-105" charset="0"/>
        <a:buChar char="–"/>
        <a:defRPr lang="en-US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5pPr>
      <a:lvl6pPr marL="457200" indent="-457200" algn="l" defTabSz="914400" rtl="0" fontAlgn="base">
        <a:spcBef>
          <a:spcPct val="20000"/>
        </a:spcBef>
        <a:spcAft>
          <a:spcPct val="0"/>
        </a:spcAft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6pPr>
      <a:lvl7pPr marL="2971800" indent="-228600" algn="l" defTabSz="914400" rtl="0" fontAlgn="base">
        <a:spcBef>
          <a:spcPct val="20000"/>
        </a:spcBef>
        <a:spcAft>
          <a:spcPct val="0"/>
        </a:spcAft>
        <a:buClr>
          <a:srgbClr val="E30613"/>
        </a:buClr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7pPr>
      <a:lvl8pPr marL="34290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600" kern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8pPr>
      <a:lvl9pPr marL="38862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0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gov.uk/government/statistics/final-uk-greenhouse-gas-emissions-national-statistics-1990-to-2019" TargetMode="Externa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3" name="Rectangle 15"/>
          <p:cNvSpPr>
            <a:spLocks noGrp="1" noChangeArrowheads="1"/>
          </p:cNvSpPr>
          <p:nvPr>
            <p:ph type="title"/>
          </p:nvPr>
        </p:nvSpPr>
        <p:spPr>
          <a:xfrm>
            <a:off x="457200" y="3717032"/>
            <a:ext cx="8363272" cy="2514600"/>
          </a:xfrm>
        </p:spPr>
        <p:txBody>
          <a:bodyPr anchor="t"/>
          <a:lstStyle/>
          <a:p>
            <a:pPr eaLnBrk="1" hangingPunct="1"/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PowerPoint 7: Gantt charts and critical path networks</a:t>
            </a:r>
            <a:br>
              <a:rPr lang="en-GB" dirty="0">
                <a:ea typeface="ＭＳ Ｐゴシック" pitchFamily="-105" charset="-128"/>
                <a:cs typeface="ＭＳ Ｐゴシック" pitchFamily="-105" charset="-128"/>
              </a:rPr>
            </a:br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				</a:t>
            </a:r>
          </a:p>
        </p:txBody>
      </p:sp>
      <p:sp>
        <p:nvSpPr>
          <p:cNvPr id="2054" name="TextBox 9"/>
          <p:cNvSpPr txBox="1">
            <a:spLocks noChangeArrowheads="1"/>
          </p:cNvSpPr>
          <p:nvPr/>
        </p:nvSpPr>
        <p:spPr bwMode="auto">
          <a:xfrm>
            <a:off x="457200" y="2209800"/>
            <a:ext cx="8001000" cy="738664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 lIns="0" tIns="0" rIns="0" bIns="0">
            <a:prstTxWarp prst="textNoShape">
              <a:avLst/>
            </a:prstTxWarp>
            <a:noAutofit/>
          </a:bodyPr>
          <a:lstStyle/>
          <a:p>
            <a:pPr>
              <a:spcAft>
                <a:spcPts val="400"/>
              </a:spcAft>
            </a:pPr>
            <a:r>
              <a:rPr lang="en-GB" sz="2400" b="1" dirty="0"/>
              <a:t>8. Construction information and data principles</a:t>
            </a:r>
          </a:p>
          <a:p>
            <a:pPr>
              <a:spcAft>
                <a:spcPts val="400"/>
              </a:spcAft>
            </a:pPr>
            <a:r>
              <a:rPr lang="en-GB" sz="2400" b="1" dirty="0"/>
              <a:t>8.2 Sources of information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06BEA66D-857C-4C10-852E-13B007A12B9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9592" y="3429000"/>
            <a:ext cx="6085704" cy="2848084"/>
          </a:xfrm>
          <a:prstGeom prst="rect">
            <a:avLst/>
          </a:prstGeom>
        </p:spPr>
      </p:pic>
      <p:sp>
        <p:nvSpPr>
          <p:cNvPr id="2053" name="Rectangle 15"/>
          <p:cNvSpPr>
            <a:spLocks noGrp="1" noChangeArrowheads="1"/>
          </p:cNvSpPr>
          <p:nvPr>
            <p:ph type="title"/>
          </p:nvPr>
        </p:nvSpPr>
        <p:spPr>
          <a:xfrm>
            <a:off x="457200" y="1052736"/>
            <a:ext cx="8363272" cy="738664"/>
          </a:xfrm>
        </p:spPr>
        <p:txBody>
          <a:bodyPr anchor="t"/>
          <a:lstStyle/>
          <a:p>
            <a:pPr eaLnBrk="1" hangingPunct="1"/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Drawing the critical path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CB8D84C-6101-4D43-B437-BE48F8D92181}"/>
              </a:ext>
            </a:extLst>
          </p:cNvPr>
          <p:cNvSpPr txBox="1"/>
          <p:nvPr/>
        </p:nvSpPr>
        <p:spPr>
          <a:xfrm>
            <a:off x="359520" y="1422068"/>
            <a:ext cx="836327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 sz="800" b="1" dirty="0"/>
          </a:p>
          <a:p>
            <a:r>
              <a:rPr lang="en-GB" sz="1800" b="1" dirty="0"/>
              <a:t>Step 5: Identify the critical path</a:t>
            </a:r>
            <a:r>
              <a:rPr lang="en-GB" sz="1600" b="1" dirty="0"/>
              <a:t> </a:t>
            </a:r>
            <a:br>
              <a:rPr lang="en-GB" sz="1400" b="1" dirty="0"/>
            </a:br>
            <a:r>
              <a:rPr lang="en-GB" sz="1400" b="1" dirty="0"/>
              <a:t> 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37D3118-38D7-3243-B764-5A5A8E9676D6}"/>
              </a:ext>
            </a:extLst>
          </p:cNvPr>
          <p:cNvSpPr txBox="1"/>
          <p:nvPr/>
        </p:nvSpPr>
        <p:spPr>
          <a:xfrm>
            <a:off x="359520" y="1941739"/>
            <a:ext cx="8111232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Clr>
                <a:srgbClr val="0077E3"/>
              </a:buClr>
            </a:pPr>
            <a:r>
              <a:rPr lang="en-GB" sz="1800" dirty="0">
                <a:latin typeface="+mn-lt"/>
              </a:rPr>
              <a:t>Your network diagram shows the longest path throughout the network (by adding the days noted in the boxes). If you have multiple critical paths, you will run into </a:t>
            </a:r>
            <a:r>
              <a:rPr lang="en-GB" sz="1800" b="1" dirty="0">
                <a:latin typeface="+mn-lt"/>
              </a:rPr>
              <a:t>network sensitivity</a:t>
            </a:r>
            <a:r>
              <a:rPr lang="en-GB" sz="1800" dirty="0">
                <a:latin typeface="+mn-lt"/>
              </a:rPr>
              <a:t>, meaning that the critical path is likely to change once the project begins. The more critical paths in a project, the higher the probability of a change in schedule. </a:t>
            </a:r>
          </a:p>
          <a:p>
            <a:endParaRPr lang="en-GB" sz="1200" dirty="0"/>
          </a:p>
        </p:txBody>
      </p:sp>
    </p:spTree>
    <p:extLst>
      <p:ext uri="{BB962C8B-B14F-4D97-AF65-F5344CB8AC3E}">
        <p14:creationId xmlns:p14="http://schemas.microsoft.com/office/powerpoint/2010/main" val="207728540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3" name="Rectangle 15"/>
          <p:cNvSpPr>
            <a:spLocks noGrp="1" noChangeArrowheads="1"/>
          </p:cNvSpPr>
          <p:nvPr>
            <p:ph type="title"/>
          </p:nvPr>
        </p:nvSpPr>
        <p:spPr>
          <a:xfrm>
            <a:off x="457200" y="1052736"/>
            <a:ext cx="8363272" cy="369332"/>
          </a:xfrm>
        </p:spPr>
        <p:txBody>
          <a:bodyPr anchor="t"/>
          <a:lstStyle/>
          <a:p>
            <a:pPr eaLnBrk="1" hangingPunct="1"/>
            <a:r>
              <a:rPr lang="en-GB" dirty="0"/>
              <a:t>Benefits</a:t>
            </a:r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 of CPM</a:t>
            </a:r>
            <a:br>
              <a:rPr lang="en-GB" dirty="0">
                <a:ea typeface="ＭＳ Ｐゴシック" pitchFamily="-105" charset="-128"/>
                <a:cs typeface="ＭＳ Ｐゴシック" pitchFamily="-105" charset="-128"/>
              </a:rPr>
            </a:br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				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8080D42-86AE-3649-8EB1-5FBE6F97274E}"/>
              </a:ext>
            </a:extLst>
          </p:cNvPr>
          <p:cNvSpPr txBox="1"/>
          <p:nvPr/>
        </p:nvSpPr>
        <p:spPr>
          <a:xfrm>
            <a:off x="457200" y="1566952"/>
            <a:ext cx="8229004" cy="37240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Bef>
                <a:spcPts val="400"/>
              </a:spcBef>
              <a:spcAft>
                <a:spcPts val="4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b="1" dirty="0">
                <a:latin typeface="+mn-lt"/>
              </a:rPr>
              <a:t>Identifies the most important tasks: </a:t>
            </a:r>
            <a:r>
              <a:rPr lang="en-GB" sz="1800" dirty="0">
                <a:latin typeface="+mn-lt"/>
              </a:rPr>
              <a:t>allows you to identify the key milestones in a project.</a:t>
            </a:r>
          </a:p>
          <a:p>
            <a:pPr marL="285750" indent="-285750">
              <a:spcBef>
                <a:spcPts val="400"/>
              </a:spcBef>
              <a:spcAft>
                <a:spcPts val="4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b="1" dirty="0">
                <a:latin typeface="+mn-lt"/>
              </a:rPr>
              <a:t>Reduces risk and uncertainty: </a:t>
            </a:r>
            <a:r>
              <a:rPr lang="en-GB" sz="1800" dirty="0">
                <a:latin typeface="+mn-lt"/>
              </a:rPr>
              <a:t>calculating the shortest and longest completion time of each activity and considering unexpected factors identifies the risks to be managed. </a:t>
            </a:r>
            <a:endParaRPr lang="en-GB" sz="1800" dirty="0"/>
          </a:p>
          <a:p>
            <a:pPr marL="285750" indent="-285750">
              <a:spcBef>
                <a:spcPts val="400"/>
              </a:spcBef>
              <a:spcAft>
                <a:spcPts val="4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b="1" dirty="0">
                <a:latin typeface="+mn-lt"/>
              </a:rPr>
              <a:t>Helps reduce timelines: </a:t>
            </a:r>
            <a:r>
              <a:rPr lang="en-GB" sz="1800" dirty="0">
                <a:latin typeface="+mn-lt"/>
              </a:rPr>
              <a:t>it is easy to identify where the tasks fall in the overall timeframe which provides a new level of insight into your project’s timeline.</a:t>
            </a:r>
          </a:p>
          <a:p>
            <a:pPr marL="285750" indent="-285750">
              <a:spcBef>
                <a:spcPts val="400"/>
              </a:spcBef>
              <a:spcAft>
                <a:spcPts val="4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b="1" dirty="0">
                <a:latin typeface="+mn-lt"/>
              </a:rPr>
              <a:t>Compares planned with actual: </a:t>
            </a:r>
            <a:r>
              <a:rPr lang="en-GB" sz="1800" dirty="0">
                <a:latin typeface="+mn-lt"/>
              </a:rPr>
              <a:t>the baseline schedule developed from the initial critical path analysis can be used to track schedule progress. A project manager can identify tasks completed, predict durations for in-progress tasks, and anticipate changes to future task sequences and durations.  </a:t>
            </a:r>
            <a:r>
              <a:rPr lang="en-GB" sz="1400" dirty="0"/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194349116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2DC59F-C3DE-4225-8D33-D116534FA8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Carbon emission data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EB5E529-5DF3-4777-88B7-31E1E79B8A6D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pPr marL="285750" indent="-285750" algn="l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sz="1800" i="0" dirty="0">
                <a:effectLst/>
              </a:rPr>
              <a:t>Emissions from the construction industry reached the highest ever level in 2019, according to a report published by the United Nations Environment Programme. </a:t>
            </a:r>
          </a:p>
          <a:p>
            <a:pPr marL="285750" indent="-285750" algn="l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sz="1800" b="0" i="0" dirty="0">
                <a:effectLst/>
              </a:rPr>
              <a:t>According to the report, energy-related carbon emissions increased by 9.95 gigatonnes in 2019.</a:t>
            </a:r>
          </a:p>
          <a:p>
            <a:pPr marL="285750" indent="-285750" algn="l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sz="1800" b="0" i="0" dirty="0">
                <a:effectLst/>
              </a:rPr>
              <a:t>When adding emissions from the building construction industry on top of operational emissions, the sector accounted for 38% of total global energy-related emissions.</a:t>
            </a:r>
          </a:p>
          <a:p>
            <a:pPr marL="285750" indent="-285750" algn="l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sz="1800" b="0" i="0" dirty="0">
                <a:effectLst/>
              </a:rPr>
              <a:t>In order to reach net zero, the International Energy Agency (IEA) has estimated that </a:t>
            </a:r>
            <a:r>
              <a:rPr lang="en-US" sz="1800" b="1" i="0" dirty="0">
                <a:effectLst/>
              </a:rPr>
              <a:t>emissions generated by the building industry need to fall by 50% by 2030</a:t>
            </a:r>
            <a:r>
              <a:rPr lang="en-US" sz="1800" b="0" i="0" dirty="0">
                <a:effectLst/>
              </a:rPr>
              <a:t>. This equates to around 6% per year.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2514249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FBD2BC-7101-4C55-8CD1-E6C8BEEB46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Understanding carbon emission data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F91108-AD5B-451F-8270-6EE3D0121C5B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pPr>
              <a:buClr>
                <a:srgbClr val="0077E3"/>
              </a:buClr>
            </a:pPr>
            <a:r>
              <a:rPr lang="en-US" sz="1800" b="0" i="0" dirty="0">
                <a:effectLst/>
              </a:rPr>
              <a:t>Six materials cause 70% of carbon emissions. For example, the 4 billion tonnes of cement produced each year for concrete construction accounts for 8% of total global carbon emissions.</a:t>
            </a:r>
          </a:p>
          <a:p>
            <a:pPr>
              <a:buClr>
                <a:srgbClr val="0077E3"/>
              </a:buClr>
            </a:pPr>
            <a:r>
              <a:rPr lang="en-US" sz="1800" dirty="0"/>
              <a:t>It is therefore important to be able to understand the data on carbon emissions to be fully informed. To look at the latest emissions data, see </a:t>
            </a:r>
            <a:r>
              <a:rPr lang="en-US" sz="1800" dirty="0"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Final UK greenhouse gas emissions national statistics: 1990 to 2019 - GOV.UK (www.gov.uk)</a:t>
            </a:r>
            <a:r>
              <a:rPr lang="en-US" sz="1800" dirty="0"/>
              <a:t>.</a:t>
            </a:r>
          </a:p>
          <a:p>
            <a:pPr>
              <a:buClr>
                <a:srgbClr val="0077E3"/>
              </a:buClr>
            </a:pPr>
            <a:r>
              <a:rPr lang="en-US" sz="1800" dirty="0"/>
              <a:t>It is also important to identify carbon-embodied materials and analyse product data to select lower carbon alternatives if available. </a:t>
            </a:r>
            <a:endParaRPr lang="en-GB" sz="1800" dirty="0"/>
          </a:p>
        </p:txBody>
      </p:sp>
    </p:spTree>
    <p:extLst>
      <p:ext uri="{BB962C8B-B14F-4D97-AF65-F5344CB8AC3E}">
        <p14:creationId xmlns:p14="http://schemas.microsoft.com/office/powerpoint/2010/main" val="75000202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3"/>
          <p:cNvSpPr>
            <a:spLocks noGrp="1" noChangeArrowheads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marL="0" indent="0" algn="ctr" eaLnBrk="1" hangingPunct="1">
              <a:lnSpc>
                <a:spcPct val="100000"/>
              </a:lnSpc>
            </a:pPr>
            <a:endParaRPr sz="6000" dirty="0">
              <a:solidFill>
                <a:srgbClr val="E30613"/>
              </a:solidFill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>
              <a:lnSpc>
                <a:spcPct val="100000"/>
              </a:lnSpc>
            </a:pPr>
            <a:r>
              <a:rPr sz="6000" dirty="0">
                <a:solidFill>
                  <a:srgbClr val="0077E3"/>
                </a:solidFill>
                <a:ea typeface="ＭＳ Ｐゴシック" pitchFamily="-105" charset="-128"/>
                <a:cs typeface="ＭＳ Ｐゴシック" pitchFamily="-105" charset="-128"/>
              </a:rPr>
              <a:t>Any questions?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14"/>
          <p:cNvSpPr>
            <a:spLocks noGrp="1" noChangeArrowheads="1"/>
          </p:cNvSpPr>
          <p:nvPr>
            <p:ph sz="quarter" idx="10"/>
          </p:nvPr>
        </p:nvSpPr>
        <p:spPr>
          <a:xfrm>
            <a:off x="471489" y="1500200"/>
            <a:ext cx="7772919" cy="4521088"/>
          </a:xfrm>
        </p:spPr>
        <p:txBody>
          <a:bodyPr/>
          <a:lstStyle/>
          <a:p>
            <a:pPr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en-US" sz="1800" dirty="0">
                <a:solidFill>
                  <a:srgbClr val="0C1014"/>
                </a:solidFill>
              </a:rPr>
              <a:t>Named after </a:t>
            </a:r>
            <a:r>
              <a:rPr lang="en-GB" sz="1800" dirty="0"/>
              <a:t>Henry Gantt, an American mechanical engineer and social scientist, a </a:t>
            </a:r>
            <a:r>
              <a:rPr lang="en-GB" sz="1800" b="1" dirty="0"/>
              <a:t>Gantt chart </a:t>
            </a:r>
            <a:r>
              <a:rPr lang="en-US" altLang="en-US" sz="1800" dirty="0">
                <a:solidFill>
                  <a:srgbClr val="0C1014"/>
                </a:solidFill>
              </a:rPr>
              <a:t>is a horizontal bar chart used in project management to visually represent a project plan over time. A quick glance at a Gantt chart typically shows the timeline and status for each task in a project:</a:t>
            </a:r>
            <a:endParaRPr lang="en-US" altLang="en-US" sz="1800" dirty="0">
              <a:solidFill>
                <a:srgbClr val="373636"/>
              </a:solidFill>
            </a:endParaRPr>
          </a:p>
          <a:p>
            <a:pPr marL="342900" indent="-34290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endParaRPr lang="en-US" altLang="en-US" sz="1800" dirty="0">
              <a:solidFill>
                <a:srgbClr val="373636"/>
              </a:solidFill>
            </a:endParaRPr>
          </a:p>
          <a:p>
            <a:pPr marL="342900" indent="-342900" eaLnBrk="1" hangingPunct="1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altLang="en-US" sz="1800" dirty="0"/>
              <a:t>when each task will begin and end </a:t>
            </a:r>
          </a:p>
          <a:p>
            <a:pPr marL="342900" indent="-342900" eaLnBrk="1" hangingPunct="1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altLang="en-US" sz="1800" dirty="0"/>
              <a:t>how long each task will take </a:t>
            </a:r>
          </a:p>
          <a:p>
            <a:pPr marL="342900" indent="-342900" eaLnBrk="1" hangingPunct="1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altLang="en-US" sz="1800" dirty="0"/>
              <a:t>who is assigned to each task</a:t>
            </a:r>
          </a:p>
          <a:p>
            <a:pPr marL="342900" indent="-342900" eaLnBrk="1" hangingPunct="1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altLang="en-US" sz="1800" dirty="0"/>
              <a:t>how tasks relate to and depend on each other</a:t>
            </a:r>
          </a:p>
          <a:p>
            <a:pPr marL="342900" indent="-342900" eaLnBrk="1" hangingPunct="1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altLang="en-US" sz="1800" dirty="0"/>
              <a:t>how work is progressing in a project</a:t>
            </a:r>
          </a:p>
          <a:p>
            <a:pPr marL="342900" indent="-342900" eaLnBrk="1" hangingPunct="1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altLang="en-US" sz="1800" dirty="0"/>
              <a:t>the full project schedule from start to finish.</a:t>
            </a:r>
          </a:p>
          <a:p>
            <a:pPr eaLnBrk="1" hangingPunct="1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  <a:buClr>
                <a:srgbClr val="0077E3"/>
              </a:buClr>
            </a:pPr>
            <a:endParaRPr lang="en-US" altLang="en-US" sz="1800" dirty="0">
              <a:solidFill>
                <a:srgbClr val="0C1014"/>
              </a:solidFill>
            </a:endParaRPr>
          </a:p>
          <a:p>
            <a:pPr eaLnBrk="1" hangingPunct="1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  <a:buClr>
                <a:srgbClr val="0077E3"/>
              </a:buClr>
            </a:pPr>
            <a:r>
              <a:rPr lang="en-US" altLang="en-US" sz="1800" dirty="0">
                <a:solidFill>
                  <a:srgbClr val="0C1014"/>
                </a:solidFill>
              </a:rPr>
              <a:t>This is a way to communicate what it will take to deliver a project on time and on budget. </a:t>
            </a:r>
          </a:p>
          <a:p>
            <a:pPr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en-US" altLang="en-US" sz="1600" dirty="0">
              <a:solidFill>
                <a:srgbClr val="0C1014"/>
              </a:solidFill>
            </a:endParaRPr>
          </a:p>
        </p:txBody>
      </p:sp>
      <p:sp>
        <p:nvSpPr>
          <p:cNvPr id="5" name="Rectangle 15">
            <a:extLst>
              <a:ext uri="{FF2B5EF4-FFF2-40B4-BE49-F238E27FC236}">
                <a16:creationId xmlns:a16="http://schemas.microsoft.com/office/drawing/2014/main" id="{49BBD383-172C-2E4B-9F03-3406D0B63D0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4097" y="1016001"/>
            <a:ext cx="8363272" cy="4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 baseline="0">
                <a:solidFill>
                  <a:srgbClr val="0077E3"/>
                </a:solidFill>
                <a:latin typeface="+mj-lt"/>
                <a:ea typeface="ＭＳ Ｐゴシック" charset="-128"/>
                <a:cs typeface="ＭＳ Ｐゴシック" charset="-128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E30613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E30613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E30613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E30613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CC0000"/>
                </a:solidFill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CC0000"/>
                </a:solidFill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CC0000"/>
                </a:solidFill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CC0000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altLang="en-US" dirty="0">
                <a:latin typeface="+mn-lt"/>
              </a:rPr>
              <a:t>What is a Gantt chart?</a:t>
            </a:r>
            <a:endParaRPr lang="en-GB" kern="0" dirty="0">
              <a:latin typeface="+mn-lt"/>
              <a:ea typeface="ＭＳ Ｐゴシック" pitchFamily="-105" charset="-128"/>
              <a:cs typeface="ＭＳ Ｐゴシック" pitchFamily="-105" charset="-128"/>
            </a:endParaRPr>
          </a:p>
        </p:txBody>
      </p:sp>
      <p:pic>
        <p:nvPicPr>
          <p:cNvPr id="4" name="Picture 3" descr="A picture containing diagram&#10;&#10;Description automatically generated">
            <a:extLst>
              <a:ext uri="{FF2B5EF4-FFF2-40B4-BE49-F238E27FC236}">
                <a16:creationId xmlns:a16="http://schemas.microsoft.com/office/drawing/2014/main" id="{9D27D1FA-0222-F540-829E-5C8CA5159747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14712" y="2852936"/>
            <a:ext cx="2327920" cy="15527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189402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56CADE-4731-4F78-9845-AC91E04894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Use of Gantt charts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0885B76-81FD-4C96-8A24-5228EACE410F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5698976" cy="1772984"/>
          </a:xfrm>
        </p:spPr>
        <p:txBody>
          <a:bodyPr/>
          <a:lstStyle/>
          <a:p>
            <a:r>
              <a:rPr lang="en-US" altLang="en-US" sz="1800" dirty="0">
                <a:solidFill>
                  <a:srgbClr val="0C1014"/>
                </a:solidFill>
              </a:rPr>
              <a:t>Gantt charts are used for planning and scheduling projects in project management. A Gantt chart is incredibly useful because it allows you to:</a:t>
            </a:r>
          </a:p>
          <a:p>
            <a:endParaRPr lang="en-GB" dirty="0"/>
          </a:p>
        </p:txBody>
      </p:sp>
      <p:pic>
        <p:nvPicPr>
          <p:cNvPr id="4" name="Picture 3" descr="Timeline&#10;&#10;Description automatically generated">
            <a:extLst>
              <a:ext uri="{FF2B5EF4-FFF2-40B4-BE49-F238E27FC236}">
                <a16:creationId xmlns:a16="http://schemas.microsoft.com/office/drawing/2014/main" id="{FEC0A765-4CB2-467C-8CAC-1AF37364EB65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39487" y="2412492"/>
            <a:ext cx="3048000" cy="2033016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03DC1268-C41A-473F-8121-417A56896E39}"/>
              </a:ext>
            </a:extLst>
          </p:cNvPr>
          <p:cNvSpPr txBox="1"/>
          <p:nvPr/>
        </p:nvSpPr>
        <p:spPr>
          <a:xfrm>
            <a:off x="356513" y="2636912"/>
            <a:ext cx="5151591" cy="30162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spcAft>
                <a:spcPts val="4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altLang="en-US" sz="1800" dirty="0">
                <a:solidFill>
                  <a:srgbClr val="0C1014"/>
                </a:solidFill>
              </a:rPr>
              <a:t>simplify complex projects into an easy-to-follow, colour-coded plan</a:t>
            </a:r>
          </a:p>
          <a:p>
            <a:pPr marL="342900" indent="-342900">
              <a:spcAft>
                <a:spcPts val="4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altLang="en-US" sz="1800" dirty="0">
                <a:solidFill>
                  <a:srgbClr val="0C1014"/>
                </a:solidFill>
              </a:rPr>
              <a:t>track the status of tasks as work progresses</a:t>
            </a:r>
          </a:p>
          <a:p>
            <a:pPr marL="342900" indent="-342900">
              <a:spcAft>
                <a:spcPts val="4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altLang="en-US" sz="1800" dirty="0">
                <a:solidFill>
                  <a:srgbClr val="0C1014"/>
                </a:solidFill>
              </a:rPr>
              <a:t>help keep track of project deadlines, milestones and hours worked so you can spot and address delays</a:t>
            </a:r>
          </a:p>
          <a:p>
            <a:pPr marL="342900" indent="-342900">
              <a:spcAft>
                <a:spcPts val="4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rgbClr val="0C1014"/>
                </a:solidFill>
                <a:ea typeface="ＭＳ Ｐゴシック" pitchFamily="-105" charset="-128"/>
                <a:cs typeface="ＭＳ Ｐゴシック" pitchFamily="-105" charset="-128"/>
              </a:rPr>
              <a:t>add detail such as the team responsible for each stage, links or interdependencies between stages (shown with interconnecting lines), and key project milestones.</a:t>
            </a:r>
            <a:endParaRPr lang="en-US" sz="1800" dirty="0">
              <a:solidFill>
                <a:schemeClr val="bg1"/>
              </a:solidFill>
              <a:ea typeface="ＭＳ Ｐゴシック" pitchFamily="-105" charset="-128"/>
              <a:cs typeface="ＭＳ Ｐゴシック" pitchFamily="-105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26073496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14"/>
          <p:cNvSpPr>
            <a:spLocks noGrp="1" noChangeArrowheads="1"/>
          </p:cNvSpPr>
          <p:nvPr>
            <p:ph sz="quarter" idx="10"/>
          </p:nvPr>
        </p:nvSpPr>
        <p:spPr>
          <a:xfrm>
            <a:off x="457200" y="1371600"/>
            <a:ext cx="8229600" cy="4754563"/>
          </a:xfrm>
        </p:spPr>
        <p:txBody>
          <a:bodyPr/>
          <a:lstStyle/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/>
            <a:r>
              <a:rPr sz="6600" dirty="0">
                <a:solidFill>
                  <a:schemeClr val="bg1"/>
                </a:solidFill>
                <a:ea typeface="ＭＳ Ｐゴシック" pitchFamily="-105" charset="-128"/>
                <a:cs typeface="ＭＳ Ｐゴシック" pitchFamily="-105" charset="-128"/>
              </a:rPr>
              <a:t>PowerPoint presentation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CCFD4821-E01B-42A4-AB3C-4334225A1D9B}"/>
              </a:ext>
            </a:extLst>
          </p:cNvPr>
          <p:cNvSpPr txBox="1"/>
          <p:nvPr/>
        </p:nvSpPr>
        <p:spPr>
          <a:xfrm>
            <a:off x="561067" y="955448"/>
            <a:ext cx="45720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2400" b="1" dirty="0">
                <a:solidFill>
                  <a:srgbClr val="0077E3"/>
                </a:solidFill>
              </a:rPr>
              <a:t>Gantt chart example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38266C2-8FA0-4965-91A8-AED0B9AC9722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5576" y="1556792"/>
            <a:ext cx="7718837" cy="42564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227903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3" name="Rectangle 15"/>
          <p:cNvSpPr>
            <a:spLocks noGrp="1" noChangeArrowheads="1"/>
          </p:cNvSpPr>
          <p:nvPr>
            <p:ph type="title"/>
          </p:nvPr>
        </p:nvSpPr>
        <p:spPr>
          <a:xfrm>
            <a:off x="457200" y="1052736"/>
            <a:ext cx="8363272" cy="738664"/>
          </a:xfrm>
        </p:spPr>
        <p:txBody>
          <a:bodyPr anchor="t"/>
          <a:lstStyle/>
          <a:p>
            <a:pPr eaLnBrk="1" hangingPunct="1"/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Critical path method (CPM)</a:t>
            </a:r>
            <a:br>
              <a:rPr lang="en-GB" dirty="0">
                <a:ea typeface="ＭＳ Ｐゴシック" pitchFamily="-105" charset="-128"/>
                <a:cs typeface="ＭＳ Ｐゴシック" pitchFamily="-105" charset="-128"/>
              </a:rPr>
            </a:br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				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E53C081-53A5-EF47-AFA1-9FEA354B2F56}"/>
              </a:ext>
            </a:extLst>
          </p:cNvPr>
          <p:cNvSpPr txBox="1"/>
          <p:nvPr/>
        </p:nvSpPr>
        <p:spPr>
          <a:xfrm>
            <a:off x="390364" y="1556792"/>
            <a:ext cx="8363272" cy="40626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latin typeface="+mn-lt"/>
              </a:rPr>
              <a:t>The </a:t>
            </a:r>
            <a:r>
              <a:rPr lang="en-GB" b="1" dirty="0">
                <a:latin typeface="+mn-lt"/>
              </a:rPr>
              <a:t>critical path method (CPM) </a:t>
            </a:r>
            <a:r>
              <a:rPr lang="en-GB" dirty="0">
                <a:latin typeface="+mn-lt"/>
              </a:rPr>
              <a:t>dates from the 1950s but is still widely used. A critical path is a visual representation of project tasks and the time required to complete each one. </a:t>
            </a:r>
          </a:p>
          <a:p>
            <a:endParaRPr lang="en-GB" dirty="0">
              <a:latin typeface="+mn-lt"/>
            </a:endParaRPr>
          </a:p>
          <a:p>
            <a:r>
              <a:rPr lang="en-GB" dirty="0">
                <a:latin typeface="+mn-lt"/>
              </a:rPr>
              <a:t>Each task can be represented by a </a:t>
            </a:r>
            <a:r>
              <a:rPr lang="en-GB" b="1" dirty="0">
                <a:latin typeface="+mn-lt"/>
              </a:rPr>
              <a:t>node </a:t>
            </a:r>
            <a:r>
              <a:rPr lang="en-GB" dirty="0">
                <a:latin typeface="+mn-lt"/>
              </a:rPr>
              <a:t>(shape). Nodes are tied together with </a:t>
            </a:r>
            <a:r>
              <a:rPr lang="en-GB" b="1" dirty="0">
                <a:latin typeface="+mn-lt"/>
              </a:rPr>
              <a:t>lines </a:t>
            </a:r>
            <a:r>
              <a:rPr lang="en-GB" dirty="0">
                <a:latin typeface="+mn-lt"/>
              </a:rPr>
              <a:t>or</a:t>
            </a:r>
            <a:r>
              <a:rPr lang="en-GB" b="1" dirty="0">
                <a:latin typeface="+mn-lt"/>
              </a:rPr>
              <a:t> arrows </a:t>
            </a:r>
            <a:r>
              <a:rPr lang="en-GB" dirty="0">
                <a:latin typeface="+mn-lt"/>
              </a:rPr>
              <a:t>representing the sequence between tasks. This approach is referred to as the </a:t>
            </a:r>
            <a:r>
              <a:rPr lang="en-GB" b="1" dirty="0">
                <a:latin typeface="+mn-lt"/>
              </a:rPr>
              <a:t>activity-on-node</a:t>
            </a:r>
            <a:r>
              <a:rPr lang="en-GB" dirty="0">
                <a:latin typeface="+mn-lt"/>
              </a:rPr>
              <a:t> </a:t>
            </a:r>
            <a:r>
              <a:rPr lang="en-GB" b="1" dirty="0">
                <a:latin typeface="+mn-lt"/>
              </a:rPr>
              <a:t>(AON)</a:t>
            </a:r>
            <a:r>
              <a:rPr lang="en-GB" dirty="0">
                <a:latin typeface="+mn-lt"/>
              </a:rPr>
              <a:t>.</a:t>
            </a:r>
            <a:r>
              <a:rPr lang="en-GB" b="1" dirty="0">
                <a:latin typeface="+mn-lt"/>
              </a:rPr>
              <a:t> </a:t>
            </a:r>
          </a:p>
          <a:p>
            <a:endParaRPr lang="en-GB" dirty="0">
              <a:latin typeface="+mn-lt"/>
            </a:endParaRPr>
          </a:p>
          <a:p>
            <a:r>
              <a:rPr lang="en-GB" dirty="0">
                <a:latin typeface="+mn-lt"/>
              </a:rPr>
              <a:t>CPM is a step-by-step project management technique to identify activities on the critical path. It breaks a project into work tasks in a flow chart, and calculates the project duration based on estimated time frames for each task. It also identifies tasks that are</a:t>
            </a:r>
            <a:r>
              <a:rPr lang="en-GB" b="1" dirty="0">
                <a:latin typeface="+mn-lt"/>
              </a:rPr>
              <a:t> time critical</a:t>
            </a:r>
            <a:r>
              <a:rPr lang="en-GB" dirty="0">
                <a:latin typeface="+mn-lt"/>
              </a:rPr>
              <a:t>.</a:t>
            </a:r>
          </a:p>
          <a:p>
            <a:pPr algn="just"/>
            <a:endParaRPr lang="en-GB" sz="18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763381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D42B41-81F2-4CCA-9892-CFC86C7B7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2400" dirty="0"/>
              <a:t>CPM example: assembling a train set</a:t>
            </a:r>
            <a:br>
              <a:rPr lang="en-GB" sz="2400" dirty="0"/>
            </a:br>
            <a:endParaRPr lang="en-GB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99E6400-3D0A-4F14-A05C-82BADEF3863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3658" y="1436506"/>
            <a:ext cx="6681044" cy="44134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955522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3" name="Rectangle 15"/>
          <p:cNvSpPr>
            <a:spLocks noGrp="1" noChangeArrowheads="1"/>
          </p:cNvSpPr>
          <p:nvPr>
            <p:ph type="title"/>
          </p:nvPr>
        </p:nvSpPr>
        <p:spPr>
          <a:xfrm>
            <a:off x="457200" y="1052736"/>
            <a:ext cx="8363272" cy="432048"/>
          </a:xfrm>
        </p:spPr>
        <p:txBody>
          <a:bodyPr anchor="t"/>
          <a:lstStyle/>
          <a:p>
            <a:pPr eaLnBrk="1" hangingPunct="1"/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Steps to drawing the critical path</a:t>
            </a:r>
            <a:br>
              <a:rPr lang="en-GB" dirty="0">
                <a:ea typeface="ＭＳ Ｐゴシック" pitchFamily="-105" charset="-128"/>
                <a:cs typeface="ＭＳ Ｐゴシック" pitchFamily="-105" charset="-128"/>
              </a:rPr>
            </a:br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				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6E0CA72-849D-AF47-844A-C2E23F62FAA3}"/>
              </a:ext>
            </a:extLst>
          </p:cNvPr>
          <p:cNvSpPr txBox="1"/>
          <p:nvPr/>
        </p:nvSpPr>
        <p:spPr>
          <a:xfrm>
            <a:off x="451186" y="1499861"/>
            <a:ext cx="8229600" cy="18056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800" b="1" dirty="0">
                <a:latin typeface="+mn-lt"/>
              </a:rPr>
              <a:t>Step 1: Specify each activity</a:t>
            </a:r>
          </a:p>
          <a:p>
            <a:endParaRPr lang="en-GB" sz="1800" b="1" dirty="0">
              <a:latin typeface="+mn-lt"/>
            </a:endParaRPr>
          </a:p>
          <a:p>
            <a:pPr marL="285750" indent="-285750">
              <a:spcAft>
                <a:spcPts val="4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>
                <a:latin typeface="+mn-lt"/>
              </a:rPr>
              <a:t>Identify the main deliverables of a project and each activity (or task) involved in the project. This list should only include higher-level activities so the critical path is not too detailed and complex to manage. </a:t>
            </a:r>
          </a:p>
          <a:p>
            <a:pPr marL="285750" indent="-285750">
              <a:spcAft>
                <a:spcPts val="4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>
                <a:latin typeface="+mn-lt"/>
              </a:rPr>
              <a:t>Display your work breakdown as a tree structure, lists or tables. </a:t>
            </a:r>
            <a:endParaRPr lang="en-GB" sz="140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3F5C8A2-06EE-4418-BAE7-F26947CD83A2}"/>
              </a:ext>
            </a:extLst>
          </p:cNvPr>
          <p:cNvSpPr txBox="1"/>
          <p:nvPr/>
        </p:nvSpPr>
        <p:spPr>
          <a:xfrm>
            <a:off x="424143" y="3367851"/>
            <a:ext cx="744134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800" b="1" dirty="0">
                <a:latin typeface="+mn-lt"/>
              </a:rPr>
              <a:t>Step 2: Establish dependencies (activity sequence)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A5F08E3-BAD6-46E5-8D06-383D02E9F523}"/>
              </a:ext>
            </a:extLst>
          </p:cNvPr>
          <p:cNvSpPr txBox="1"/>
          <p:nvPr/>
        </p:nvSpPr>
        <p:spPr>
          <a:xfrm>
            <a:off x="465762" y="3799550"/>
            <a:ext cx="8532454" cy="20108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800" dirty="0">
                <a:latin typeface="+mn-lt"/>
              </a:rPr>
              <a:t>Some activities depend on the completion of others. To correctly identify activities and their precedence, ask yourself these three questions for each activity on your list: </a:t>
            </a:r>
          </a:p>
          <a:p>
            <a:pPr marL="285750" indent="-285750">
              <a:spcBef>
                <a:spcPts val="400"/>
              </a:spcBef>
              <a:spcAft>
                <a:spcPts val="4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>
                <a:latin typeface="+mn-lt"/>
              </a:rPr>
              <a:t>Which task should take place before this task happens?</a:t>
            </a:r>
          </a:p>
          <a:p>
            <a:pPr marL="285750" indent="-285750">
              <a:spcBef>
                <a:spcPts val="400"/>
              </a:spcBef>
              <a:spcAft>
                <a:spcPts val="4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>
                <a:latin typeface="+mn-lt"/>
              </a:rPr>
              <a:t>Which tasks should be finished at the same time as this task?</a:t>
            </a:r>
          </a:p>
          <a:p>
            <a:pPr marL="285750" indent="-285750">
              <a:spcBef>
                <a:spcPts val="400"/>
              </a:spcBef>
              <a:spcAft>
                <a:spcPts val="4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>
                <a:latin typeface="+mn-lt"/>
              </a:rPr>
              <a:t>Which tasks should happen right after this task?</a:t>
            </a:r>
          </a:p>
        </p:txBody>
      </p:sp>
    </p:spTree>
    <p:extLst>
      <p:ext uri="{BB962C8B-B14F-4D97-AF65-F5344CB8AC3E}">
        <p14:creationId xmlns:p14="http://schemas.microsoft.com/office/powerpoint/2010/main" val="47079658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3" name="Rectangle 15"/>
          <p:cNvSpPr>
            <a:spLocks noGrp="1" noChangeArrowheads="1"/>
          </p:cNvSpPr>
          <p:nvPr>
            <p:ph type="title"/>
          </p:nvPr>
        </p:nvSpPr>
        <p:spPr>
          <a:xfrm>
            <a:off x="457200" y="1052736"/>
            <a:ext cx="8363272" cy="432048"/>
          </a:xfrm>
        </p:spPr>
        <p:txBody>
          <a:bodyPr anchor="t"/>
          <a:lstStyle/>
          <a:p>
            <a:pPr eaLnBrk="1" hangingPunct="1"/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Drawing the critical path</a:t>
            </a:r>
            <a:br>
              <a:rPr lang="en-GB" dirty="0">
                <a:ea typeface="ＭＳ Ｐゴシック" pitchFamily="-105" charset="-128"/>
                <a:cs typeface="ＭＳ Ｐゴシック" pitchFamily="-105" charset="-128"/>
              </a:rPr>
            </a:br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				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BE0E55A-6F1E-443B-83EC-C9118538FB8B}"/>
              </a:ext>
            </a:extLst>
          </p:cNvPr>
          <p:cNvSpPr txBox="1"/>
          <p:nvPr/>
        </p:nvSpPr>
        <p:spPr>
          <a:xfrm>
            <a:off x="457200" y="1628800"/>
            <a:ext cx="836327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800" b="1" dirty="0">
                <a:latin typeface="+mn-lt"/>
              </a:rPr>
              <a:t>Step 3: Draw the network diagram</a:t>
            </a:r>
          </a:p>
          <a:p>
            <a:endParaRPr lang="en-GB" sz="1800" dirty="0">
              <a:latin typeface="+mn-lt"/>
            </a:endParaRPr>
          </a:p>
          <a:p>
            <a:pPr>
              <a:buClr>
                <a:srgbClr val="0077E3"/>
              </a:buClr>
            </a:pPr>
            <a:r>
              <a:rPr lang="en-GB" sz="1800" dirty="0">
                <a:latin typeface="+mn-lt"/>
              </a:rPr>
              <a:t>Once the activities and their dependencies have been identified, the </a:t>
            </a:r>
            <a:r>
              <a:rPr lang="en-GB" sz="1800" b="1" dirty="0">
                <a:latin typeface="+mn-lt"/>
              </a:rPr>
              <a:t>critical path analysis chart (CPA)</a:t>
            </a:r>
            <a:r>
              <a:rPr lang="en-GB" sz="1800" dirty="0">
                <a:latin typeface="+mn-lt"/>
              </a:rPr>
              <a:t>, known as the </a:t>
            </a:r>
            <a:r>
              <a:rPr lang="en-GB" sz="1800" b="1" dirty="0">
                <a:latin typeface="+mn-lt"/>
              </a:rPr>
              <a:t>network diagram </a:t>
            </a:r>
            <a:r>
              <a:rPr lang="en-GB" sz="1800" dirty="0">
                <a:latin typeface="+mn-lt"/>
              </a:rPr>
              <a:t>can be drawn. There are software programs that can create this diagram. 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D2390C4-FFC0-4990-9742-0566BE927C8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1600" y="3250144"/>
            <a:ext cx="5941350" cy="28669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133815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3" name="Rectangle 15"/>
          <p:cNvSpPr>
            <a:spLocks noGrp="1" noChangeArrowheads="1"/>
          </p:cNvSpPr>
          <p:nvPr>
            <p:ph type="title"/>
          </p:nvPr>
        </p:nvSpPr>
        <p:spPr>
          <a:xfrm>
            <a:off x="457200" y="1052736"/>
            <a:ext cx="8363272" cy="738664"/>
          </a:xfrm>
        </p:spPr>
        <p:txBody>
          <a:bodyPr anchor="t"/>
          <a:lstStyle/>
          <a:p>
            <a:pPr eaLnBrk="1" hangingPunct="1"/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Drawing the critical path</a:t>
            </a:r>
            <a:br>
              <a:rPr lang="en-GB" dirty="0">
                <a:ea typeface="ＭＳ Ｐゴシック" pitchFamily="-105" charset="-128"/>
                <a:cs typeface="ＭＳ Ｐゴシック" pitchFamily="-105" charset="-128"/>
              </a:rPr>
            </a:br>
            <a:br>
              <a:rPr lang="en-GB" dirty="0">
                <a:ea typeface="ＭＳ Ｐゴシック" pitchFamily="-105" charset="-128"/>
                <a:cs typeface="ＭＳ Ｐゴシック" pitchFamily="-105" charset="-128"/>
              </a:rPr>
            </a:br>
            <a:endParaRPr lang="en-GB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CB8D84C-6101-4D43-B437-BE48F8D92181}"/>
              </a:ext>
            </a:extLst>
          </p:cNvPr>
          <p:cNvSpPr txBox="1"/>
          <p:nvPr/>
        </p:nvSpPr>
        <p:spPr>
          <a:xfrm>
            <a:off x="390364" y="1628800"/>
            <a:ext cx="8363272" cy="49552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800" b="1" dirty="0">
                <a:latin typeface="+mn-lt"/>
              </a:rPr>
              <a:t>Step 4: Estimate activity completion time</a:t>
            </a:r>
          </a:p>
          <a:p>
            <a:pPr algn="just"/>
            <a:endParaRPr lang="en-GB" sz="1800" dirty="0">
              <a:latin typeface="+mn-lt"/>
            </a:endParaRPr>
          </a:p>
          <a:p>
            <a:pPr>
              <a:buClr>
                <a:srgbClr val="0077E3"/>
              </a:buClr>
            </a:pPr>
            <a:r>
              <a:rPr lang="en-GB" sz="1800" dirty="0">
                <a:latin typeface="+mn-lt"/>
              </a:rPr>
              <a:t>Depending in the project, tasks can be estimated in weeks or days. To ensure accuracy, the three-point estimation method requires three time estimates for every task, based on prior experience or best guesses. </a:t>
            </a:r>
          </a:p>
          <a:p>
            <a:pPr algn="just">
              <a:buClr>
                <a:srgbClr val="0077E3"/>
              </a:buClr>
            </a:pPr>
            <a:endParaRPr lang="en-GB" sz="1800" dirty="0"/>
          </a:p>
          <a:p>
            <a:pPr algn="ctr">
              <a:spcAft>
                <a:spcPts val="400"/>
              </a:spcAft>
            </a:pPr>
            <a:r>
              <a:rPr lang="en-GB" sz="1800" dirty="0"/>
              <a:t>E stands for estimate</a:t>
            </a:r>
          </a:p>
          <a:p>
            <a:pPr algn="ctr">
              <a:spcAft>
                <a:spcPts val="400"/>
              </a:spcAft>
            </a:pPr>
            <a:r>
              <a:rPr lang="en-GB" sz="1800" dirty="0"/>
              <a:t>a = the best-case estimate (eg 2 days)</a:t>
            </a:r>
            <a:br>
              <a:rPr lang="en-GB" sz="1800" dirty="0"/>
            </a:br>
            <a:r>
              <a:rPr lang="en-GB" sz="1800" dirty="0"/>
              <a:t>m = the most likely estimate (eg 4 days)</a:t>
            </a:r>
            <a:br>
              <a:rPr lang="en-GB" sz="1800" dirty="0"/>
            </a:br>
            <a:r>
              <a:rPr lang="en-GB" sz="1800" dirty="0"/>
              <a:t>b = the worst-case estimate (eg 6 days)</a:t>
            </a:r>
          </a:p>
          <a:p>
            <a:pPr algn="ctr">
              <a:spcAft>
                <a:spcPts val="400"/>
              </a:spcAft>
            </a:pPr>
            <a:r>
              <a:rPr lang="en-GB" sz="1800" dirty="0"/>
              <a:t>Divide by 3 (the three-point estimation method)</a:t>
            </a:r>
          </a:p>
          <a:p>
            <a:pPr algn="ctr"/>
            <a:r>
              <a:rPr lang="en-GB" sz="1800" b="1" dirty="0"/>
              <a:t>E = (a + m + b)/3</a:t>
            </a:r>
          </a:p>
          <a:p>
            <a:pPr algn="ctr"/>
            <a:r>
              <a:rPr lang="en-GB" sz="1800" b="1" dirty="0"/>
              <a:t>E= (2 days + 4 days + 6 days)/3</a:t>
            </a:r>
          </a:p>
          <a:p>
            <a:pPr algn="ctr"/>
            <a:r>
              <a:rPr lang="en-GB" sz="1800" b="1" dirty="0"/>
              <a:t>E = 4 days</a:t>
            </a:r>
          </a:p>
          <a:p>
            <a:pPr marL="285750" indent="-285750" algn="just">
              <a:buClr>
                <a:srgbClr val="0077E3"/>
              </a:buClr>
              <a:buFont typeface="Arial" panose="020B0604020202020204" pitchFamily="34" charset="0"/>
              <a:buChar char="•"/>
            </a:pPr>
            <a:endParaRPr lang="en-GB" sz="1800" dirty="0">
              <a:latin typeface="+mn-lt"/>
            </a:endParaRPr>
          </a:p>
          <a:p>
            <a:endParaRPr lang="en-GB" sz="800" b="1" dirty="0"/>
          </a:p>
          <a:p>
            <a:br>
              <a:rPr lang="en-GB" sz="1400" b="1" dirty="0"/>
            </a:br>
            <a:r>
              <a:rPr lang="en-GB" sz="1400" b="1" dirty="0"/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3178109095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theme1.xml><?xml version="1.0" encoding="utf-8"?>
<a:theme xmlns:a="http://schemas.openxmlformats.org/drawingml/2006/main" name="1_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99F16286C48BA4FB36DA225EFE1545E" ma:contentTypeVersion="4" ma:contentTypeDescription="Create a new document." ma:contentTypeScope="" ma:versionID="e53d2e6a40ee7e4eea57efa1f1203e0b">
  <xsd:schema xmlns:xsd="http://www.w3.org/2001/XMLSchema" xmlns:xs="http://www.w3.org/2001/XMLSchema" xmlns:p="http://schemas.microsoft.com/office/2006/metadata/properties" xmlns:ns2="4b678ced-8ee3-4992-8a93-8a291cb51b09" targetNamespace="http://schemas.microsoft.com/office/2006/metadata/properties" ma:root="true" ma:fieldsID="629eada1725efa428db74041cb4d564d" ns2:_="">
    <xsd:import namespace="4b678ced-8ee3-4992-8a93-8a291cb51b09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b678ced-8ee3-4992-8a93-8a291cb51b0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6832FCB5-E184-4522-B591-042A7080E717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AAEF530B-58B9-4CB3-814F-6A93B8871FF3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A481E6BA-3A6B-4294-9BA4-63AA129BB483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4b678ced-8ee3-4992-8a93-8a291cb51b0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4093</TotalTime>
  <Words>1147</Words>
  <Application>Microsoft Office PowerPoint</Application>
  <PresentationFormat>On-screen Show (4:3)</PresentationFormat>
  <Paragraphs>81</Paragraphs>
  <Slides>14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9" baseType="lpstr">
      <vt:lpstr>ＭＳ Ｐゴシック</vt:lpstr>
      <vt:lpstr>Arial</vt:lpstr>
      <vt:lpstr>Lucida Grande</vt:lpstr>
      <vt:lpstr>Times New Roman</vt:lpstr>
      <vt:lpstr>1_Default Design</vt:lpstr>
      <vt:lpstr>PowerPoint 7: Gantt charts and critical path networks     </vt:lpstr>
      <vt:lpstr>PowerPoint Presentation</vt:lpstr>
      <vt:lpstr>Use of Gantt charts</vt:lpstr>
      <vt:lpstr>PowerPoint Presentation</vt:lpstr>
      <vt:lpstr>Critical path method (CPM)     </vt:lpstr>
      <vt:lpstr>CPM example: assembling a train set </vt:lpstr>
      <vt:lpstr>Steps to drawing the critical path     </vt:lpstr>
      <vt:lpstr>Drawing the critical path     </vt:lpstr>
      <vt:lpstr>Drawing the critical path  </vt:lpstr>
      <vt:lpstr>Drawing the critical path</vt:lpstr>
      <vt:lpstr>Benefits of CPM     </vt:lpstr>
      <vt:lpstr>Carbon emission data</vt:lpstr>
      <vt:lpstr>Understanding carbon emission data</vt:lpstr>
      <vt:lpstr>PowerPoint Presentation</vt:lpstr>
    </vt:vector>
  </TitlesOfParts>
  <Company>City &amp; Guilds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janicec</dc:creator>
  <cp:lastModifiedBy>Rachel Hamar</cp:lastModifiedBy>
  <cp:revision>135</cp:revision>
  <dcterms:created xsi:type="dcterms:W3CDTF">2013-05-28T00:38:54Z</dcterms:created>
  <dcterms:modified xsi:type="dcterms:W3CDTF">2025-11-18T19:25:58Z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0x010100B99F16286C48BA4FB36DA225EFE1545E</vt:lpwstr>
  </property>
</Properties>
</file>