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256" r:id="rId5"/>
    <p:sldId id="374" r:id="rId6"/>
    <p:sldId id="340" r:id="rId7"/>
    <p:sldId id="367" r:id="rId8"/>
    <p:sldId id="375" r:id="rId9"/>
    <p:sldId id="370" r:id="rId10"/>
    <p:sldId id="366" r:id="rId11"/>
    <p:sldId id="372" r:id="rId12"/>
    <p:sldId id="361" r:id="rId13"/>
    <p:sldId id="376" r:id="rId14"/>
    <p:sldId id="337" r:id="rId15"/>
    <p:sldId id="347" r:id="rId16"/>
    <p:sldId id="339" r:id="rId17"/>
    <p:sldId id="37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2CC15E-CB21-4675-8F76-895F47F4EFFC}" v="1" dt="2021-09-28T11:23:41.6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69"/>
    <p:restoredTop sz="86395"/>
  </p:normalViewPr>
  <p:slideViewPr>
    <p:cSldViewPr showGuides="1">
      <p:cViewPr varScale="1">
        <p:scale>
          <a:sx n="60" d="100"/>
          <a:sy n="60" d="100"/>
        </p:scale>
        <p:origin x="143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101420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346226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80603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1160" y="3645024"/>
            <a:ext cx="8291264" cy="2514600"/>
          </a:xfrm>
        </p:spPr>
        <p:txBody>
          <a:bodyPr anchor="t"/>
          <a:lstStyle/>
          <a:p>
            <a:pPr eaLnBrk="1" hangingPunct="1"/>
            <a:r>
              <a:rPr lang="en-GB" dirty="0">
                <a:ea typeface="ＭＳ Ｐゴシック" pitchFamily="-105" charset="-128"/>
                <a:cs typeface="ＭＳ Ｐゴシック" pitchFamily="-105" charset="-128"/>
              </a:rPr>
              <a:t>PowerPoint 3: Maintenance and post-occupancy data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pPr>
              <a:spcAft>
                <a:spcPts val="400"/>
              </a:spcAft>
            </a:pPr>
            <a:r>
              <a:rPr lang="en-GB" sz="2400" b="1" dirty="0"/>
              <a:t>8.1 Data</a:t>
            </a:r>
          </a:p>
          <a:p>
            <a:pPr>
              <a:spcAft>
                <a:spcPts val="400"/>
              </a:spcAft>
            </a:pPr>
            <a:r>
              <a:rPr lang="en-GB" sz="2400" b="1" dirty="0"/>
              <a:t>8.2 Sources of information</a:t>
            </a:r>
          </a:p>
        </p:txBody>
      </p:sp>
    </p:spTree>
    <p:extLst>
      <p:ext uri="{BB962C8B-B14F-4D97-AF65-F5344CB8AC3E}">
        <p14:creationId xmlns:p14="http://schemas.microsoft.com/office/powerpoint/2010/main" val="41593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1FA5C-76F3-564D-AC49-2AA5C9BDC22F}"/>
              </a:ext>
            </a:extLst>
          </p:cNvPr>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a:t>
            </a:r>
            <a:endParaRPr lang="en-GB" dirty="0"/>
          </a:p>
        </p:txBody>
      </p:sp>
      <p:sp>
        <p:nvSpPr>
          <p:cNvPr id="3" name="Content Placeholder 2">
            <a:extLst>
              <a:ext uri="{FF2B5EF4-FFF2-40B4-BE49-F238E27FC236}">
                <a16:creationId xmlns:a16="http://schemas.microsoft.com/office/drawing/2014/main" id="{90287547-D84B-7646-9A8D-882614F3591F}"/>
              </a:ext>
            </a:extLst>
          </p:cNvPr>
          <p:cNvSpPr>
            <a:spLocks noGrp="1"/>
          </p:cNvSpPr>
          <p:nvPr>
            <p:ph sz="quarter" idx="10"/>
          </p:nvPr>
        </p:nvSpPr>
        <p:spPr/>
        <p:txBody>
          <a:bodyPr/>
          <a:lstStyle/>
          <a:p>
            <a:r>
              <a:rPr lang="en-GB" dirty="0"/>
              <a:t>Handover should involve building services engineers, other members of the design team, the construction team, operators and commissioning and control specialists, in order to strengthen the operational readiness of the building. This includes verifying that all handover documentation is completed to a satisfactory standard and is adequate.</a:t>
            </a:r>
          </a:p>
        </p:txBody>
      </p:sp>
    </p:spTree>
    <p:extLst>
      <p:ext uri="{BB962C8B-B14F-4D97-AF65-F5344CB8AC3E}">
        <p14:creationId xmlns:p14="http://schemas.microsoft.com/office/powerpoint/2010/main" val="2156271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76784"/>
          </a:xfrm>
        </p:spPr>
        <p:txBody>
          <a:bodyPr/>
          <a:lstStyle/>
          <a:p>
            <a:pPr>
              <a:buClr>
                <a:srgbClr val="0077E3"/>
              </a:buClr>
            </a:pPr>
            <a:r>
              <a:rPr lang="en-US" dirty="0"/>
              <a:t>Post-occupancy evaluation (POE)</a:t>
            </a:r>
            <a:br>
              <a:rPr lang="en-US" dirty="0"/>
            </a:br>
            <a:br>
              <a:rPr lang="en-US" dirty="0"/>
            </a:br>
            <a:br>
              <a:rPr lang="en-US" sz="1600" dirty="0">
                <a:solidFill>
                  <a:schemeClr val="bg2"/>
                </a:solidFill>
              </a:rPr>
            </a:br>
            <a:br>
              <a:rPr lang="en-US" sz="1600" dirty="0"/>
            </a:br>
            <a:br>
              <a:rPr lang="en-US" sz="1200" b="0" dirty="0">
                <a:solidFill>
                  <a:schemeClr val="tx1"/>
                </a:solidFill>
              </a:rPr>
            </a:br>
            <a:br>
              <a:rPr lang="en-US" dirty="0"/>
            </a:br>
            <a:endParaRPr lang="en-US" dirty="0"/>
          </a:p>
        </p:txBody>
      </p:sp>
      <p:sp>
        <p:nvSpPr>
          <p:cNvPr id="5" name="TextBox 4">
            <a:extLst>
              <a:ext uri="{FF2B5EF4-FFF2-40B4-BE49-F238E27FC236}">
                <a16:creationId xmlns:a16="http://schemas.microsoft.com/office/drawing/2014/main" id="{F5F26B97-1769-ED45-A0FC-C2AAAF94346C}"/>
              </a:ext>
            </a:extLst>
          </p:cNvPr>
          <p:cNvSpPr txBox="1"/>
          <p:nvPr/>
        </p:nvSpPr>
        <p:spPr>
          <a:xfrm>
            <a:off x="423701" y="1484784"/>
            <a:ext cx="8263099" cy="5324535"/>
          </a:xfrm>
          <a:prstGeom prst="rect">
            <a:avLst/>
          </a:prstGeom>
          <a:noFill/>
        </p:spPr>
        <p:txBody>
          <a:bodyPr wrap="square" rtlCol="0">
            <a:spAutoFit/>
          </a:bodyPr>
          <a:lstStyle/>
          <a:p>
            <a:pPr>
              <a:buClr>
                <a:srgbClr val="0077E3"/>
              </a:buClr>
            </a:pPr>
            <a:r>
              <a:rPr lang="en-GB" sz="1800" b="1" dirty="0">
                <a:latin typeface="+mn-lt"/>
              </a:rPr>
              <a:t>Post-occupancy evaluation</a:t>
            </a:r>
            <a:r>
              <a:rPr lang="en-GB" sz="1800" dirty="0">
                <a:latin typeface="+mn-lt"/>
              </a:rPr>
              <a:t> is a useful source of data about building performance. To gain meaningful insights, it is essential to measure variables before changes are made to establish a baseline and make comparisons after a project has been completed. </a:t>
            </a:r>
            <a:r>
              <a:rPr lang="en-GB" sz="1800" dirty="0">
                <a:latin typeface="+mn-lt"/>
                <a:ea typeface="ＭＳ Ｐゴシック"/>
              </a:rPr>
              <a:t>During a POE two main types of data are collected:</a:t>
            </a:r>
          </a:p>
          <a:p>
            <a:pPr>
              <a:buClr>
                <a:srgbClr val="0077E3"/>
              </a:buClr>
            </a:pPr>
            <a:endParaRPr lang="en-GB" sz="1800" dirty="0">
              <a:latin typeface="+mn-lt"/>
              <a:ea typeface="ＭＳ Ｐゴシック"/>
            </a:endParaRPr>
          </a:p>
          <a:p>
            <a:pPr marL="285750" indent="-285750">
              <a:buClr>
                <a:srgbClr val="0077E3"/>
              </a:buClr>
              <a:buFont typeface="Arial" panose="020B0604020202020204" pitchFamily="34" charset="0"/>
              <a:buChar char="•"/>
            </a:pPr>
            <a:r>
              <a:rPr lang="en-GB" sz="1800" b="1" dirty="0"/>
              <a:t>Quantitative (numerical) data </a:t>
            </a:r>
            <a:r>
              <a:rPr lang="en-GB" sz="1800" dirty="0"/>
              <a:t>collected directly, or information transformed into numerical data, such as measures of energy and water consumption. This stage also includes questionnaire ratings or yes/no tick box responses.</a:t>
            </a:r>
          </a:p>
          <a:p>
            <a:pPr marL="285750" indent="-285750" algn="just">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Qualitative (non-numerical) data: </a:t>
            </a:r>
            <a:r>
              <a:rPr lang="en-GB" sz="1800" dirty="0"/>
              <a:t>text-based data used to provide deeper insight, meaning and context. It may include feedback from interviews, observations, focus groups, case studies and comments provided in questionnaires. Taken alongside quantitative data, the human voice in qualitative data can provide rich information and explain the reasons behind the numbers.</a:t>
            </a:r>
          </a:p>
          <a:p>
            <a:pPr>
              <a:buClr>
                <a:srgbClr val="0077E3"/>
              </a:buClr>
            </a:pPr>
            <a:endParaRPr lang="en-US" dirty="0">
              <a:latin typeface="+mn-lt"/>
              <a:ea typeface="ＭＳ Ｐゴシック"/>
            </a:endParaRPr>
          </a:p>
          <a:p>
            <a:pPr algn="just"/>
            <a:br>
              <a:rPr lang="en-US" sz="1600" dirty="0"/>
            </a:br>
            <a:endParaRPr lang="en-GB"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1988952"/>
          </a:xfrm>
        </p:spPr>
        <p:txBody>
          <a:bodyPr/>
          <a:lstStyle/>
          <a:p>
            <a:pPr>
              <a:buClr>
                <a:srgbClr val="0077E3"/>
              </a:buClr>
            </a:pPr>
            <a:r>
              <a:rPr lang="en-US" dirty="0"/>
              <a:t>POE</a:t>
            </a:r>
            <a:br>
              <a:rPr lang="en-US" dirty="0"/>
            </a:br>
            <a:r>
              <a:rPr lang="en-US" b="0" dirty="0"/>
              <a:t> </a:t>
            </a:r>
            <a:br>
              <a:rPr lang="en-US" sz="1600" dirty="0"/>
            </a:br>
            <a:br>
              <a:rPr lang="en-GB" sz="1600" dirty="0">
                <a:solidFill>
                  <a:schemeClr val="bg2"/>
                </a:solidFill>
              </a:rPr>
            </a:br>
            <a:br>
              <a:rPr lang="en-US" sz="1200" b="0" dirty="0">
                <a:solidFill>
                  <a:schemeClr val="tx1"/>
                </a:solidFill>
              </a:rPr>
            </a:br>
            <a:br>
              <a:rPr lang="en-US" dirty="0"/>
            </a:br>
            <a:endParaRPr lang="en-US" dirty="0"/>
          </a:p>
        </p:txBody>
      </p:sp>
      <p:sp>
        <p:nvSpPr>
          <p:cNvPr id="11" name="TextBox 10">
            <a:extLst>
              <a:ext uri="{FF2B5EF4-FFF2-40B4-BE49-F238E27FC236}">
                <a16:creationId xmlns:a16="http://schemas.microsoft.com/office/drawing/2014/main" id="{B422FF87-10BF-4C4F-B58E-1A0B42279858}"/>
              </a:ext>
            </a:extLst>
          </p:cNvPr>
          <p:cNvSpPr txBox="1"/>
          <p:nvPr/>
        </p:nvSpPr>
        <p:spPr>
          <a:xfrm>
            <a:off x="376634" y="1520173"/>
            <a:ext cx="8390732" cy="1015663"/>
          </a:xfrm>
          <a:prstGeom prst="rect">
            <a:avLst/>
          </a:prstGeom>
          <a:noFill/>
        </p:spPr>
        <p:txBody>
          <a:bodyPr wrap="square" rtlCol="0">
            <a:spAutoFit/>
          </a:bodyPr>
          <a:lstStyle/>
          <a:p>
            <a:r>
              <a:rPr lang="en-GB" dirty="0"/>
              <a:t>Continuing to undertake reviews at agreed intervals allows data to be captured on how ways of living or working in a building change, and to identify new issues that may arise.</a:t>
            </a:r>
          </a:p>
        </p:txBody>
      </p:sp>
      <p:pic>
        <p:nvPicPr>
          <p:cNvPr id="4" name="Picture 3">
            <a:extLst>
              <a:ext uri="{FF2B5EF4-FFF2-40B4-BE49-F238E27FC236}">
                <a16:creationId xmlns:a16="http://schemas.microsoft.com/office/drawing/2014/main" id="{AEE0E342-82CD-4A1A-892E-B6C66B468081}"/>
              </a:ext>
            </a:extLst>
          </p:cNvPr>
          <p:cNvPicPr>
            <a:picLocks noChangeAspect="1"/>
          </p:cNvPicPr>
          <p:nvPr/>
        </p:nvPicPr>
        <p:blipFill>
          <a:blip r:embed="rId2"/>
          <a:stretch>
            <a:fillRect/>
          </a:stretch>
        </p:blipFill>
        <p:spPr>
          <a:xfrm>
            <a:off x="1691680" y="2535836"/>
            <a:ext cx="5076056" cy="3807042"/>
          </a:xfrm>
          <a:prstGeom prst="rect">
            <a:avLst/>
          </a:prstGeom>
        </p:spPr>
      </p:pic>
    </p:spTree>
    <p:extLst>
      <p:ext uri="{BB962C8B-B14F-4D97-AF65-F5344CB8AC3E}">
        <p14:creationId xmlns:p14="http://schemas.microsoft.com/office/powerpoint/2010/main" val="251722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2922128117"/>
              </p:ext>
            </p:extLst>
          </p:nvPr>
        </p:nvGraphicFramePr>
        <p:xfrm>
          <a:off x="498376" y="1556792"/>
          <a:ext cx="8147247" cy="3984964"/>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447824">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Observations, eg space use audits, energy walkabouts</a:t>
                      </a:r>
                    </a:p>
                    <a:p>
                      <a:r>
                        <a:rPr lang="en-GB" sz="1600" dirty="0"/>
                        <a:t> </a:t>
                      </a:r>
                    </a:p>
                  </a:txBody>
                  <a:tcPr/>
                </a:tc>
                <a:tc>
                  <a:txBody>
                    <a:bodyPr/>
                    <a:lstStyle/>
                    <a:p>
                      <a:r>
                        <a:rPr lang="en-GB" sz="1600" dirty="0"/>
                        <a:t>Requires few staff resources</a:t>
                      </a:r>
                    </a:p>
                    <a:p>
                      <a:r>
                        <a:rPr lang="en-GB" sz="1600" dirty="0"/>
                        <a:t>Reveals problems not noticed </a:t>
                      </a:r>
                    </a:p>
                    <a:p>
                      <a:r>
                        <a:rPr lang="en-GB" sz="1600" dirty="0"/>
                        <a:t>Can be carried out over a specific period </a:t>
                      </a:r>
                    </a:p>
                  </a:txBody>
                  <a:tcPr/>
                </a:tc>
                <a:tc>
                  <a:txBody>
                    <a:bodyPr/>
                    <a:lstStyle/>
                    <a:p>
                      <a:r>
                        <a:rPr lang="en-GB" sz="1600" dirty="0"/>
                        <a:t>Comparison can be difficult </a:t>
                      </a:r>
                    </a:p>
                    <a:p>
                      <a:r>
                        <a:rPr lang="en-GB" sz="1600" dirty="0"/>
                        <a:t>Viewpoint can be biased</a:t>
                      </a:r>
                    </a:p>
                  </a:txBody>
                  <a:tcPr/>
                </a:tc>
                <a:extLst>
                  <a:ext uri="{0D108BD9-81ED-4DB2-BD59-A6C34878D82A}">
                    <a16:rowId xmlns:a16="http://schemas.microsoft.com/office/drawing/2014/main" val="311147192"/>
                  </a:ext>
                </a:extLst>
              </a:tr>
              <a:tr h="1113250">
                <a:tc>
                  <a:txBody>
                    <a:bodyPr/>
                    <a:lstStyle/>
                    <a:p>
                      <a:r>
                        <a:rPr lang="en-GB" sz="1600" dirty="0"/>
                        <a:t>Occupant consultation questionnaires</a:t>
                      </a:r>
                    </a:p>
                    <a:p>
                      <a:r>
                        <a:rPr lang="en-GB" sz="1600" dirty="0"/>
                        <a:t> </a:t>
                      </a:r>
                    </a:p>
                  </a:txBody>
                  <a:tcPr/>
                </a:tc>
                <a:tc>
                  <a:txBody>
                    <a:bodyPr/>
                    <a:lstStyle/>
                    <a:p>
                      <a:r>
                        <a:rPr lang="en-GB" sz="1600" dirty="0"/>
                        <a:t>Obtains detailed data </a:t>
                      </a:r>
                    </a:p>
                    <a:p>
                      <a:r>
                        <a:rPr lang="en-GB" sz="1600" dirty="0"/>
                        <a:t>Enables large-scale participation</a:t>
                      </a:r>
                    </a:p>
                    <a:p>
                      <a:r>
                        <a:rPr lang="en-GB" sz="1600" dirty="0"/>
                        <a:t>Obtains broad-based opinion</a:t>
                      </a:r>
                    </a:p>
                  </a:txBody>
                  <a:tcPr/>
                </a:tc>
                <a:tc>
                  <a:txBody>
                    <a:bodyPr/>
                    <a:lstStyle/>
                    <a:p>
                      <a:r>
                        <a:rPr lang="en-GB" sz="1600" dirty="0"/>
                        <a:t>Requires expertise in statistics</a:t>
                      </a:r>
                    </a:p>
                    <a:p>
                      <a:r>
                        <a:rPr lang="en-GB" sz="1600" dirty="0"/>
                        <a:t>Requires staff time to complete  </a:t>
                      </a:r>
                    </a:p>
                  </a:txBody>
                  <a:tcPr/>
                </a:tc>
                <a:extLst>
                  <a:ext uri="{0D108BD9-81ED-4DB2-BD59-A6C34878D82A}">
                    <a16:rowId xmlns:a16="http://schemas.microsoft.com/office/drawing/2014/main" val="2134874059"/>
                  </a:ext>
                </a:extLst>
              </a:tr>
              <a:tr h="1113250">
                <a:tc>
                  <a:txBody>
                    <a:bodyPr/>
                    <a:lstStyle/>
                    <a:p>
                      <a:r>
                        <a:rPr lang="en-GB" sz="1600" dirty="0"/>
                        <a:t>Occupant consultation interviews</a:t>
                      </a:r>
                    </a:p>
                  </a:txBody>
                  <a:tcPr/>
                </a:tc>
                <a:tc>
                  <a:txBody>
                    <a:bodyPr/>
                    <a:lstStyle/>
                    <a:p>
                      <a:r>
                        <a:rPr lang="en-GB" sz="1600" dirty="0"/>
                        <a:t>Allows a range of aspects to be considered</a:t>
                      </a:r>
                    </a:p>
                    <a:p>
                      <a:r>
                        <a:rPr lang="en-GB" sz="1600" dirty="0"/>
                        <a:t>Can be restricted to key personnel</a:t>
                      </a:r>
                    </a:p>
                  </a:txBody>
                  <a:tcPr/>
                </a:tc>
                <a:tc>
                  <a:txBody>
                    <a:bodyPr/>
                    <a:lstStyle/>
                    <a:p>
                      <a:r>
                        <a:rPr lang="en-GB" sz="1600" dirty="0"/>
                        <a:t>Viewpoint can be biased</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506650007"/>
              </p:ext>
            </p:extLst>
          </p:nvPr>
        </p:nvGraphicFramePr>
        <p:xfrm>
          <a:off x="457200" y="1628800"/>
          <a:ext cx="8147247" cy="4056972"/>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519832">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 Audits </a:t>
                      </a:r>
                    </a:p>
                  </a:txBody>
                  <a:tcPr/>
                </a:tc>
                <a:tc>
                  <a:txBody>
                    <a:bodyPr/>
                    <a:lstStyle/>
                    <a:p>
                      <a:r>
                        <a:rPr lang="en-GB" sz="1600" dirty="0"/>
                        <a:t>Collection of data from meters</a:t>
                      </a:r>
                    </a:p>
                    <a:p>
                      <a:r>
                        <a:rPr lang="en-GB" sz="1600" dirty="0"/>
                        <a:t>Can refer to EPC for information </a:t>
                      </a:r>
                    </a:p>
                  </a:txBody>
                  <a:tcPr/>
                </a:tc>
                <a:tc>
                  <a:txBody>
                    <a:bodyPr/>
                    <a:lstStyle/>
                    <a:p>
                      <a:r>
                        <a:rPr lang="en-GB" sz="1600" dirty="0"/>
                        <a:t>Not always easy to locate</a:t>
                      </a:r>
                    </a:p>
                    <a:p>
                      <a:r>
                        <a:rPr lang="en-GB" sz="1600" dirty="0"/>
                        <a:t>Calibration can cause gaps in data</a:t>
                      </a:r>
                    </a:p>
                  </a:txBody>
                  <a:tcPr/>
                </a:tc>
                <a:extLst>
                  <a:ext uri="{0D108BD9-81ED-4DB2-BD59-A6C34878D82A}">
                    <a16:rowId xmlns:a16="http://schemas.microsoft.com/office/drawing/2014/main" val="311147192"/>
                  </a:ext>
                </a:extLst>
              </a:tr>
              <a:tr h="1113250">
                <a:tc>
                  <a:txBody>
                    <a:bodyPr/>
                    <a:lstStyle/>
                    <a:p>
                      <a:r>
                        <a:rPr lang="en-GB" sz="1600" dirty="0"/>
                        <a:t>Workshops/</a:t>
                      </a:r>
                    </a:p>
                    <a:p>
                      <a:r>
                        <a:rPr lang="en-GB" sz="1600" dirty="0"/>
                        <a:t>discussions</a:t>
                      </a:r>
                    </a:p>
                  </a:txBody>
                  <a:tcPr/>
                </a:tc>
                <a:tc>
                  <a:txBody>
                    <a:bodyPr/>
                    <a:lstStyle/>
                    <a:p>
                      <a:r>
                        <a:rPr lang="en-GB" sz="1600" dirty="0"/>
                        <a:t>Takes minimal management time </a:t>
                      </a:r>
                    </a:p>
                    <a:p>
                      <a:r>
                        <a:rPr lang="en-GB" sz="1600" dirty="0"/>
                        <a:t>Issues can be explored by the group</a:t>
                      </a:r>
                    </a:p>
                    <a:p>
                      <a:r>
                        <a:rPr lang="en-GB" sz="1600" dirty="0"/>
                        <a:t>Can involve fewer staff</a:t>
                      </a:r>
                    </a:p>
                  </a:txBody>
                  <a:tcPr/>
                </a:tc>
                <a:tc>
                  <a:txBody>
                    <a:bodyPr/>
                    <a:lstStyle/>
                    <a:p>
                      <a:r>
                        <a:rPr lang="en-GB" sz="1600" dirty="0"/>
                        <a:t>Requires expertise in facilitation</a:t>
                      </a:r>
                    </a:p>
                    <a:p>
                      <a:r>
                        <a:rPr lang="en-GB" sz="1600" dirty="0"/>
                        <a:t>Can be time consuming </a:t>
                      </a:r>
                    </a:p>
                    <a:p>
                      <a:r>
                        <a:rPr lang="en-GB" sz="1600" dirty="0"/>
                        <a:t>Removes anonymity</a:t>
                      </a:r>
                    </a:p>
                  </a:txBody>
                  <a:tcPr/>
                </a:tc>
                <a:extLst>
                  <a:ext uri="{0D108BD9-81ED-4DB2-BD59-A6C34878D82A}">
                    <a16:rowId xmlns:a16="http://schemas.microsoft.com/office/drawing/2014/main" val="2134874059"/>
                  </a:ext>
                </a:extLst>
              </a:tr>
              <a:tr h="1113250">
                <a:tc>
                  <a:txBody>
                    <a:bodyPr/>
                    <a:lstStyle/>
                    <a:p>
                      <a:r>
                        <a:rPr lang="en-GB" sz="1600" dirty="0"/>
                        <a:t>Organisational</a:t>
                      </a:r>
                    </a:p>
                    <a:p>
                      <a:r>
                        <a:rPr lang="en-GB" sz="1600" dirty="0"/>
                        <a:t>performance measures</a:t>
                      </a:r>
                    </a:p>
                  </a:txBody>
                  <a:tcPr/>
                </a:tc>
                <a:tc>
                  <a:txBody>
                    <a:bodyPr/>
                    <a:lstStyle/>
                    <a:p>
                      <a:r>
                        <a:rPr lang="en-GB" sz="1600" dirty="0"/>
                        <a:t>Data is already collated</a:t>
                      </a:r>
                    </a:p>
                    <a:p>
                      <a:r>
                        <a:rPr lang="en-GB" sz="1600" dirty="0"/>
                        <a:t>Measures can be identified from building</a:t>
                      </a:r>
                    </a:p>
                  </a:txBody>
                  <a:tcPr/>
                </a:tc>
                <a:tc>
                  <a:txBody>
                    <a:bodyPr/>
                    <a:lstStyle/>
                    <a:p>
                      <a:r>
                        <a:rPr lang="en-GB" sz="1600" dirty="0"/>
                        <a:t>High-level data required Documentation</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extLst>
      <p:ext uri="{BB962C8B-B14F-4D97-AF65-F5344CB8AC3E}">
        <p14:creationId xmlns:p14="http://schemas.microsoft.com/office/powerpoint/2010/main" val="301673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r>
              <a:rPr lang="en-GB" dirty="0"/>
              <a:t>There are a variety of data sources which are used in construction and building services engineering. Data from these sources can be used to understand behaviour, assess performance, improve market competitiveness, allocate resources and manage costs. In this presentation we look at:</a:t>
            </a:r>
          </a:p>
          <a:p>
            <a:pPr marL="285750" indent="-285750">
              <a:spcBef>
                <a:spcPts val="400"/>
              </a:spcBef>
              <a:spcAft>
                <a:spcPts val="400"/>
              </a:spcAft>
              <a:buClr>
                <a:srgbClr val="0077E3"/>
              </a:buClr>
              <a:buFont typeface="Arial" panose="020B0604020202020204" pitchFamily="34" charset="0"/>
              <a:buChar char="•"/>
            </a:pPr>
            <a:r>
              <a:rPr lang="en-GB" dirty="0"/>
              <a:t>maintenance and replacement systems</a:t>
            </a:r>
          </a:p>
          <a:p>
            <a:pPr marL="285750" indent="-285750">
              <a:spcBef>
                <a:spcPts val="400"/>
              </a:spcBef>
              <a:spcAft>
                <a:spcPts val="400"/>
              </a:spcAft>
              <a:buClr>
                <a:srgbClr val="0077E3"/>
              </a:buClr>
              <a:buFont typeface="Arial" panose="020B0604020202020204" pitchFamily="34" charset="0"/>
              <a:buChar char="•"/>
            </a:pPr>
            <a:r>
              <a:rPr lang="en-GB" dirty="0"/>
              <a:t>post-occupancy evaluation.</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244075"/>
            <a:ext cx="8686800" cy="4630700"/>
          </a:xfrm>
        </p:spPr>
        <p:txBody>
          <a:bodyPr/>
          <a:lstStyle/>
          <a:p>
            <a:pPr>
              <a:lnSpc>
                <a:spcPct val="100000"/>
              </a:lnSpc>
              <a:spcBef>
                <a:spcPts val="0"/>
              </a:spcBef>
              <a:spcAft>
                <a:spcPts val="0"/>
              </a:spcAft>
              <a:buClr>
                <a:srgbClr val="0077E3"/>
              </a:buClr>
            </a:pPr>
            <a:endParaRPr lang="en-GB" sz="1800" dirty="0"/>
          </a:p>
          <a:p>
            <a:pPr>
              <a:lnSpc>
                <a:spcPct val="100000"/>
              </a:lnSpc>
              <a:spcBef>
                <a:spcPts val="400"/>
              </a:spcBef>
              <a:spcAft>
                <a:spcPts val="400"/>
              </a:spcAft>
              <a:buClr>
                <a:srgbClr val="0077E3"/>
              </a:buClr>
            </a:pPr>
            <a:r>
              <a:rPr lang="en-GB" sz="1800" dirty="0"/>
              <a:t>Maintenance is carried out to:</a:t>
            </a:r>
          </a:p>
          <a:p>
            <a:pPr marL="501650" lvl="1" indent="-285750">
              <a:lnSpc>
                <a:spcPct val="100000"/>
              </a:lnSpc>
              <a:spcBef>
                <a:spcPts val="400"/>
              </a:spcBef>
              <a:spcAft>
                <a:spcPts val="400"/>
              </a:spcAft>
              <a:buFont typeface="Arial" panose="020B0604020202020204" pitchFamily="34" charset="0"/>
              <a:buChar char="•"/>
            </a:pPr>
            <a:r>
              <a:rPr lang="en-GB" sz="1800" dirty="0"/>
              <a:t>maintain structural stability and safety and prevent decay and degradation</a:t>
            </a:r>
          </a:p>
          <a:p>
            <a:pPr marL="501650" lvl="1" indent="-285750">
              <a:lnSpc>
                <a:spcPct val="100000"/>
              </a:lnSpc>
              <a:spcBef>
                <a:spcPts val="400"/>
              </a:spcBef>
              <a:spcAft>
                <a:spcPts val="400"/>
              </a:spcAft>
              <a:buFont typeface="Arial" panose="020B0604020202020204" pitchFamily="34" charset="0"/>
              <a:buChar char="•"/>
            </a:pPr>
            <a:r>
              <a:rPr lang="en-GB" sz="1800" dirty="0"/>
              <a:t>ensure availability of important assets</a:t>
            </a:r>
          </a:p>
          <a:p>
            <a:pPr marL="501650" lvl="1" indent="-285750">
              <a:lnSpc>
                <a:spcPct val="100000"/>
              </a:lnSpc>
              <a:spcBef>
                <a:spcPts val="400"/>
              </a:spcBef>
              <a:spcAft>
                <a:spcPts val="400"/>
              </a:spcAft>
              <a:buFont typeface="Arial" panose="020B0604020202020204" pitchFamily="34" charset="0"/>
              <a:buChar char="•"/>
            </a:pPr>
            <a:r>
              <a:rPr lang="en-GB" sz="1800" dirty="0"/>
              <a:t>prevent loss of core business due to failure of service systems.</a:t>
            </a:r>
          </a:p>
          <a:p>
            <a:pPr lvl="1" indent="0">
              <a:lnSpc>
                <a:spcPct val="100000"/>
              </a:lnSpc>
              <a:spcBef>
                <a:spcPts val="0"/>
              </a:spcBef>
              <a:spcAft>
                <a:spcPts val="0"/>
              </a:spcAft>
              <a:buNone/>
            </a:pPr>
            <a:endParaRPr lang="en-GB" sz="1800" dirty="0"/>
          </a:p>
          <a:p>
            <a:pPr marL="0" lvl="1" indent="0">
              <a:lnSpc>
                <a:spcPct val="100000"/>
              </a:lnSpc>
              <a:spcBef>
                <a:spcPts val="400"/>
              </a:spcBef>
              <a:spcAft>
                <a:spcPts val="400"/>
              </a:spcAft>
              <a:buNone/>
            </a:pPr>
            <a:r>
              <a:rPr lang="en-GB" sz="1800" dirty="0"/>
              <a:t>It can also prevent undesirable outcomes, such as: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non-compliance with legal requirements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customer dissatisfaction</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health and safety breaches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inefficient and wasteful energy consumption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environmental loss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the excessive cost of catastrophic plant failures.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372415"/>
            <a:ext cx="8229600" cy="6012600"/>
          </a:xfrm>
        </p:spPr>
        <p:txBody>
          <a:bodyPr/>
          <a:lstStyle/>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pPr>
              <a:spcBef>
                <a:spcPts val="400"/>
              </a:spcBef>
              <a:spcAft>
                <a:spcPts val="400"/>
              </a:spcAft>
            </a:pPr>
            <a:r>
              <a:rPr lang="en-GB" sz="1800" dirty="0"/>
              <a:t>Maintenance can also help to:</a:t>
            </a:r>
          </a:p>
          <a:p>
            <a:pPr marL="285750" indent="-285750">
              <a:spcBef>
                <a:spcPts val="400"/>
              </a:spcBef>
              <a:spcAft>
                <a:spcPts val="400"/>
              </a:spcAft>
              <a:buClr>
                <a:srgbClr val="0077E3"/>
              </a:buClr>
              <a:buFont typeface="Arial" panose="020B0604020202020204" pitchFamily="34" charset="0"/>
              <a:buChar char="•"/>
            </a:pPr>
            <a:r>
              <a:rPr lang="en-GB" sz="1800" dirty="0"/>
              <a:t>determine the causes of defects and help prevent reoccurrence or repetition</a:t>
            </a:r>
          </a:p>
          <a:p>
            <a:pPr marL="285750" indent="-285750">
              <a:spcBef>
                <a:spcPts val="400"/>
              </a:spcBef>
              <a:spcAft>
                <a:spcPts val="400"/>
              </a:spcAft>
              <a:buClr>
                <a:srgbClr val="0077E3"/>
              </a:buClr>
              <a:buFont typeface="Arial" panose="020B0604020202020204" pitchFamily="34" charset="0"/>
              <a:buChar char="•"/>
            </a:pPr>
            <a:r>
              <a:rPr lang="en-GB" sz="1800" dirty="0"/>
              <a:t>prevent unnecessary damage from the weather or from general usage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inform plans for renovation, refurbishment, retrofitting or new buildings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optimise performance of the building for its occupants.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pic>
        <p:nvPicPr>
          <p:cNvPr id="5" name="Picture 4" descr="A person working in a factory&#10;&#10;Description automatically generated">
            <a:extLst>
              <a:ext uri="{FF2B5EF4-FFF2-40B4-BE49-F238E27FC236}">
                <a16:creationId xmlns:a16="http://schemas.microsoft.com/office/drawing/2014/main" id="{26158C7B-A6D6-4321-B168-7711393B1E3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87824" y="3717032"/>
            <a:ext cx="3048000" cy="2033016"/>
          </a:xfrm>
          <a:prstGeom prst="rect">
            <a:avLst/>
          </a:prstGeom>
        </p:spPr>
      </p:pic>
    </p:spTree>
    <p:extLst>
      <p:ext uri="{BB962C8B-B14F-4D97-AF65-F5344CB8AC3E}">
        <p14:creationId xmlns:p14="http://schemas.microsoft.com/office/powerpoint/2010/main" val="3614348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D376-AB2B-41C4-8F94-FDF5A12616E2}"/>
              </a:ext>
            </a:extLst>
          </p:cNvPr>
          <p:cNvSpPr>
            <a:spLocks noGrp="1"/>
          </p:cNvSpPr>
          <p:nvPr>
            <p:ph type="title"/>
          </p:nvPr>
        </p:nvSpPr>
        <p:spPr/>
        <p:txBody>
          <a:bodyPr/>
          <a:lstStyle/>
          <a:p>
            <a:r>
              <a:rPr lang="en-GB" dirty="0"/>
              <a:t>Maintenance types</a:t>
            </a:r>
          </a:p>
        </p:txBody>
      </p:sp>
      <p:sp>
        <p:nvSpPr>
          <p:cNvPr id="3" name="Content Placeholder 2">
            <a:extLst>
              <a:ext uri="{FF2B5EF4-FFF2-40B4-BE49-F238E27FC236}">
                <a16:creationId xmlns:a16="http://schemas.microsoft.com/office/drawing/2014/main" id="{3AC85924-D495-468D-97E4-1DB0C26DECAC}"/>
              </a:ext>
            </a:extLst>
          </p:cNvPr>
          <p:cNvSpPr>
            <a:spLocks noGrp="1"/>
          </p:cNvSpPr>
          <p:nvPr>
            <p:ph sz="quarter" idx="10"/>
          </p:nvPr>
        </p:nvSpPr>
        <p:spPr/>
        <p:txBody>
          <a:bodyPr/>
          <a:lstStyle/>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Planned maintenance</a:t>
            </a:r>
            <a:r>
              <a:rPr lang="en-GB" sz="1800" dirty="0">
                <a:latin typeface="Arial" panose="020B0604020202020204" pitchFamily="34" charset="0"/>
              </a:rPr>
              <a:t> on a regular basis.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Preventive maintenance</a:t>
            </a:r>
            <a:r>
              <a:rPr lang="en-GB" sz="1800" dirty="0">
                <a:latin typeface="Arial" panose="020B0604020202020204" pitchFamily="34" charset="0"/>
              </a:rPr>
              <a:t> to maintain working order or extend life.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Corrective maintenance</a:t>
            </a:r>
            <a:r>
              <a:rPr lang="en-GB" sz="1800" dirty="0">
                <a:latin typeface="Arial" panose="020B0604020202020204" pitchFamily="34" charset="0"/>
              </a:rPr>
              <a:t>, eg repairs.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Front-line maintenance</a:t>
            </a:r>
            <a:r>
              <a:rPr lang="en-GB" sz="1800" dirty="0">
                <a:latin typeface="Arial" panose="020B0604020202020204" pitchFamily="34" charset="0"/>
              </a:rPr>
              <a:t>, eg repainting and decorating an occupied building.</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Proactive maintenance </a:t>
            </a:r>
            <a:r>
              <a:rPr lang="en-GB" sz="1800" dirty="0">
                <a:latin typeface="Arial" panose="020B0604020202020204" pitchFamily="34" charset="0"/>
              </a:rPr>
              <a:t>undertaken to avoid failures or identify defects that could lead to failure.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Reliability-centred maintenance</a:t>
            </a:r>
            <a:r>
              <a:rPr lang="en-GB" sz="1800" dirty="0">
                <a:latin typeface="Arial" panose="020B0604020202020204" pitchFamily="34" charset="0"/>
              </a:rPr>
              <a:t>, combining maintenance strategies  to ensure a physical asset continues to function correctly.</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Scheduled maintenance</a:t>
            </a:r>
            <a:r>
              <a:rPr lang="en-GB" sz="1800" dirty="0">
                <a:latin typeface="Arial" panose="020B0604020202020204" pitchFamily="34" charset="0"/>
              </a:rPr>
              <a:t>, which is preventive maintenance carried out in accordance with predetermined intervals, number of operations, hours run, and so on.</a:t>
            </a:r>
          </a:p>
          <a:p>
            <a:endParaRPr lang="en-GB" dirty="0"/>
          </a:p>
        </p:txBody>
      </p:sp>
    </p:spTree>
    <p:extLst>
      <p:ext uri="{BB962C8B-B14F-4D97-AF65-F5344CB8AC3E}">
        <p14:creationId xmlns:p14="http://schemas.microsoft.com/office/powerpoint/2010/main" val="206727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Computerised managed maintenance system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CMMS</a:t>
            </a:r>
            <a:r>
              <a:rPr lang="en-GB" dirty="0"/>
              <a:t> is a computer-based software information source for maintenance management.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It evolved in the late 1980s and early 1990s as building professionals began to use computer-aided design and facilities management (CAFM) tools.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helps organise and automate the record-keeping process. As a type of </a:t>
            </a:r>
            <a:r>
              <a:rPr lang="en-GB" b="1" dirty="0"/>
              <a:t>work order management system</a:t>
            </a:r>
            <a:r>
              <a:rPr lang="en-GB" dirty="0"/>
              <a:t>, CMMS uses data collected from equipment located throughout a facility to monitor inventory, track work orders, generate reports and initiate preventive maintenance actions.</a:t>
            </a:r>
            <a:r>
              <a:rPr lang="en-GB" dirty="0">
                <a:solidFill>
                  <a:srgbClr val="000000"/>
                </a:solidFill>
              </a:rPr>
              <a:t> </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103466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 order management systems and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a:xfrm>
            <a:off x="457200" y="1512000"/>
            <a:ext cx="8229600" cy="4248000"/>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b="1" dirty="0">
                <a:solidFill>
                  <a:srgbClr val="000000"/>
                </a:solidFill>
              </a:rPr>
              <a:t>Work </a:t>
            </a:r>
            <a:r>
              <a:rPr lang="en-GB" b="1" dirty="0"/>
              <a:t>order management systems</a:t>
            </a:r>
            <a:r>
              <a:rPr lang="en-GB" dirty="0"/>
              <a:t> use a dashboard to track and manage relevant maintenance projects and processes for facilities managers</a:t>
            </a:r>
            <a:r>
              <a:rPr lang="en-GB" dirty="0">
                <a:solidFill>
                  <a:srgbClr val="000000"/>
                </a:solidFill>
              </a:rPr>
              <a:t>.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solidFill>
                  <a:srgbClr val="000000"/>
                </a:solidFill>
              </a:rPr>
              <a:t>Such </a:t>
            </a:r>
            <a:r>
              <a:rPr lang="en-GB" dirty="0"/>
              <a:t>systems are suitable for multi-site organisations and can be integrated with </a:t>
            </a:r>
            <a:r>
              <a:rPr lang="en-GB" b="1" dirty="0"/>
              <a:t>enterprise asset management software (EAM)</a:t>
            </a:r>
            <a:r>
              <a:rPr lang="en-GB" dirty="0"/>
              <a:t> or  CMMS.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CMMS  can also help maintenance planners, engineers and supervisors to schedule, monitor and execute maintenance tasks in compliance with regulations and health and safety requirements.</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3411054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Replacement systems </a:t>
            </a:r>
            <a:endParaRPr lang="en-US" dirty="0"/>
          </a:p>
        </p:txBody>
      </p:sp>
      <p:sp>
        <p:nvSpPr>
          <p:cNvPr id="3" name="Content Placeholder 2"/>
          <p:cNvSpPr>
            <a:spLocks noGrp="1"/>
          </p:cNvSpPr>
          <p:nvPr>
            <p:ph sz="quarter" idx="10"/>
          </p:nvPr>
        </p:nvSpPr>
        <p:spPr>
          <a:xfrm>
            <a:off x="518864" y="1512000"/>
            <a:ext cx="8229600" cy="4248000"/>
          </a:xfrm>
        </p:spPr>
        <p:txBody>
          <a:bodyPr/>
          <a:lstStyle/>
          <a:p>
            <a:pPr algn="just">
              <a:lnSpc>
                <a:spcPct val="100000"/>
              </a:lnSpc>
              <a:spcBef>
                <a:spcPts val="0"/>
              </a:spcBef>
              <a:spcAft>
                <a:spcPts val="0"/>
              </a:spcAft>
              <a:buClr>
                <a:srgbClr val="0077E3"/>
              </a:buClr>
            </a:pPr>
            <a:r>
              <a:rPr lang="en-GB" dirty="0"/>
              <a:t>In some circumstances there will be a requirement to carry out the full replacement of a system. This could be for a number of reasons such as:</a:t>
            </a:r>
          </a:p>
          <a:p>
            <a:pPr algn="just">
              <a:lnSpc>
                <a:spcPct val="100000"/>
              </a:lnSpc>
              <a:spcBef>
                <a:spcPts val="0"/>
              </a:spcBef>
              <a:spcAft>
                <a:spcPts val="0"/>
              </a:spcAft>
              <a:buClr>
                <a:srgbClr val="0077E3"/>
              </a:buClr>
            </a:pPr>
            <a:endParaRPr lang="en-GB" dirty="0"/>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non-availability of spare parts during maintenance</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investment in buildings</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upgrades to meet current energy efficiency legislation</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building grants.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dirty="0"/>
          </a:p>
          <a:p>
            <a:pPr>
              <a:lnSpc>
                <a:spcPct val="100000"/>
              </a:lnSpc>
              <a:spcBef>
                <a:spcPts val="0"/>
              </a:spcBef>
              <a:spcAft>
                <a:spcPts val="0"/>
              </a:spcAft>
              <a:buClr>
                <a:srgbClr val="0077E3"/>
              </a:buClr>
            </a:pPr>
            <a:r>
              <a:rPr lang="en-GB" dirty="0"/>
              <a:t>A full redesign of the replacement system should be undertaken to ensure it is fit for purpose, meets current British Standards (BS) and building regulations and takes into consideration any existing data collected on the building during its use.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202997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 of built assets</a:t>
            </a:r>
            <a:endParaRPr lang="en-US" dirty="0"/>
          </a:p>
        </p:txBody>
      </p:sp>
      <p:sp>
        <p:nvSpPr>
          <p:cNvPr id="3" name="Content Placeholder 2"/>
          <p:cNvSpPr>
            <a:spLocks noGrp="1"/>
          </p:cNvSpPr>
          <p:nvPr>
            <p:ph sz="quarter" idx="10"/>
          </p:nvPr>
        </p:nvSpPr>
        <p:spPr>
          <a:xfrm>
            <a:off x="3563888" y="1590228"/>
            <a:ext cx="5122912" cy="3834000"/>
          </a:xfrm>
        </p:spPr>
        <p:txBody>
          <a:bodyPr/>
          <a:lstStyle/>
          <a:p>
            <a:pPr>
              <a:lnSpc>
                <a:spcPct val="100000"/>
              </a:lnSpc>
              <a:spcBef>
                <a:spcPts val="0"/>
              </a:spcBef>
              <a:spcAft>
                <a:spcPts val="0"/>
              </a:spcAft>
              <a:buClr>
                <a:srgbClr val="0077E3"/>
              </a:buClr>
            </a:pPr>
            <a:r>
              <a:rPr lang="en-GB" dirty="0"/>
              <a:t>It is usually only after </a:t>
            </a:r>
            <a:r>
              <a:rPr lang="en-GB" b="1" dirty="0"/>
              <a:t>handover</a:t>
            </a:r>
            <a:r>
              <a:rPr lang="en-GB" dirty="0"/>
              <a:t> and with the building in operation that the building services engineering systems are truly tested against client expectations. Often, operational issues arise when people use and occupy the building after handover. </a:t>
            </a:r>
          </a:p>
          <a:p>
            <a:pPr algn="just">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It is important that buildings are not handed over in a poor state of operational readiness. This can be a risk when programme delays have led to short testing and pre-handover periods.</a:t>
            </a:r>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
        <p:nvSpPr>
          <p:cNvPr id="9" name="Content Placeholder 2">
            <a:extLst>
              <a:ext uri="{FF2B5EF4-FFF2-40B4-BE49-F238E27FC236}">
                <a16:creationId xmlns:a16="http://schemas.microsoft.com/office/drawing/2014/main" id="{E36F3D37-2540-FD4F-BAB9-A9B7D697F1CA}"/>
              </a:ext>
            </a:extLst>
          </p:cNvPr>
          <p:cNvSpPr txBox="1">
            <a:spLocks/>
          </p:cNvSpPr>
          <p:nvPr/>
        </p:nvSpPr>
        <p:spPr bwMode="auto">
          <a:xfrm>
            <a:off x="395536" y="5346000"/>
            <a:ext cx="8291264"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pPr>
            <a:endParaRPr lang="en-GB" sz="1400" kern="0" dirty="0"/>
          </a:p>
        </p:txBody>
      </p:sp>
      <p:pic>
        <p:nvPicPr>
          <p:cNvPr id="5" name="Picture 4" descr="A picture containing indoor&#10;&#10;Description automatically generated">
            <a:extLst>
              <a:ext uri="{FF2B5EF4-FFF2-40B4-BE49-F238E27FC236}">
                <a16:creationId xmlns:a16="http://schemas.microsoft.com/office/drawing/2014/main" id="{C9E9337D-E09F-4ADC-90D2-92494CABE67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7200" y="2658314"/>
            <a:ext cx="2537060" cy="1694756"/>
          </a:xfrm>
          <a:prstGeom prst="rect">
            <a:avLst/>
          </a:prstGeom>
        </p:spPr>
      </p:pic>
      <p:sp>
        <p:nvSpPr>
          <p:cNvPr id="8" name="TextBox 7">
            <a:extLst>
              <a:ext uri="{FF2B5EF4-FFF2-40B4-BE49-F238E27FC236}">
                <a16:creationId xmlns:a16="http://schemas.microsoft.com/office/drawing/2014/main" id="{12D3E2B5-5B39-4175-A907-805CC2FD88CF}"/>
              </a:ext>
            </a:extLst>
          </p:cNvPr>
          <p:cNvSpPr txBox="1"/>
          <p:nvPr/>
        </p:nvSpPr>
        <p:spPr>
          <a:xfrm>
            <a:off x="457200" y="4607336"/>
            <a:ext cx="8291264" cy="369332"/>
          </a:xfrm>
          <a:prstGeom prst="rect">
            <a:avLst/>
          </a:prstGeom>
          <a:noFill/>
        </p:spPr>
        <p:txBody>
          <a:bodyPr wrap="square">
            <a:spAutoFit/>
          </a:bodyPr>
          <a:lstStyle/>
          <a:p>
            <a:pPr algn="just">
              <a:lnSpc>
                <a:spcPct val="100000"/>
              </a:lnSpc>
              <a:spcBef>
                <a:spcPts val="0"/>
              </a:spcBef>
              <a:spcAft>
                <a:spcPts val="0"/>
              </a:spcAft>
              <a:buClr>
                <a:srgbClr val="0077E3"/>
              </a:buClr>
            </a:pPr>
            <a:r>
              <a:rPr lang="en-GB" sz="1800" dirty="0"/>
              <a:t> </a:t>
            </a:r>
          </a:p>
        </p:txBody>
      </p:sp>
    </p:spTree>
    <p:extLst>
      <p:ext uri="{BB962C8B-B14F-4D97-AF65-F5344CB8AC3E}">
        <p14:creationId xmlns:p14="http://schemas.microsoft.com/office/powerpoint/2010/main" val="3015222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62B0F6-7917-4E80-B6F9-584312893D3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F94BC71-C0AE-45E5-B7A9-E6572BF5C6E1}">
  <ds:schemaRefs>
    <ds:schemaRef ds:uri="http://schemas.microsoft.com/sharepoint/v3/contenttype/forms"/>
  </ds:schemaRefs>
</ds:datastoreItem>
</file>

<file path=customXml/itemProps3.xml><?xml version="1.0" encoding="utf-8"?>
<ds:datastoreItem xmlns:ds="http://schemas.openxmlformats.org/officeDocument/2006/customXml" ds:itemID="{92C913A1-E156-4B9B-9ECC-1F7F2DB222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1295</TotalTime>
  <Words>1070</Words>
  <Application>Microsoft Office PowerPoint</Application>
  <PresentationFormat>On-screen Show (4:3)</PresentationFormat>
  <Paragraphs>133</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Default Design</vt:lpstr>
      <vt:lpstr>PowerPoint 3: Maintenance and post-occupancy data    </vt:lpstr>
      <vt:lpstr>Data sources</vt:lpstr>
      <vt:lpstr>Maintenance principles</vt:lpstr>
      <vt:lpstr>Maintenance principles</vt:lpstr>
      <vt:lpstr>Maintenance types</vt:lpstr>
      <vt:lpstr>Computerised managed maintenance system (CMMS) </vt:lpstr>
      <vt:lpstr>Work order management systems and CMMS </vt:lpstr>
      <vt:lpstr>Replacement systems </vt:lpstr>
      <vt:lpstr>Handover and maintenance of built assets</vt:lpstr>
      <vt:lpstr>Handover and maintenance</vt:lpstr>
      <vt:lpstr>Post-occupancy evaluation (POE)      </vt:lpstr>
      <vt:lpstr>POE      </vt:lpstr>
      <vt:lpstr>Pros and cons of POE</vt:lpstr>
      <vt:lpstr>Pros and Cons of POE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138</cp:revision>
  <dcterms:created xsi:type="dcterms:W3CDTF">2013-05-28T00:38:54Z</dcterms:created>
  <dcterms:modified xsi:type="dcterms:W3CDTF">2025-11-18T19:24:02Z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