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28" r:id="rId6"/>
    <p:sldId id="333" r:id="rId7"/>
    <p:sldId id="347" r:id="rId8"/>
    <p:sldId id="348" r:id="rId9"/>
    <p:sldId id="349" r:id="rId10"/>
    <p:sldId id="350" r:id="rId11"/>
    <p:sldId id="351" r:id="rId12"/>
    <p:sldId id="331" r:id="rId13"/>
    <p:sldId id="330" r:id="rId14"/>
    <p:sldId id="336" r:id="rId15"/>
    <p:sldId id="332" r:id="rId16"/>
    <p:sldId id="353"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7CEC88-1018-40E1-88EF-668A9A3060C6}" v="1" dt="2021-09-28T11:14:24.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2"/>
    <p:restoredTop sz="96327"/>
  </p:normalViewPr>
  <p:slideViewPr>
    <p:cSldViewPr showGuides="1">
      <p:cViewPr varScale="1">
        <p:scale>
          <a:sx n="65" d="100"/>
          <a:sy n="65" d="100"/>
        </p:scale>
        <p:origin x="152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esigningbuildings.co.uk/wiki/Robotic_total_st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heb1m.com/BIM-For-Beginne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on Robotic Total Stations see </a:t>
            </a:r>
            <a:r>
              <a:rPr lang="en-US" dirty="0">
                <a:hlinkClick r:id="rId3"/>
              </a:rPr>
              <a:t>Robotic total station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088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78854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11914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915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 see: </a:t>
            </a:r>
            <a:r>
              <a:rPr lang="en-GB" sz="1200" dirty="0">
                <a:hlinkClick r:id="rId3"/>
              </a:rPr>
              <a:t>https://www.theb1m.com/BIM-For-Beginners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18094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58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753157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aHuHNjdrdH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s://matterport.com/industries/architects-engineering-constructio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YPSX0GjB7dw" TargetMode="External"/><Relationship Id="rId2" Type="http://schemas.openxmlformats.org/officeDocument/2006/relationships/hyperlink" Target="https://youtu.be/N2bfZUvyoBw"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youtu.be/s1yN-LMs_jU"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https://youtu.be/JMv61HpdR2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9069"/>
            <a:ext cx="8153400" cy="2514600"/>
          </a:xfrm>
        </p:spPr>
        <p:txBody>
          <a:bodyPr anchor="t"/>
          <a:lstStyle/>
          <a:p>
            <a:pPr eaLnBrk="1" hangingPunct="1"/>
            <a:r>
              <a:rPr lang="en-GB" dirty="0">
                <a:ea typeface="ＭＳ Ｐゴシック" pitchFamily="-105" charset="-128"/>
                <a:cs typeface="ＭＳ Ｐゴシック" pitchFamily="-105" charset="-128"/>
              </a:rPr>
              <a:t>PowerPoint 1: Data principles</a:t>
            </a:r>
          </a:p>
        </p:txBody>
      </p:sp>
      <p:sp>
        <p:nvSpPr>
          <p:cNvPr id="2054" name="TextBox 9"/>
          <p:cNvSpPr txBox="1">
            <a:spLocks noChangeArrowheads="1"/>
          </p:cNvSpPr>
          <p:nvPr/>
        </p:nvSpPr>
        <p:spPr bwMode="auto">
          <a:xfrm>
            <a:off x="457200" y="2209800"/>
            <a:ext cx="8001000" cy="93116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5" name="TextBox 4">
            <a:extLst>
              <a:ext uri="{FF2B5EF4-FFF2-40B4-BE49-F238E27FC236}">
                <a16:creationId xmlns:a16="http://schemas.microsoft.com/office/drawing/2014/main" id="{728F0B6D-C9D8-D949-B5C3-32AB75FA4BAF}"/>
              </a:ext>
            </a:extLst>
          </p:cNvPr>
          <p:cNvSpPr txBox="1"/>
          <p:nvPr/>
        </p:nvSpPr>
        <p:spPr>
          <a:xfrm>
            <a:off x="5845666" y="3878528"/>
            <a:ext cx="3022129" cy="584775"/>
          </a:xfrm>
          <a:prstGeom prst="rect">
            <a:avLst/>
          </a:prstGeom>
          <a:noFill/>
        </p:spPr>
        <p:txBody>
          <a:bodyPr wrap="square" rtlCol="0">
            <a:spAutoFit/>
          </a:bodyPr>
          <a:lstStyle/>
          <a:p>
            <a:pPr algn="r"/>
            <a:r>
              <a:rPr lang="en-GB" sz="1600" dirty="0">
                <a:solidFill>
                  <a:srgbClr val="009999"/>
                </a:solidFill>
                <a:latin typeface="+mn-lt"/>
                <a:hlinkClick r:id="rId3">
                  <a:extLst>
                    <a:ext uri="{A12FA001-AC4F-418D-AE19-62706E023703}">
                      <ahyp:hlinkClr xmlns:ahyp="http://schemas.microsoft.com/office/drawing/2018/hyperlinkcolor" val="tx"/>
                    </a:ext>
                  </a:extLst>
                </a:hlinkClick>
              </a:rPr>
              <a:t>https://youtu.be/aHuHNjdrdHs</a:t>
            </a:r>
            <a:r>
              <a:rPr lang="en-GB" sz="1600" dirty="0">
                <a:solidFill>
                  <a:srgbClr val="009999"/>
                </a:solidFill>
                <a:latin typeface="+mn-lt"/>
              </a:rPr>
              <a:t> </a:t>
            </a:r>
            <a:endParaRPr lang="en-GB" sz="1600" dirty="0">
              <a:latin typeface="+mn-lt"/>
            </a:endParaRPr>
          </a:p>
          <a:p>
            <a:pPr algn="r"/>
            <a:endParaRPr lang="en-GB" sz="1600" dirty="0">
              <a:solidFill>
                <a:srgbClr val="009999"/>
              </a:solidFill>
              <a:latin typeface="+mn-lt"/>
              <a:hlinkClick r:id="rId4">
                <a:extLst>
                  <a:ext uri="{A12FA001-AC4F-418D-AE19-62706E023703}">
                    <ahyp:hlinkClr xmlns:ahyp="http://schemas.microsoft.com/office/drawing/2018/hyperlinkcolor" val="tx"/>
                  </a:ext>
                </a:extLst>
              </a:hlinkClick>
            </a:endParaRPr>
          </a:p>
        </p:txBody>
      </p:sp>
      <p:sp>
        <p:nvSpPr>
          <p:cNvPr id="7" name="TextBox 6">
            <a:extLst>
              <a:ext uri="{FF2B5EF4-FFF2-40B4-BE49-F238E27FC236}">
                <a16:creationId xmlns:a16="http://schemas.microsoft.com/office/drawing/2014/main" id="{5328CE44-3FD4-F24A-8595-B0632031CE81}"/>
              </a:ext>
            </a:extLst>
          </p:cNvPr>
          <p:cNvSpPr txBox="1"/>
          <p:nvPr/>
        </p:nvSpPr>
        <p:spPr>
          <a:xfrm>
            <a:off x="323528" y="1475061"/>
            <a:ext cx="5184576" cy="4038221"/>
          </a:xfrm>
          <a:prstGeom prst="rect">
            <a:avLst/>
          </a:prstGeom>
          <a:noFill/>
        </p:spPr>
        <p:txBody>
          <a:bodyPr wrap="square" rtlCol="0">
            <a:spAutoFit/>
          </a:bodyPr>
          <a:lstStyle/>
          <a:p>
            <a:pPr marL="12700">
              <a:lnSpc>
                <a:spcPts val="2400"/>
              </a:lnSpc>
            </a:pPr>
            <a:r>
              <a:rPr lang="en-GB" sz="1800" b="1" dirty="0">
                <a:latin typeface="+mn-lt"/>
              </a:rPr>
              <a:t>Three-dimensional (3D)</a:t>
            </a:r>
            <a:r>
              <a:rPr lang="en-GB" sz="1800" dirty="0">
                <a:latin typeface="+mn-lt"/>
              </a:rPr>
              <a:t> camera systems can be used to create virtual tours of a space. They can capture images, collect measurements and process data to create, edit and share a 3D rendering of the location. This can also be integrated into BIM technology. It can be used throughout a project – for example, to allow engineers to view the site in accurate detail without needing to make repeated visits.</a:t>
            </a:r>
          </a:p>
          <a:p>
            <a:pPr marL="12700" algn="just"/>
            <a:endParaRPr lang="en-GB" sz="1800" b="1" dirty="0">
              <a:latin typeface="+mn-lt"/>
            </a:endParaRPr>
          </a:p>
          <a:p>
            <a:pPr marL="12700">
              <a:lnSpc>
                <a:spcPts val="2400"/>
              </a:lnSpc>
            </a:pPr>
            <a:r>
              <a:rPr lang="en-GB" sz="1800" dirty="0">
                <a:latin typeface="+mn-lt"/>
              </a:rPr>
              <a:t>For example, </a:t>
            </a:r>
            <a:r>
              <a:rPr lang="en-GB" sz="1800" b="1" dirty="0">
                <a:latin typeface="+mn-lt"/>
              </a:rPr>
              <a:t>Matterport</a:t>
            </a:r>
            <a:r>
              <a:rPr lang="en-GB" sz="1800" dirty="0">
                <a:latin typeface="+mn-lt"/>
              </a:rPr>
              <a:t> is a 3D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941" y="2347352"/>
            <a:ext cx="3002531" cy="1501266"/>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manipulation </a:t>
            </a:r>
            <a:br>
              <a:rPr lang="en-US" dirty="0"/>
            </a:br>
            <a:endParaRPr lang="en-US" dirty="0"/>
          </a:p>
        </p:txBody>
      </p:sp>
      <p:sp>
        <p:nvSpPr>
          <p:cNvPr id="8" name="TextBox 7">
            <a:extLst>
              <a:ext uri="{FF2B5EF4-FFF2-40B4-BE49-F238E27FC236}">
                <a16:creationId xmlns:a16="http://schemas.microsoft.com/office/drawing/2014/main" id="{442014A1-C07E-B744-8EDF-2B8E36A50A1C}"/>
              </a:ext>
            </a:extLst>
          </p:cNvPr>
          <p:cNvSpPr txBox="1"/>
          <p:nvPr/>
        </p:nvSpPr>
        <p:spPr>
          <a:xfrm>
            <a:off x="457200" y="5168121"/>
            <a:ext cx="2956259" cy="492443"/>
          </a:xfrm>
          <a:prstGeom prst="rect">
            <a:avLst/>
          </a:prstGeom>
          <a:noFill/>
        </p:spPr>
        <p:txBody>
          <a:bodyPr wrap="none" rtlCol="0">
            <a:spAutoFit/>
          </a:bodyPr>
          <a:lstStyle/>
          <a:p>
            <a:r>
              <a:rPr lang="en-GB" sz="1600" dirty="0">
                <a:hlinkClick r:id="rId2"/>
              </a:rPr>
              <a:t>https://youtu.be/N2bfZUvyoBw</a:t>
            </a:r>
            <a:endParaRPr lang="en-GB" sz="1600" dirty="0"/>
          </a:p>
          <a:p>
            <a:endParaRPr lang="en-GB" sz="1000" dirty="0"/>
          </a:p>
        </p:txBody>
      </p:sp>
      <p:sp>
        <p:nvSpPr>
          <p:cNvPr id="9" name="TextBox 8">
            <a:extLst>
              <a:ext uri="{FF2B5EF4-FFF2-40B4-BE49-F238E27FC236}">
                <a16:creationId xmlns:a16="http://schemas.microsoft.com/office/drawing/2014/main" id="{72AB3B67-737A-9541-8282-0263D49F78C5}"/>
              </a:ext>
            </a:extLst>
          </p:cNvPr>
          <p:cNvSpPr txBox="1"/>
          <p:nvPr/>
        </p:nvSpPr>
        <p:spPr>
          <a:xfrm>
            <a:off x="5663215" y="5168120"/>
            <a:ext cx="3023585" cy="492443"/>
          </a:xfrm>
          <a:prstGeom prst="rect">
            <a:avLst/>
          </a:prstGeom>
          <a:noFill/>
        </p:spPr>
        <p:txBody>
          <a:bodyPr wrap="none" rtlCol="0">
            <a:spAutoFit/>
          </a:bodyPr>
          <a:lstStyle/>
          <a:p>
            <a:r>
              <a:rPr lang="en-GB" sz="1600" dirty="0">
                <a:hlinkClick r:id="rId3"/>
              </a:rPr>
              <a:t>https://youtu.be/YPSX0GjB7dw</a:t>
            </a:r>
            <a:endParaRPr lang="en-GB" sz="1600" dirty="0"/>
          </a:p>
          <a:p>
            <a:endParaRPr lang="en-GB" sz="1000" dirty="0"/>
          </a:p>
        </p:txBody>
      </p:sp>
      <p:sp>
        <p:nvSpPr>
          <p:cNvPr id="3" name="TextBox 2">
            <a:extLst>
              <a:ext uri="{FF2B5EF4-FFF2-40B4-BE49-F238E27FC236}">
                <a16:creationId xmlns:a16="http://schemas.microsoft.com/office/drawing/2014/main" id="{EB798959-AB6D-47B1-A98F-EF3434C2B1D8}"/>
              </a:ext>
            </a:extLst>
          </p:cNvPr>
          <p:cNvSpPr txBox="1"/>
          <p:nvPr/>
        </p:nvSpPr>
        <p:spPr>
          <a:xfrm>
            <a:off x="457200" y="1556876"/>
            <a:ext cx="8368443" cy="3611245"/>
          </a:xfrm>
          <a:prstGeom prst="rect">
            <a:avLst/>
          </a:prstGeom>
          <a:noFill/>
        </p:spPr>
        <p:txBody>
          <a:bodyPr wrap="square" rtlCol="0">
            <a:spAutoFit/>
          </a:bodyPr>
          <a:lstStyle/>
          <a:p>
            <a:r>
              <a:rPr lang="en-GB" sz="1800" dirty="0"/>
              <a:t>Systems can integrate data from other applications such as 3D modelling software to create models for visualisation and client/contractor engagement onsite, which allows: </a:t>
            </a:r>
          </a:p>
          <a:p>
            <a:pPr>
              <a:lnSpc>
                <a:spcPts val="2400"/>
              </a:lnSpc>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surveying of the site</a:t>
            </a:r>
          </a:p>
          <a:p>
            <a:pPr marL="342900" indent="-342900">
              <a:spcBef>
                <a:spcPts val="400"/>
              </a:spcBef>
              <a:spcAft>
                <a:spcPts val="400"/>
              </a:spcAft>
              <a:buClr>
                <a:srgbClr val="0077E3"/>
              </a:buClr>
              <a:buFont typeface="Arial" panose="020B0604020202020204" pitchFamily="34" charset="0"/>
              <a:buChar char="•"/>
            </a:pPr>
            <a:r>
              <a:rPr lang="en-GB" sz="1800" dirty="0"/>
              <a:t>progress monitoring</a:t>
            </a:r>
          </a:p>
          <a:p>
            <a:pPr marL="342900" indent="-342900">
              <a:spcBef>
                <a:spcPts val="400"/>
              </a:spcBef>
              <a:spcAft>
                <a:spcPts val="400"/>
              </a:spcAft>
              <a:buClr>
                <a:srgbClr val="0077E3"/>
              </a:buClr>
              <a:buFont typeface="Arial" panose="020B0604020202020204" pitchFamily="34" charset="0"/>
              <a:buChar char="•"/>
            </a:pPr>
            <a:r>
              <a:rPr lang="en-GB" sz="1800" dirty="0"/>
              <a:t>collaboration</a:t>
            </a:r>
          </a:p>
          <a:p>
            <a:pPr marL="342900" indent="-342900">
              <a:spcBef>
                <a:spcPts val="400"/>
              </a:spcBef>
              <a:spcAft>
                <a:spcPts val="400"/>
              </a:spcAft>
              <a:buClr>
                <a:srgbClr val="0077E3"/>
              </a:buClr>
              <a:buFont typeface="Arial" panose="020B0604020202020204" pitchFamily="34" charset="0"/>
              <a:buChar char="•"/>
            </a:pPr>
            <a:r>
              <a:rPr lang="en-GB" sz="1800" dirty="0"/>
              <a:t>remote support. </a:t>
            </a:r>
          </a:p>
          <a:p>
            <a:pPr marL="342900" indent="-342900">
              <a:lnSpc>
                <a:spcPts val="2400"/>
              </a:lnSpc>
              <a:buFont typeface="Arial" panose="020B0604020202020204" pitchFamily="34" charset="0"/>
              <a:buChar char="•"/>
            </a:pPr>
            <a:endParaRPr lang="en-GB" sz="1800" dirty="0"/>
          </a:p>
          <a:p>
            <a:r>
              <a:rPr lang="en-GB" sz="1800" dirty="0"/>
              <a:t>An example would be Trimble SiteVision which allows different parties to collaborate using the visual data. See the links below.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latin typeface="+mj-lt"/>
              </a:rPr>
              <a:t>Data manipulation </a:t>
            </a:r>
          </a:p>
        </p:txBody>
      </p:sp>
      <p:sp>
        <p:nvSpPr>
          <p:cNvPr id="3" name="Content Placeholder 2"/>
          <p:cNvSpPr>
            <a:spLocks noGrp="1"/>
          </p:cNvSpPr>
          <p:nvPr>
            <p:ph sz="quarter" idx="10"/>
          </p:nvPr>
        </p:nvSpPr>
        <p:spPr>
          <a:xfrm>
            <a:off x="457200" y="1512000"/>
            <a:ext cx="8229600" cy="2133024"/>
          </a:xfrm>
        </p:spPr>
        <p:txBody>
          <a:bodyPr/>
          <a:lstStyle/>
          <a:p>
            <a:pPr lvl="2">
              <a:lnSpc>
                <a:spcPct val="100000"/>
              </a:lnSpc>
              <a:spcBef>
                <a:spcPts val="1000"/>
              </a:spcBef>
              <a:spcAft>
                <a:spcPts val="1000"/>
              </a:spcAft>
              <a:defRPr/>
            </a:pPr>
            <a:r>
              <a:rPr lang="en-GB" sz="1800" dirty="0"/>
              <a:t>When data is downloaded from a total station onto a computer, </a:t>
            </a:r>
            <a:r>
              <a:rPr lang="en-GB" sz="1800" b="1" dirty="0"/>
              <a:t>application software</a:t>
            </a:r>
            <a:r>
              <a:rPr lang="en-GB" sz="1800" dirty="0"/>
              <a:t> can be used to compute results and generate a map of the surveyed area. </a:t>
            </a:r>
          </a:p>
          <a:p>
            <a:pPr lvl="2">
              <a:lnSpc>
                <a:spcPct val="100000"/>
              </a:lnSpc>
              <a:spcBef>
                <a:spcPts val="1000"/>
              </a:spcBef>
              <a:spcAft>
                <a:spcPts val="1000"/>
              </a:spcAft>
              <a:defRPr/>
            </a:pPr>
            <a:r>
              <a:rPr lang="en-US" sz="1800" dirty="0"/>
              <a:t>The points, dots, lines and coordinates that are collected during the survey(s) can be used by</a:t>
            </a:r>
            <a:r>
              <a:rPr lang="en-US" sz="1800" b="1" dirty="0"/>
              <a:t> computer aided design (CAD)</a:t>
            </a:r>
            <a:r>
              <a:rPr lang="en-US" sz="1800" dirty="0"/>
              <a:t> software packages and BIM systems to develop 2D designs and 3D models. </a:t>
            </a:r>
          </a:p>
          <a:p>
            <a:pPr lvl="2" algn="just">
              <a:defRPr/>
            </a:pPr>
            <a:endParaRPr lang="en-GB" dirty="0"/>
          </a:p>
          <a:p>
            <a:pPr lvl="2">
              <a:lnSpc>
                <a:spcPct val="100000"/>
              </a:lnSpc>
              <a:spcBef>
                <a:spcPts val="0"/>
              </a:spcBef>
              <a:spcAft>
                <a:spcPts val="0"/>
              </a:spcAft>
              <a:defRPr/>
            </a:pPr>
            <a:endParaRPr lang="en-GB" sz="1600" dirty="0"/>
          </a:p>
        </p:txBody>
      </p:sp>
      <p:sp>
        <p:nvSpPr>
          <p:cNvPr id="6" name="Content Placeholder 2">
            <a:extLst>
              <a:ext uri="{FF2B5EF4-FFF2-40B4-BE49-F238E27FC236}">
                <a16:creationId xmlns:a16="http://schemas.microsoft.com/office/drawing/2014/main" id="{61C10000-9E1B-AC4C-BA85-1C4B19C96216}"/>
              </a:ext>
            </a:extLst>
          </p:cNvPr>
          <p:cNvSpPr txBox="1">
            <a:spLocks/>
          </p:cNvSpPr>
          <p:nvPr/>
        </p:nvSpPr>
        <p:spPr bwMode="auto">
          <a:xfrm>
            <a:off x="454620" y="4830016"/>
            <a:ext cx="6259070" cy="20279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br>
              <a:rPr lang="en-US" kern="0" dirty="0"/>
            </a:br>
            <a:endParaRPr lang="en-US" dirty="0"/>
          </a:p>
        </p:txBody>
      </p:sp>
      <p:pic>
        <p:nvPicPr>
          <p:cNvPr id="8" name="Picture 7" descr="Graphical user interface&#10;&#10;Description automatically generated">
            <a:extLst>
              <a:ext uri="{FF2B5EF4-FFF2-40B4-BE49-F238E27FC236}">
                <a16:creationId xmlns:a16="http://schemas.microsoft.com/office/drawing/2014/main" id="{9EDE732B-4617-4B7F-A8CF-1DDF6FD1D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800" y="3777749"/>
            <a:ext cx="3218399" cy="18119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4A9E-7769-409A-9F6C-D49517A7DC82}"/>
              </a:ext>
            </a:extLst>
          </p:cNvPr>
          <p:cNvSpPr>
            <a:spLocks noGrp="1"/>
          </p:cNvSpPr>
          <p:nvPr>
            <p:ph type="title"/>
          </p:nvPr>
        </p:nvSpPr>
        <p:spPr/>
        <p:txBody>
          <a:bodyPr/>
          <a:lstStyle/>
          <a:p>
            <a:r>
              <a:rPr lang="en-GB" dirty="0"/>
              <a:t>BIM</a:t>
            </a:r>
          </a:p>
        </p:txBody>
      </p:sp>
      <p:sp>
        <p:nvSpPr>
          <p:cNvPr id="3" name="Content Placeholder 2">
            <a:extLst>
              <a:ext uri="{FF2B5EF4-FFF2-40B4-BE49-F238E27FC236}">
                <a16:creationId xmlns:a16="http://schemas.microsoft.com/office/drawing/2014/main" id="{1B411199-FF39-48C1-8D4F-EF273697CD47}"/>
              </a:ext>
            </a:extLst>
          </p:cNvPr>
          <p:cNvSpPr>
            <a:spLocks noGrp="1"/>
          </p:cNvSpPr>
          <p:nvPr>
            <p:ph sz="quarter" idx="10"/>
          </p:nvPr>
        </p:nvSpPr>
        <p:spPr>
          <a:xfrm>
            <a:off x="456131" y="1484784"/>
            <a:ext cx="8229600" cy="4248000"/>
          </a:xfrm>
        </p:spPr>
        <p:txBody>
          <a:bodyPr/>
          <a:lstStyle/>
          <a:p>
            <a:pPr>
              <a:lnSpc>
                <a:spcPct val="100000"/>
              </a:lnSpc>
            </a:pPr>
            <a:r>
              <a:rPr lang="en-GB" sz="1800" b="1" dirty="0"/>
              <a:t>Building information modelling (BIM)</a:t>
            </a:r>
            <a:r>
              <a:rPr lang="en-GB" sz="1800" dirty="0"/>
              <a:t> is an intelligent 3D model-based process. The stages of BIM are shown below.</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Plan: </a:t>
            </a:r>
            <a:r>
              <a:rPr lang="en-GB" sz="1800" dirty="0"/>
              <a:t>combine the reality capture and real-world data to generate models of the existing built and natural environment.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Design: </a:t>
            </a:r>
            <a:r>
              <a:rPr lang="en-GB" sz="1800" dirty="0"/>
              <a:t>conceptual design, analysis, detailing and documentation are performed. This pre-construction model provides data that can inform the scheduling and logistics of the project.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Build:</a:t>
            </a:r>
            <a:r>
              <a:rPr lang="en-GB" sz="1800" dirty="0"/>
              <a:t> using the BIM specs, the project construction phase begins. Project construction logistics are shared with trades and contractors to optimise the schedule most efficiently.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Operate: </a:t>
            </a:r>
            <a:r>
              <a:rPr lang="en-GB" sz="1800" dirty="0"/>
              <a:t>after handover, BIM carries over to operations and maintenance of finished builds. It can also provide data for renovation and deconstruction.</a:t>
            </a:r>
          </a:p>
          <a:p>
            <a:endParaRPr lang="en-GB" sz="1800" dirty="0"/>
          </a:p>
          <a:p>
            <a:endParaRPr lang="en-GB" dirty="0"/>
          </a:p>
        </p:txBody>
      </p:sp>
    </p:spTree>
    <p:extLst>
      <p:ext uri="{BB962C8B-B14F-4D97-AF65-F5344CB8AC3E}">
        <p14:creationId xmlns:p14="http://schemas.microsoft.com/office/powerpoint/2010/main" val="256052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3" indent="0">
              <a:spcBef>
                <a:spcPts val="0"/>
              </a:spcBef>
              <a:spcAft>
                <a:spcPts val="0"/>
              </a:spcAft>
              <a:defRPr/>
            </a:pPr>
            <a:r>
              <a:rPr lang="en-US" dirty="0">
                <a:solidFill>
                  <a:srgbClr val="0077E3"/>
                </a:solidFill>
                <a:ea typeface="ＭＳ Ｐゴシック"/>
              </a:rPr>
              <a:t>Benefits of BIM</a:t>
            </a:r>
            <a:br>
              <a:rPr lang="en-US" dirty="0">
                <a:solidFill>
                  <a:srgbClr val="0077E3"/>
                </a:solidFill>
                <a:ea typeface="ＭＳ Ｐゴシック"/>
              </a:rPr>
            </a:br>
            <a:br>
              <a:rPr lang="en-US" sz="2400" b="1" kern="0" dirty="0">
                <a:solidFill>
                  <a:srgbClr val="0077E3"/>
                </a:solidFill>
                <a:ea typeface="ＭＳ Ｐゴシック"/>
              </a:rPr>
            </a:br>
            <a:endParaRPr lang="en-US" dirty="0"/>
          </a:p>
        </p:txBody>
      </p:sp>
      <p:sp>
        <p:nvSpPr>
          <p:cNvPr id="9" name="Content Placeholder 2">
            <a:extLst>
              <a:ext uri="{FF2B5EF4-FFF2-40B4-BE49-F238E27FC236}">
                <a16:creationId xmlns:a16="http://schemas.microsoft.com/office/drawing/2014/main" id="{1B08D6B3-3A7A-2742-A720-A1D4511F949B}"/>
              </a:ext>
            </a:extLst>
          </p:cNvPr>
          <p:cNvSpPr txBox="1">
            <a:spLocks/>
          </p:cNvSpPr>
          <p:nvPr/>
        </p:nvSpPr>
        <p:spPr bwMode="auto">
          <a:xfrm>
            <a:off x="457200" y="1321874"/>
            <a:ext cx="5616624" cy="40972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spcBef>
                <a:spcPts val="0"/>
              </a:spcBef>
              <a:spcAft>
                <a:spcPts val="0"/>
              </a:spcAft>
              <a:buNone/>
              <a:defRPr/>
            </a:pPr>
            <a:endParaRPr lang="en-US" sz="1800" b="1" kern="0" dirty="0">
              <a:solidFill>
                <a:srgbClr val="0077E3"/>
              </a:solidFill>
              <a:ea typeface="ＭＳ Ｐゴシック"/>
            </a:endParaRPr>
          </a:p>
          <a:p>
            <a:pPr lvl="3">
              <a:lnSpc>
                <a:spcPct val="100000"/>
              </a:lnSpc>
              <a:spcBef>
                <a:spcPts val="400"/>
              </a:spcBef>
              <a:spcAft>
                <a:spcPts val="400"/>
              </a:spcAft>
              <a:defRPr/>
            </a:pPr>
            <a:r>
              <a:rPr lang="en-US" sz="1800" b="1" kern="0" dirty="0">
                <a:ea typeface="ＭＳ Ｐゴシック"/>
              </a:rPr>
              <a:t>Plan:</a:t>
            </a:r>
            <a:r>
              <a:rPr lang="en-US" sz="1800" kern="0" dirty="0">
                <a:ea typeface="ＭＳ Ｐゴシック"/>
              </a:rPr>
              <a:t> capturing real-world data about environments ensures accurate coordination and collaboration.</a:t>
            </a:r>
          </a:p>
          <a:p>
            <a:pPr lvl="3">
              <a:lnSpc>
                <a:spcPct val="100000"/>
              </a:lnSpc>
              <a:spcBef>
                <a:spcPts val="400"/>
              </a:spcBef>
              <a:spcAft>
                <a:spcPts val="400"/>
              </a:spcAft>
              <a:defRPr/>
            </a:pPr>
            <a:r>
              <a:rPr lang="en-US" sz="1800" b="1" kern="0" dirty="0"/>
              <a:t>Design: </a:t>
            </a:r>
            <a:r>
              <a:rPr lang="en-US" sz="1800" kern="0" dirty="0">
                <a:ea typeface="ＭＳ Ｐゴシック"/>
              </a:rPr>
              <a:t>using the 3D captured data to inform design provides quicker and higher levels of customisation and flexibility, and optimisation of the schedule and costs.</a:t>
            </a:r>
          </a:p>
          <a:p>
            <a:pPr lvl="3">
              <a:lnSpc>
                <a:spcPct val="100000"/>
              </a:lnSpc>
              <a:spcBef>
                <a:spcPts val="400"/>
              </a:spcBef>
              <a:spcAft>
                <a:spcPts val="400"/>
              </a:spcAft>
              <a:defRPr/>
            </a:pPr>
            <a:r>
              <a:rPr lang="en-US" sz="1800" b="1" kern="0" dirty="0"/>
              <a:t>Build:</a:t>
            </a:r>
            <a:r>
              <a:rPr lang="en-US" sz="1800" kern="0" dirty="0"/>
              <a:t> </a:t>
            </a:r>
            <a:r>
              <a:rPr lang="en-US" sz="1800" kern="0" dirty="0">
                <a:ea typeface="ＭＳ Ｐゴシック"/>
              </a:rPr>
              <a:t>the BIM specification and logistic data allow for quick conflict detection and risk mitigation.</a:t>
            </a:r>
          </a:p>
          <a:p>
            <a:pPr lvl="3">
              <a:lnSpc>
                <a:spcPct val="100000"/>
              </a:lnSpc>
              <a:spcBef>
                <a:spcPts val="400"/>
              </a:spcBef>
              <a:spcAft>
                <a:spcPts val="400"/>
              </a:spcAft>
              <a:defRPr/>
            </a:pPr>
            <a:r>
              <a:rPr lang="en-US" sz="1800" b="1" kern="0" dirty="0">
                <a:ea typeface="ＭＳ Ｐゴシック"/>
              </a:rPr>
              <a:t>Operate:</a:t>
            </a:r>
            <a:r>
              <a:rPr lang="en-US" sz="1800" kern="0" dirty="0"/>
              <a:t> </a:t>
            </a:r>
            <a:r>
              <a:rPr lang="en-US" sz="1800" kern="0" dirty="0">
                <a:ea typeface="ＭＳ Ｐゴシック"/>
              </a:rPr>
              <a:t>using the BIM data makes schedules for maintaining the asset for its life cycle easier.</a:t>
            </a:r>
          </a:p>
          <a:p>
            <a:pPr lvl="3">
              <a:lnSpc>
                <a:spcPct val="100000"/>
              </a:lnSpc>
              <a:spcBef>
                <a:spcPts val="0"/>
              </a:spcBef>
              <a:spcAft>
                <a:spcPts val="0"/>
              </a:spcAft>
              <a:defRPr/>
            </a:pPr>
            <a:endParaRPr lang="en-US" sz="1800" kern="0" dirty="0">
              <a:ea typeface="ＭＳ Ｐゴシック"/>
            </a:endParaRPr>
          </a:p>
          <a:p>
            <a:pPr marL="0" lvl="3" indent="0">
              <a:lnSpc>
                <a:spcPct val="100000"/>
              </a:lnSpc>
              <a:spcBef>
                <a:spcPts val="0"/>
              </a:spcBef>
              <a:spcAft>
                <a:spcPts val="0"/>
              </a:spcAft>
              <a:buNone/>
              <a:defRPr/>
            </a:pPr>
            <a:r>
              <a:rPr lang="en-US" dirty="0"/>
              <a:t>For more information see: </a:t>
            </a:r>
            <a:r>
              <a:rPr lang="en-GB" dirty="0">
                <a:hlinkClick r:id="rId2"/>
              </a:rPr>
              <a:t>https://youtu.be/s1yN-LMs_jU</a:t>
            </a:r>
            <a:endParaRPr lang="en-GB" dirty="0"/>
          </a:p>
          <a:p>
            <a:pPr marL="0" lvl="3" indent="0">
              <a:spcBef>
                <a:spcPts val="0"/>
              </a:spcBef>
              <a:spcAft>
                <a:spcPts val="0"/>
              </a:spcAft>
              <a:buNone/>
              <a:defRPr/>
            </a:pPr>
            <a:endParaRPr lang="en-US" sz="1800" dirty="0"/>
          </a:p>
          <a:p>
            <a:pPr marL="0" lvl="3" indent="0">
              <a:spcBef>
                <a:spcPts val="0"/>
              </a:spcBef>
              <a:spcAft>
                <a:spcPts val="0"/>
              </a:spcAft>
              <a:buNone/>
              <a:defRPr/>
            </a:pPr>
            <a:endParaRPr lang="en-US" sz="1800" kern="0" dirty="0">
              <a:ea typeface="ＭＳ Ｐゴシック"/>
            </a:endParaRPr>
          </a:p>
        </p:txBody>
      </p:sp>
      <p:sp>
        <p:nvSpPr>
          <p:cNvPr id="14" name="TextBox 13">
            <a:extLst>
              <a:ext uri="{FF2B5EF4-FFF2-40B4-BE49-F238E27FC236}">
                <a16:creationId xmlns:a16="http://schemas.microsoft.com/office/drawing/2014/main" id="{3EC2720A-21A6-0344-9326-ADFB1C2FD9B6}"/>
              </a:ext>
            </a:extLst>
          </p:cNvPr>
          <p:cNvSpPr txBox="1"/>
          <p:nvPr/>
        </p:nvSpPr>
        <p:spPr>
          <a:xfrm>
            <a:off x="849924" y="5419113"/>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6" name="TextBox 5">
            <a:extLst>
              <a:ext uri="{FF2B5EF4-FFF2-40B4-BE49-F238E27FC236}">
                <a16:creationId xmlns:a16="http://schemas.microsoft.com/office/drawing/2014/main" id="{F516AE1F-23D2-4C72-8566-C25E072DFEF1}"/>
              </a:ext>
            </a:extLst>
          </p:cNvPr>
          <p:cNvSpPr txBox="1"/>
          <p:nvPr/>
        </p:nvSpPr>
        <p:spPr>
          <a:xfrm>
            <a:off x="827584" y="5850000"/>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pic>
        <p:nvPicPr>
          <p:cNvPr id="4" name="Picture 3" descr="A picture containing ride&#10;&#10;Description automatically generated">
            <a:extLst>
              <a:ext uri="{FF2B5EF4-FFF2-40B4-BE49-F238E27FC236}">
                <a16:creationId xmlns:a16="http://schemas.microsoft.com/office/drawing/2014/main" id="{2E108535-79F4-4FA5-897D-2279E49901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7493" y="2708920"/>
            <a:ext cx="2453051" cy="1839788"/>
          </a:xfrm>
          <a:prstGeom prst="rect">
            <a:avLst/>
          </a:prstGeom>
        </p:spPr>
      </p:pic>
    </p:spTree>
    <p:extLst>
      <p:ext uri="{BB962C8B-B14F-4D97-AF65-F5344CB8AC3E}">
        <p14:creationId xmlns:p14="http://schemas.microsoft.com/office/powerpoint/2010/main" val="133305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vs information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402832" cy="1556960"/>
          </a:xfrm>
        </p:spPr>
        <p:txBody>
          <a:bodyPr/>
          <a:lstStyle/>
          <a:p>
            <a:pPr marL="0" indent="0"/>
            <a:r>
              <a:rPr lang="en-GB" b="1" dirty="0">
                <a:ea typeface="ＭＳ Ｐゴシック" pitchFamily="-105" charset="-128"/>
                <a:cs typeface="ＭＳ Ｐゴシック" pitchFamily="-105" charset="-128"/>
              </a:rPr>
              <a:t>Data</a:t>
            </a:r>
            <a:endParaRPr lang="en-GB" sz="1600" dirty="0"/>
          </a:p>
          <a:p>
            <a:pPr marL="342900" indent="-342900">
              <a:lnSpc>
                <a:spcPct val="100000"/>
              </a:lnSpc>
              <a:buClr>
                <a:srgbClr val="0077E3"/>
              </a:buClr>
              <a:buFont typeface="Arial" panose="020B0604020202020204" pitchFamily="34" charset="0"/>
              <a:buChar char="•"/>
            </a:pPr>
            <a:r>
              <a:rPr lang="en-GB" sz="1800" b="1" dirty="0"/>
              <a:t>Data</a:t>
            </a:r>
            <a:r>
              <a:rPr lang="en-GB" sz="1800" dirty="0"/>
              <a:t> is disorganised, not typically useful on its own and generally includes the raw forms of numbers, statements and characters. </a:t>
            </a:r>
            <a:r>
              <a:rPr lang="en-GB" sz="1800" b="1" dirty="0"/>
              <a:t>Data generation</a:t>
            </a:r>
            <a:r>
              <a:rPr lang="en-GB" sz="1800" dirty="0"/>
              <a:t> refers to the collection of data.</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2C3C0E5-126C-4B41-8A66-CF4E92D27FB2}"/>
              </a:ext>
            </a:extLst>
          </p:cNvPr>
          <p:cNvSpPr txBox="1">
            <a:spLocks/>
          </p:cNvSpPr>
          <p:nvPr/>
        </p:nvSpPr>
        <p:spPr bwMode="auto">
          <a:xfrm>
            <a:off x="5004048" y="1512000"/>
            <a:ext cx="3791272" cy="15569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kern="0" dirty="0">
                <a:ea typeface="ＭＳ Ｐゴシック" pitchFamily="-105" charset="-128"/>
                <a:cs typeface="ＭＳ Ｐゴシック" pitchFamily="-105" charset="-128"/>
              </a:rPr>
              <a:t>Information</a:t>
            </a:r>
            <a:r>
              <a:rPr lang="en-GB" dirty="0"/>
              <a:t> </a:t>
            </a:r>
          </a:p>
          <a:p>
            <a:pPr marL="342900" indent="-342900">
              <a:lnSpc>
                <a:spcPct val="100000"/>
              </a:lnSpc>
              <a:buClr>
                <a:srgbClr val="0077E3"/>
              </a:buClr>
              <a:buFont typeface="Arial" panose="020B0604020202020204" pitchFamily="34" charset="0"/>
              <a:buChar char="•"/>
            </a:pPr>
            <a:r>
              <a:rPr lang="en-GB" sz="1800" b="1" dirty="0"/>
              <a:t>Data processing</a:t>
            </a:r>
            <a:r>
              <a:rPr lang="en-GB" sz="1800" dirty="0"/>
              <a:t> refers to the collection and manipulation of data, thus producing </a:t>
            </a:r>
            <a:r>
              <a:rPr lang="en-GB" sz="1800" b="1" dirty="0"/>
              <a:t>information</a:t>
            </a:r>
            <a:r>
              <a:rPr lang="en-GB" sz="1800" dirty="0"/>
              <a:t>.</a:t>
            </a:r>
          </a:p>
        </p:txBody>
      </p:sp>
      <p:pic>
        <p:nvPicPr>
          <p:cNvPr id="3" name="Picture 2" descr="A picture containing text, computer&#10;&#10;Description automatically generated">
            <a:extLst>
              <a:ext uri="{FF2B5EF4-FFF2-40B4-BE49-F238E27FC236}">
                <a16:creationId xmlns:a16="http://schemas.microsoft.com/office/drawing/2014/main" id="{ECD232CC-1989-4B8B-81A6-65399767E8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7583" y="3850178"/>
            <a:ext cx="3190937" cy="1739061"/>
          </a:xfrm>
          <a:prstGeom prst="rect">
            <a:avLst/>
          </a:prstGeom>
        </p:spPr>
      </p:pic>
      <p:pic>
        <p:nvPicPr>
          <p:cNvPr id="10" name="Picture 9" descr="A picture containing text, book, shelf, library&#10;&#10;Description automatically generated">
            <a:extLst>
              <a:ext uri="{FF2B5EF4-FFF2-40B4-BE49-F238E27FC236}">
                <a16:creationId xmlns:a16="http://schemas.microsoft.com/office/drawing/2014/main" id="{1974781F-35E0-47ED-BE12-F8B2BF4C72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3850179"/>
            <a:ext cx="2615952" cy="17396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sources used in construction</a:t>
            </a:r>
            <a:br>
              <a:rPr lang="en-US" dirty="0"/>
            </a:br>
            <a:endParaRPr lang="en-US" sz="1600" b="0" dirty="0">
              <a:solidFill>
                <a:schemeClr val="tx1"/>
              </a:solidFill>
            </a:endParaRPr>
          </a:p>
        </p:txBody>
      </p:sp>
      <p:sp>
        <p:nvSpPr>
          <p:cNvPr id="8" name="TextBox 7">
            <a:extLst>
              <a:ext uri="{FF2B5EF4-FFF2-40B4-BE49-F238E27FC236}">
                <a16:creationId xmlns:a16="http://schemas.microsoft.com/office/drawing/2014/main" id="{A3AA8704-60FC-8D44-8EBE-AD323B43A261}"/>
              </a:ext>
            </a:extLst>
          </p:cNvPr>
          <p:cNvSpPr txBox="1"/>
          <p:nvPr/>
        </p:nvSpPr>
        <p:spPr>
          <a:xfrm>
            <a:off x="484759" y="5157192"/>
            <a:ext cx="8229600" cy="1015663"/>
          </a:xfrm>
          <a:prstGeom prst="rect">
            <a:avLst/>
          </a:prstGeom>
          <a:noFill/>
        </p:spPr>
        <p:txBody>
          <a:bodyPr wrap="square" rtlCol="0">
            <a:spAutoFit/>
          </a:bodyPr>
          <a:lstStyle/>
          <a:p>
            <a:r>
              <a:rPr lang="en-US" dirty="0"/>
              <a:t>The construction industry is an information-intensive environment. As you can see, collaboration between parties is fundamental to the success of a construction project.</a:t>
            </a:r>
            <a:endParaRPr lang="en-GB" dirty="0"/>
          </a:p>
        </p:txBody>
      </p:sp>
      <p:pic>
        <p:nvPicPr>
          <p:cNvPr id="4" name="Picture 3">
            <a:extLst>
              <a:ext uri="{FF2B5EF4-FFF2-40B4-BE49-F238E27FC236}">
                <a16:creationId xmlns:a16="http://schemas.microsoft.com/office/drawing/2014/main" id="{C085723D-986C-44B3-B435-8C9D68098E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75656" y="1430012"/>
            <a:ext cx="5832648" cy="37957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0935E-1177-402A-B493-18E436CBC8A7}"/>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662701F3-CD65-4F5B-8768-DD58E4616376}"/>
              </a:ext>
            </a:extLst>
          </p:cNvPr>
          <p:cNvSpPr>
            <a:spLocks noGrp="1"/>
          </p:cNvSpPr>
          <p:nvPr>
            <p:ph sz="quarter" idx="10"/>
          </p:nvPr>
        </p:nvSpPr>
        <p:spPr/>
        <p:txBody>
          <a:bodyPr/>
          <a:lstStyle/>
          <a:p>
            <a:pPr>
              <a:lnSpc>
                <a:spcPct val="100000"/>
              </a:lnSpc>
            </a:pPr>
            <a:r>
              <a:rPr lang="en-GB" sz="1800" dirty="0">
                <a:effectLst/>
                <a:ea typeface="Calibri" panose="020F0502020204030204" pitchFamily="34" charset="0"/>
                <a:cs typeface="Times New Roman" panose="02020603050405020304" pitchFamily="18" charset="0"/>
              </a:rPr>
              <a:t>When handling </a:t>
            </a:r>
            <a:r>
              <a:rPr lang="en-GB" sz="1800" dirty="0">
                <a:ea typeface="Calibri" panose="020F0502020204030204" pitchFamily="34" charset="0"/>
                <a:cs typeface="Times New Roman" panose="02020603050405020304" pitchFamily="18" charset="0"/>
              </a:rPr>
              <a:t>data used to inform construction and building services processes, there are some key considerations and principles to understand.</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Accuracy</a:t>
            </a:r>
            <a:r>
              <a:rPr lang="en-GB" sz="1800" b="1" dirty="0">
                <a:ea typeface="Calibri" panose="020F0502020204030204" pitchFamily="34" charset="0"/>
                <a:cs typeface="Times New Roman" panose="02020603050405020304" pitchFamily="18" charset="0"/>
              </a:rPr>
              <a:t>:</a:t>
            </a:r>
            <a:r>
              <a:rPr lang="en-GB" sz="1800" dirty="0">
                <a:effectLst/>
                <a:ea typeface="Calibri" panose="020F0502020204030204" pitchFamily="34" charset="0"/>
                <a:cs typeface="Times New Roman" panose="02020603050405020304" pitchFamily="18" charset="0"/>
              </a:rPr>
              <a:t> data can be gathered, stored and used in construction projects to inform crucial decisions, for example about a project’s cost, time schedules, workflows and how the building is eventually used. Therefore, it is crucial that the data </a:t>
            </a:r>
            <a:r>
              <a:rPr lang="en-GB" sz="1800" dirty="0">
                <a:ea typeface="Calibri" panose="020F0502020204030204" pitchFamily="34" charset="0"/>
                <a:cs typeface="Times New Roman" panose="02020603050405020304" pitchFamily="18" charset="0"/>
              </a:rPr>
              <a:t>collected is accurate and that it is handled correctly, as inaccurate data can cause grave problems that affect a project’s success, such as incorrect materials used due to an inaccurate specification.  </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Generalisation</a:t>
            </a:r>
            <a:r>
              <a:rPr lang="en-GB" sz="1800" dirty="0">
                <a:effectLst/>
                <a:ea typeface="Calibri" panose="020F0502020204030204" pitchFamily="34" charset="0"/>
                <a:cs typeface="Times New Roman" panose="02020603050405020304" pitchFamily="18" charset="0"/>
              </a:rPr>
              <a:t> </a:t>
            </a:r>
            <a:r>
              <a:rPr lang="en-US" sz="1800" b="0" i="0" dirty="0">
                <a:solidFill>
                  <a:srgbClr val="111111"/>
                </a:solidFill>
                <a:effectLst/>
              </a:rPr>
              <a:t>is a process of zooming out to get a broader view of a problem, trend or situation. It is also known as </a:t>
            </a:r>
            <a:r>
              <a:rPr lang="en-US" sz="1800" b="1" i="0" dirty="0">
                <a:solidFill>
                  <a:srgbClr val="111111"/>
                </a:solidFill>
                <a:effectLst/>
              </a:rPr>
              <a:t>rolling-up data</a:t>
            </a:r>
            <a:r>
              <a:rPr lang="en-US" sz="1800" b="0" i="0" dirty="0">
                <a:solidFill>
                  <a:srgbClr val="111111"/>
                </a:solidFill>
                <a:effectLst/>
              </a:rPr>
              <a:t>. </a:t>
            </a:r>
            <a:endParaRPr lang="en-GB"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315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CB085-4385-4E16-952E-5262F68226EE}"/>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C72D4E95-787C-471E-81CD-D662963C0302}"/>
              </a:ext>
            </a:extLst>
          </p:cNvPr>
          <p:cNvSpPr>
            <a:spLocks noGrp="1"/>
          </p:cNvSpPr>
          <p:nvPr>
            <p:ph sz="quarter" idx="10"/>
          </p:nvPr>
        </p:nvSpPr>
        <p:spPr>
          <a:xfrm>
            <a:off x="457200" y="1008000"/>
            <a:ext cx="8229600" cy="4752000"/>
          </a:xfrm>
        </p:spPr>
        <p:txBody>
          <a:bodyPr/>
          <a:lstStyle/>
          <a:p>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Interoperability:</a:t>
            </a:r>
            <a:r>
              <a:rPr lang="en-GB" sz="1800" dirty="0">
                <a:ea typeface="Calibri" panose="020F0502020204030204" pitchFamily="34" charset="0"/>
                <a:cs typeface="Times New Roman" panose="02020603050405020304" pitchFamily="18" charset="0"/>
              </a:rPr>
              <a:t> technology systems and devices should exchange, interpret and store data using common standards. This enables data to be shared easily. Two systems are</a:t>
            </a:r>
            <a:r>
              <a:rPr lang="en-GB" sz="1800" b="1" dirty="0">
                <a:ea typeface="Calibri" panose="020F0502020204030204" pitchFamily="34" charset="0"/>
                <a:cs typeface="Times New Roman" panose="02020603050405020304" pitchFamily="18" charset="0"/>
              </a:rPr>
              <a:t> interoperable</a:t>
            </a:r>
            <a:r>
              <a:rPr lang="en-GB" sz="1800" dirty="0">
                <a:ea typeface="Calibri" panose="020F0502020204030204" pitchFamily="34" charset="0"/>
                <a:cs typeface="Times New Roman" panose="02020603050405020304" pitchFamily="18" charset="0"/>
              </a:rPr>
              <a:t> if they can exchange data and present it in a way that is useful to construction teams.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L</a:t>
            </a:r>
            <a:r>
              <a:rPr lang="en-GB" sz="1800" b="1" dirty="0">
                <a:effectLst/>
                <a:ea typeface="Calibri" panose="020F0502020204030204" pitchFamily="34" charset="0"/>
                <a:cs typeface="Times New Roman" panose="02020603050405020304" pitchFamily="18" charset="0"/>
              </a:rPr>
              <a:t>evel of detail (LOD):</a:t>
            </a:r>
            <a:r>
              <a:rPr lang="en-GB" sz="1800" dirty="0">
                <a:effectLst/>
                <a:ea typeface="Calibri" panose="020F0502020204030204" pitchFamily="34" charset="0"/>
                <a:cs typeface="Times New Roman" panose="02020603050405020304" pitchFamily="18" charset="0"/>
              </a:rPr>
              <a:t> </a:t>
            </a:r>
            <a:r>
              <a:rPr lang="en-GB" sz="1800" dirty="0">
                <a:ea typeface="Calibri" panose="020F0502020204030204" pitchFamily="34" charset="0"/>
                <a:cs typeface="Times New Roman" panose="02020603050405020304" pitchFamily="18" charset="0"/>
              </a:rPr>
              <a:t>i</a:t>
            </a:r>
            <a:r>
              <a:rPr lang="en-GB" sz="1800" dirty="0">
                <a:effectLst/>
                <a:ea typeface="Calibri" panose="020F0502020204030204" pitchFamily="34" charset="0"/>
                <a:cs typeface="Times New Roman" panose="02020603050405020304" pitchFamily="18" charset="0"/>
              </a:rPr>
              <a:t>nformation can be both graphical and non-graphical. LOD</a:t>
            </a:r>
            <a:r>
              <a:rPr lang="en-GB" sz="1800" b="1" dirty="0">
                <a:effectLst/>
                <a:ea typeface="Calibri" panose="020F0502020204030204" pitchFamily="34" charset="0"/>
                <a:cs typeface="Times New Roman" panose="02020603050405020304" pitchFamily="18" charset="0"/>
              </a:rPr>
              <a:t> </a:t>
            </a:r>
            <a:r>
              <a:rPr lang="en-GB" sz="1800" dirty="0">
                <a:effectLst/>
                <a:ea typeface="Calibri" panose="020F0502020204030204" pitchFamily="34" charset="0"/>
                <a:cs typeface="Times New Roman" panose="02020603050405020304" pitchFamily="18" charset="0"/>
              </a:rPr>
              <a:t>is the term used for the amount of detail within a model. The LOD required may vary at different points in the process. Defining th</a:t>
            </a:r>
            <a:r>
              <a:rPr lang="en-GB" sz="1800" dirty="0">
                <a:ea typeface="Calibri" panose="020F0502020204030204" pitchFamily="34" charset="0"/>
                <a:cs typeface="Times New Roman" panose="02020603050405020304" pitchFamily="18" charset="0"/>
              </a:rPr>
              <a:t>e LOD is a </a:t>
            </a:r>
            <a:r>
              <a:rPr lang="en-GB" sz="1800" dirty="0">
                <a:effectLst/>
                <a:ea typeface="Calibri" panose="020F0502020204030204" pitchFamily="34" charset="0"/>
                <a:cs typeface="Times New Roman" panose="02020603050405020304" pitchFamily="18" charset="0"/>
              </a:rPr>
              <a:t>requirement of the </a:t>
            </a:r>
            <a:r>
              <a:rPr lang="en-GB" sz="1800" dirty="0"/>
              <a:t>building information modelling (BIM) process.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Metadata</a:t>
            </a:r>
            <a:r>
              <a:rPr lang="en-GB" sz="1800" dirty="0">
                <a:ea typeface="Calibri" panose="020F0502020204030204" pitchFamily="34" charset="0"/>
                <a:cs typeface="Times New Roman" panose="02020603050405020304" pitchFamily="18" charset="0"/>
              </a:rPr>
              <a:t> means ‘data about data’. Metadata is defined as the data providing information about one or more aspects of the data. It is used to summarise basic information about data, which can make tracking and working with data easier.</a:t>
            </a:r>
            <a:endParaRPr lang="en-GB" dirty="0"/>
          </a:p>
        </p:txBody>
      </p:sp>
    </p:spTree>
    <p:extLst>
      <p:ext uri="{BB962C8B-B14F-4D97-AF65-F5344CB8AC3E}">
        <p14:creationId xmlns:p14="http://schemas.microsoft.com/office/powerpoint/2010/main" val="179026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F2B7-C12A-4DBB-B77B-67C1C99002C6}"/>
              </a:ext>
            </a:extLst>
          </p:cNvPr>
          <p:cNvSpPr>
            <a:spLocks noGrp="1"/>
          </p:cNvSpPr>
          <p:nvPr>
            <p:ph type="title"/>
          </p:nvPr>
        </p:nvSpPr>
        <p:spPr/>
        <p:txBody>
          <a:bodyPr/>
          <a:lstStyle/>
          <a:p>
            <a:r>
              <a:rPr lang="en-GB" dirty="0"/>
              <a:t>How data is used</a:t>
            </a:r>
          </a:p>
        </p:txBody>
      </p:sp>
      <p:sp>
        <p:nvSpPr>
          <p:cNvPr id="3" name="Content Placeholder 2">
            <a:extLst>
              <a:ext uri="{FF2B5EF4-FFF2-40B4-BE49-F238E27FC236}">
                <a16:creationId xmlns:a16="http://schemas.microsoft.com/office/drawing/2014/main" id="{E5C7F00F-E737-4B1A-AAB4-50BB9E902C33}"/>
              </a:ext>
            </a:extLst>
          </p:cNvPr>
          <p:cNvSpPr>
            <a:spLocks noGrp="1"/>
          </p:cNvSpPr>
          <p:nvPr>
            <p:ph sz="quarter" idx="10"/>
          </p:nvPr>
        </p:nvSpPr>
        <p:spPr>
          <a:xfrm>
            <a:off x="487791" y="1484784"/>
            <a:ext cx="8229600" cy="4248000"/>
          </a:xfrm>
        </p:spPr>
        <p:txBody>
          <a:bodyPr/>
          <a:lstStyle/>
          <a:p>
            <a:pPr>
              <a:lnSpc>
                <a:spcPct val="100000"/>
              </a:lnSpc>
            </a:pPr>
            <a:r>
              <a:rPr lang="en-US" dirty="0"/>
              <a:t>Data from many sources can be used to:</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understand behaviour</a:t>
            </a:r>
            <a:r>
              <a:rPr lang="en-US" dirty="0"/>
              <a:t>, eg how workers use an office building</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assess performance</a:t>
            </a:r>
            <a:r>
              <a:rPr lang="en-US" dirty="0"/>
              <a:t>, eg energy usage, how ‘green’ a building is, its longevity, etc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improve market competitiveness</a:t>
            </a:r>
            <a:r>
              <a:rPr lang="en-US" dirty="0"/>
              <a:t>, eg make construction projects run efficiently to time and budget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allocate resources</a:t>
            </a:r>
            <a:r>
              <a:rPr lang="en-US" dirty="0"/>
              <a:t>, eg show how work can be allocated and scheduled and how construction workers’ time should best be used.</a:t>
            </a:r>
          </a:p>
          <a:p>
            <a:pPr>
              <a:lnSpc>
                <a:spcPct val="100000"/>
              </a:lnSpc>
            </a:pPr>
            <a:r>
              <a:rPr lang="en-US" dirty="0"/>
              <a:t>The following slides look at the different sources of data and from where data is generated.</a:t>
            </a:r>
            <a:endParaRPr lang="en-GB" dirty="0"/>
          </a:p>
        </p:txBody>
      </p:sp>
    </p:spTree>
    <p:extLst>
      <p:ext uri="{BB962C8B-B14F-4D97-AF65-F5344CB8AC3E}">
        <p14:creationId xmlns:p14="http://schemas.microsoft.com/office/powerpoint/2010/main" val="227862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72D17-68E9-46BC-A3AE-8163813281E9}"/>
              </a:ext>
            </a:extLst>
          </p:cNvPr>
          <p:cNvSpPr>
            <a:spLocks noGrp="1"/>
          </p:cNvSpPr>
          <p:nvPr>
            <p:ph type="title"/>
          </p:nvPr>
        </p:nvSpPr>
        <p:spPr/>
        <p:txBody>
          <a:bodyPr/>
          <a:lstStyle/>
          <a:p>
            <a:r>
              <a:rPr lang="en-GB" dirty="0"/>
              <a:t>ICT systems and equipment </a:t>
            </a:r>
          </a:p>
        </p:txBody>
      </p:sp>
      <p:sp>
        <p:nvSpPr>
          <p:cNvPr id="3" name="Content Placeholder 2">
            <a:extLst>
              <a:ext uri="{FF2B5EF4-FFF2-40B4-BE49-F238E27FC236}">
                <a16:creationId xmlns:a16="http://schemas.microsoft.com/office/drawing/2014/main" id="{79612035-DB7A-4EBB-9E82-8C136679EBE0}"/>
              </a:ext>
            </a:extLst>
          </p:cNvPr>
          <p:cNvSpPr>
            <a:spLocks noGrp="1"/>
          </p:cNvSpPr>
          <p:nvPr>
            <p:ph sz="quarter" idx="10"/>
          </p:nvPr>
        </p:nvSpPr>
        <p:spPr/>
        <p:txBody>
          <a:bodyPr/>
          <a:lstStyle/>
          <a:p>
            <a:pPr>
              <a:lnSpc>
                <a:spcPct val="100000"/>
              </a:lnSpc>
            </a:pPr>
            <a:r>
              <a:rPr lang="en-GB" dirty="0"/>
              <a:t>In the modern age, most data is collected using </a:t>
            </a:r>
            <a:r>
              <a:rPr lang="en-GB" b="1" dirty="0"/>
              <a:t>ICT (information and communications technology)</a:t>
            </a:r>
            <a:r>
              <a:rPr lang="en-GB" dirty="0"/>
              <a:t>. Equipment used to collect data includes: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robotic total stations (surveying equipment for laying out a site)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scanners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drones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sensors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mobile phones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tablets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digital cameras.</a:t>
            </a:r>
          </a:p>
          <a:p>
            <a:endParaRPr lang="en-GB" sz="1800" dirty="0"/>
          </a:p>
          <a:p>
            <a:pPr marL="285750" indent="-285750">
              <a:buFont typeface="Arial" panose="020B0604020202020204" pitchFamily="34" charset="0"/>
              <a:buChar char="•"/>
            </a:pPr>
            <a:endParaRPr lang="en-GB" sz="1800" dirty="0"/>
          </a:p>
          <a:p>
            <a:endParaRPr lang="en-GB" sz="1800" dirty="0"/>
          </a:p>
        </p:txBody>
      </p:sp>
      <p:pic>
        <p:nvPicPr>
          <p:cNvPr id="5" name="Picture 4" descr="A close-up of a camera&#10;&#10;Description automatically generated with medium confidence">
            <a:extLst>
              <a:ext uri="{FF2B5EF4-FFF2-40B4-BE49-F238E27FC236}">
                <a16:creationId xmlns:a16="http://schemas.microsoft.com/office/drawing/2014/main" id="{52F76A76-A3E1-431B-BB11-9AA09A418A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2852936"/>
            <a:ext cx="3058194" cy="2039815"/>
          </a:xfrm>
          <a:prstGeom prst="rect">
            <a:avLst/>
          </a:prstGeom>
        </p:spPr>
      </p:pic>
    </p:spTree>
    <p:extLst>
      <p:ext uri="{BB962C8B-B14F-4D97-AF65-F5344CB8AC3E}">
        <p14:creationId xmlns:p14="http://schemas.microsoft.com/office/powerpoint/2010/main" val="422677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2"/>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412776"/>
            <a:ext cx="4546848" cy="2862322"/>
          </a:xfrm>
          <a:prstGeom prst="rect">
            <a:avLst/>
          </a:prstGeom>
          <a:noFill/>
        </p:spPr>
        <p:txBody>
          <a:bodyPr wrap="square" rtlCol="0">
            <a:spAutoFit/>
          </a:bodyPr>
          <a:lstStyle/>
          <a:p>
            <a:r>
              <a:rPr lang="en-GB" dirty="0">
                <a:latin typeface="+mn-lt"/>
              </a:rPr>
              <a:t>A </a:t>
            </a:r>
            <a:r>
              <a:rPr lang="en-GB" b="1" dirty="0">
                <a:latin typeface="+mn-lt"/>
              </a:rPr>
              <a:t>robotic total station (RTS)</a:t>
            </a:r>
            <a:r>
              <a:rPr lang="en-GB" dirty="0">
                <a:latin typeface="+mn-lt"/>
              </a:rPr>
              <a:t> is an electronic transit theodolite integrated with </a:t>
            </a:r>
            <a:r>
              <a:rPr lang="en-GB" b="1" dirty="0">
                <a:latin typeface="+mn-lt"/>
              </a:rPr>
              <a:t>electronic distance measurement (EDM)</a:t>
            </a:r>
            <a:r>
              <a:rPr lang="en-GB" dirty="0">
                <a:latin typeface="+mn-lt"/>
              </a:rPr>
              <a:t> to measure both vertical and horizontal angles and the slope distance from the instrument to a particular point. An on-board computer collects data and performs triangulation calculations.</a:t>
            </a:r>
          </a:p>
        </p:txBody>
      </p:sp>
      <p:pic>
        <p:nvPicPr>
          <p:cNvPr id="3" name="Picture 2">
            <a:extLst>
              <a:ext uri="{FF2B5EF4-FFF2-40B4-BE49-F238E27FC236}">
                <a16:creationId xmlns:a16="http://schemas.microsoft.com/office/drawing/2014/main" id="{5603298E-D009-45E6-B62C-2A5E59522B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0808" y="1412776"/>
            <a:ext cx="3667836" cy="2446447"/>
          </a:xfrm>
          <a:prstGeom prst="rect">
            <a:avLst/>
          </a:prstGeom>
        </p:spPr>
      </p:pic>
    </p:spTree>
    <p:extLst>
      <p:ext uri="{BB962C8B-B14F-4D97-AF65-F5344CB8AC3E}">
        <p14:creationId xmlns:p14="http://schemas.microsoft.com/office/powerpoint/2010/main" val="3163411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410701" y="4100323"/>
            <a:ext cx="26430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60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1403648" y="5034748"/>
            <a:ext cx="61926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2827035" y="1534617"/>
            <a:ext cx="4054307" cy="1200329"/>
          </a:xfrm>
          <a:prstGeom prst="rect">
            <a:avLst/>
          </a:prstGeom>
        </p:spPr>
        <p:txBody>
          <a:bodyPr wrap="square">
            <a:spAutoFit/>
          </a:bodyPr>
          <a:lstStyle/>
          <a:p>
            <a:r>
              <a:rPr lang="en-GB" sz="1600" dirty="0"/>
              <a:t>Virtual surveying using a drone</a:t>
            </a:r>
          </a:p>
          <a:p>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1992" y="3320562"/>
            <a:ext cx="2338114" cy="1559522"/>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0" y="1563915"/>
            <a:ext cx="2456815" cy="1383187"/>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8064" y="2420888"/>
            <a:ext cx="2543944" cy="1696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70DFBDB-27EF-4487-A99F-8ACB22953B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3F6DD7-C2D1-4B82-B818-1FD1FAC82A67}">
  <ds:schemaRefs>
    <ds:schemaRef ds:uri="http://schemas.microsoft.com/sharepoint/v3/contenttype/forms"/>
  </ds:schemaRefs>
</ds:datastoreItem>
</file>

<file path=customXml/itemProps3.xml><?xml version="1.0" encoding="utf-8"?>
<ds:datastoreItem xmlns:ds="http://schemas.openxmlformats.org/officeDocument/2006/customXml" ds:itemID="{1EA1B10F-B8A0-41AC-9301-27FA8D9158F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2477</TotalTime>
  <Words>1139</Words>
  <Application>Microsoft Office PowerPoint</Application>
  <PresentationFormat>On-screen Show (4:3)</PresentationFormat>
  <Paragraphs>90</Paragraphs>
  <Slides>15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Arial</vt:lpstr>
      <vt:lpstr>Calibri</vt:lpstr>
      <vt:lpstr>Helvetica Neue</vt:lpstr>
      <vt:lpstr>Lucida Grande</vt:lpstr>
      <vt:lpstr>Times New Roman</vt:lpstr>
      <vt:lpstr>1_Default Design</vt:lpstr>
      <vt:lpstr>PowerPoint 1: Data principles</vt:lpstr>
      <vt:lpstr>Data vs information</vt:lpstr>
      <vt:lpstr>Data sources used in construction </vt:lpstr>
      <vt:lpstr>Key elements of data</vt:lpstr>
      <vt:lpstr>Key elements of data</vt:lpstr>
      <vt:lpstr>How data is used</vt:lpstr>
      <vt:lpstr>ICT systems and equipment </vt:lpstr>
      <vt:lpstr>PowerPoint Presentation</vt:lpstr>
      <vt:lpstr>PowerPoint Presentation</vt:lpstr>
      <vt:lpstr>3D camera systems</vt:lpstr>
      <vt:lpstr>Data manipulation  </vt:lpstr>
      <vt:lpstr>Data manipulation </vt:lpstr>
      <vt:lpstr>BIM</vt:lpstr>
      <vt:lpstr>Benefits of BIM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138</cp:revision>
  <dcterms:created xsi:type="dcterms:W3CDTF">2013-05-28T00:38:54Z</dcterms:created>
  <dcterms:modified xsi:type="dcterms:W3CDTF">2025-11-18T19:23:01Z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