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6"/>
  </p:notesMasterIdLst>
  <p:handoutMasterIdLst>
    <p:handoutMasterId r:id="rId17"/>
  </p:handoutMasterIdLst>
  <p:sldIdLst>
    <p:sldId id="256" r:id="rId5"/>
    <p:sldId id="336" r:id="rId6"/>
    <p:sldId id="355" r:id="rId7"/>
    <p:sldId id="348" r:id="rId8"/>
    <p:sldId id="352" r:id="rId9"/>
    <p:sldId id="341" r:id="rId10"/>
    <p:sldId id="330" r:id="rId11"/>
    <p:sldId id="331" r:id="rId12"/>
    <p:sldId id="351" r:id="rId13"/>
    <p:sldId id="350" r:id="rId14"/>
    <p:sldId id="267" r:id="rId15"/>
  </p:sldIdLst>
  <p:sldSz cx="9144000" cy="6858000" type="screen4x3"/>
  <p:notesSz cx="6858000" cy="9144000"/>
  <p:custDataLst>
    <p:tags r:id="rId1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lie Evans" initials="JE" lastIdx="5" clrIdx="0">
    <p:extLst>
      <p:ext uri="{19B8F6BF-5375-455C-9EA6-DF929625EA0E}">
        <p15:presenceInfo xmlns:p15="http://schemas.microsoft.com/office/powerpoint/2012/main" userId="S::julie.evans@uwtsd.ac.uk::d47432b1-b0c6-4038-b9ba-057154c6d67f" providerId="AD"/>
      </p:ext>
    </p:extLst>
  </p:cmAuthor>
  <p:cmAuthor id="2" name="Gareth W Evans" initials="GE" lastIdx="4" clrIdx="1">
    <p:extLst>
      <p:ext uri="{19B8F6BF-5375-455C-9EA6-DF929625EA0E}">
        <p15:presenceInfo xmlns:p15="http://schemas.microsoft.com/office/powerpoint/2012/main" userId="S::gareth.w.evans@uwtsd.ac.uk::96028f8e-6444-4ba4-ae49-63360c631b48" providerId="AD"/>
      </p:ext>
    </p:extLst>
  </p:cmAuthor>
  <p:cmAuthor id="3" name="Sheila Holmes" initials="SH" lastIdx="3" clrIdx="2">
    <p:extLst>
      <p:ext uri="{19B8F6BF-5375-455C-9EA6-DF929625EA0E}">
        <p15:presenceInfo xmlns:p15="http://schemas.microsoft.com/office/powerpoint/2012/main" userId="S::sheila.holmes@uwtsd.ac.uk::6e7462e7-2d5c-446e-98fb-109e4125352a" providerId="AD"/>
      </p:ext>
    </p:extLst>
  </p:cmAuthor>
  <p:cmAuthor id="4" name="Caroline Prodger" initials="CP" lastIdx="2" clrIdx="3">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8B5E422-EB92-4913-BC39-A8232D013673}" v="1" dt="2021-09-28T11:27:19.38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1755" autoAdjust="0"/>
    <p:restoredTop sz="86667" autoAdjust="0"/>
  </p:normalViewPr>
  <p:slideViewPr>
    <p:cSldViewPr showGuides="1">
      <p:cViewPr varScale="1">
        <p:scale>
          <a:sx n="70" d="100"/>
          <a:sy n="70" d="100"/>
        </p:scale>
        <p:origin x="1134" y="7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operam.co.uk/pas-1192-2/"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12884424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32075007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GB" sz="1200" kern="1200" dirty="0">
              <a:solidFill>
                <a:schemeClr val="tx1"/>
              </a:solidFill>
              <a:effectLst/>
              <a:latin typeface="Arial" charset="0"/>
              <a:ea typeface="ＭＳ Ｐゴシック" charset="-128"/>
              <a:cs typeface="ＭＳ Ｐゴシック" charset="-128"/>
            </a:endParaRP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2913007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1413053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t>See PAS 1192-2 (British Standards Institute) for an illustration of the common data environment.: </a:t>
            </a:r>
            <a:r>
              <a:rPr lang="en-US" dirty="0">
                <a:hlinkClick r:id="rId3"/>
              </a:rPr>
              <a:t>PAS 1192-2: PAS 1192-2 Delivery Phase of Construction Project - Operam</a:t>
            </a:r>
            <a:endParaRPr lang="en-GB"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5876250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2345280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790763967"/>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s://www.theb1m.com/video/does-bim-take-more-time"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s://www.theb1m.com/video/what-is-a-common-data-environment"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413974"/>
            <a:ext cx="8153400" cy="2514600"/>
          </a:xfrm>
        </p:spPr>
        <p:txBody>
          <a:bodyPr anchor="t"/>
          <a:lstStyle/>
          <a:p>
            <a:pPr eaLnBrk="1" hangingPunct="1"/>
            <a:r>
              <a:rPr lang="en-GB" dirty="0">
                <a:ea typeface="ＭＳ Ｐゴシック" pitchFamily="-105" charset="-128"/>
                <a:cs typeface="ＭＳ Ｐゴシック" pitchFamily="-105" charset="-128"/>
              </a:rPr>
              <a:t>PowerPoint 5: BIM, CDE and client specifications</a:t>
            </a: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			</a:t>
            </a:r>
          </a:p>
        </p:txBody>
      </p:sp>
      <p:sp>
        <p:nvSpPr>
          <p:cNvPr id="2054" name="TextBox 9"/>
          <p:cNvSpPr txBox="1">
            <a:spLocks noChangeArrowheads="1"/>
          </p:cNvSpPr>
          <p:nvPr/>
        </p:nvSpPr>
        <p:spPr bwMode="auto">
          <a:xfrm>
            <a:off x="457200" y="206084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8. Construction information and data principles</a:t>
            </a:r>
          </a:p>
          <a:p>
            <a:pPr>
              <a:spcBef>
                <a:spcPts val="400"/>
              </a:spcBef>
              <a:spcAft>
                <a:spcPts val="400"/>
              </a:spcAft>
            </a:pPr>
            <a:r>
              <a:rPr lang="en-GB" sz="2400" b="1" dirty="0"/>
              <a:t>8.2 Sources of information</a:t>
            </a:r>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7DEAF4-D831-4B00-BCA0-58B70879171F}"/>
              </a:ext>
            </a:extLst>
          </p:cNvPr>
          <p:cNvSpPr>
            <a:spLocks noGrp="1"/>
          </p:cNvSpPr>
          <p:nvPr>
            <p:ph type="title"/>
          </p:nvPr>
        </p:nvSpPr>
        <p:spPr/>
        <p:txBody>
          <a:bodyPr/>
          <a:lstStyle/>
          <a:p>
            <a:r>
              <a:rPr lang="en-GB" dirty="0"/>
              <a:t>Client specification checklist</a:t>
            </a:r>
          </a:p>
        </p:txBody>
      </p:sp>
      <p:sp>
        <p:nvSpPr>
          <p:cNvPr id="3" name="Content Placeholder 2">
            <a:extLst>
              <a:ext uri="{FF2B5EF4-FFF2-40B4-BE49-F238E27FC236}">
                <a16:creationId xmlns:a16="http://schemas.microsoft.com/office/drawing/2014/main" id="{47C39550-D2E6-4AAB-9701-FBAF0F482702}"/>
              </a:ext>
            </a:extLst>
          </p:cNvPr>
          <p:cNvSpPr>
            <a:spLocks noGrp="1"/>
          </p:cNvSpPr>
          <p:nvPr>
            <p:ph sz="quarter" idx="10"/>
          </p:nvPr>
        </p:nvSpPr>
        <p:spPr/>
        <p:txBody>
          <a:bodyPr/>
          <a:lstStyle/>
          <a:p>
            <a:pPr>
              <a:lnSpc>
                <a:spcPct val="100000"/>
              </a:lnSpc>
              <a:spcBef>
                <a:spcPts val="400"/>
              </a:spcBef>
              <a:spcAft>
                <a:spcPts val="400"/>
              </a:spcAft>
              <a:buClr>
                <a:schemeClr val="tx1"/>
              </a:buClr>
            </a:pPr>
            <a:r>
              <a:rPr lang="en-GB" sz="1800" dirty="0">
                <a:solidFill>
                  <a:srgbClr val="231F20"/>
                </a:solidFill>
                <a:latin typeface="+mn-lt"/>
              </a:rPr>
              <a:t>It is also important to establish whether the client has any preconceived views about the economic life of plant and equipment. Is there an investment programme for eventual plant replacement?</a:t>
            </a:r>
          </a:p>
          <a:p>
            <a:pPr>
              <a:lnSpc>
                <a:spcPct val="100000"/>
              </a:lnSpc>
              <a:spcBef>
                <a:spcPts val="400"/>
              </a:spcBef>
              <a:spcAft>
                <a:spcPts val="400"/>
              </a:spcAft>
              <a:buClr>
                <a:schemeClr val="tx1"/>
              </a:buClr>
            </a:pPr>
            <a:endParaRPr lang="en-GB" sz="1800" dirty="0">
              <a:solidFill>
                <a:srgbClr val="231F20"/>
              </a:solidFill>
            </a:endParaRPr>
          </a:p>
          <a:p>
            <a:pPr>
              <a:lnSpc>
                <a:spcPct val="100000"/>
              </a:lnSpc>
              <a:spcBef>
                <a:spcPts val="400"/>
              </a:spcBef>
              <a:spcAft>
                <a:spcPts val="400"/>
              </a:spcAft>
              <a:buClr>
                <a:schemeClr val="tx1"/>
              </a:buClr>
            </a:pPr>
            <a:r>
              <a:rPr lang="en-GB" sz="1800" dirty="0">
                <a:solidFill>
                  <a:srgbClr val="231F20"/>
                </a:solidFill>
                <a:latin typeface="+mn-lt"/>
              </a:rPr>
              <a:t>Finally, ascertain: </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any preferred (or not preferred) manufacturers or suppliers</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if an asset register will be in place for plant and equipment items</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whether there are any in-house policies or requirements in relation to health and safety; carbon emissions, energy use and efficiency; use of refrigerants; water hygiene; and any other aspects.</a:t>
            </a:r>
            <a:endParaRPr lang="en-GB" sz="1800" dirty="0">
              <a:solidFill>
                <a:srgbClr val="231F20"/>
              </a:solidFill>
              <a:effectLst/>
              <a:latin typeface="+mn-lt"/>
            </a:endParaRPr>
          </a:p>
          <a:p>
            <a:pPr marL="225425">
              <a:lnSpc>
                <a:spcPct val="100000"/>
              </a:lnSpc>
              <a:spcBef>
                <a:spcPts val="0"/>
              </a:spcBef>
              <a:spcAft>
                <a:spcPts val="0"/>
              </a:spcAft>
            </a:pPr>
            <a:endParaRPr lang="en-GB" sz="2000" dirty="0">
              <a:solidFill>
                <a:srgbClr val="231F20"/>
              </a:solidFill>
              <a:latin typeface="+mn-lt"/>
            </a:endParaRPr>
          </a:p>
          <a:p>
            <a:endParaRPr lang="en-GB" dirty="0"/>
          </a:p>
        </p:txBody>
      </p:sp>
    </p:spTree>
    <p:extLst>
      <p:ext uri="{BB962C8B-B14F-4D97-AF65-F5344CB8AC3E}">
        <p14:creationId xmlns:p14="http://schemas.microsoft.com/office/powerpoint/2010/main" val="41826544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Building information modelling (BIM)</a:t>
            </a:r>
          </a:p>
        </p:txBody>
      </p:sp>
      <p:sp>
        <p:nvSpPr>
          <p:cNvPr id="4" name="Content Placeholder 2">
            <a:extLst>
              <a:ext uri="{FF2B5EF4-FFF2-40B4-BE49-F238E27FC236}">
                <a16:creationId xmlns:a16="http://schemas.microsoft.com/office/drawing/2014/main" id="{D96AF499-DE03-F349-BBFF-8712014AAB76}"/>
              </a:ext>
            </a:extLst>
          </p:cNvPr>
          <p:cNvSpPr>
            <a:spLocks noGrp="1"/>
          </p:cNvSpPr>
          <p:nvPr>
            <p:ph sz="quarter" idx="10"/>
          </p:nvPr>
        </p:nvSpPr>
        <p:spPr>
          <a:xfrm>
            <a:off x="457200" y="1512000"/>
            <a:ext cx="8263856" cy="1484952"/>
          </a:xfrm>
        </p:spPr>
        <p:txBody>
          <a:bodyPr/>
          <a:lstStyle/>
          <a:p>
            <a:pPr marL="0" lvl="3" indent="0">
              <a:lnSpc>
                <a:spcPct val="100000"/>
              </a:lnSpc>
              <a:buNone/>
              <a:defRPr/>
            </a:pPr>
            <a:r>
              <a:rPr lang="en-US" sz="2000" dirty="0">
                <a:ea typeface="ＭＳ Ｐゴシック"/>
              </a:rPr>
              <a:t>As you learned in Presentation 1, BIM is an intelligent 3D model-based process that gives insight and tools to more efficiently plan, design, construct and manage buildings and infrastructure projects. Different projects use different ‘levels of maturity’. Each level has its own criteria.</a:t>
            </a:r>
            <a:endParaRPr lang="en-US" sz="2000" dirty="0"/>
          </a:p>
        </p:txBody>
      </p:sp>
      <p:sp>
        <p:nvSpPr>
          <p:cNvPr id="8" name="Content Placeholder 2">
            <a:extLst>
              <a:ext uri="{FF2B5EF4-FFF2-40B4-BE49-F238E27FC236}">
                <a16:creationId xmlns:a16="http://schemas.microsoft.com/office/drawing/2014/main" id="{5D48153A-0706-C54A-A8AE-F548147F2046}"/>
              </a:ext>
            </a:extLst>
          </p:cNvPr>
          <p:cNvSpPr txBox="1">
            <a:spLocks/>
          </p:cNvSpPr>
          <p:nvPr/>
        </p:nvSpPr>
        <p:spPr bwMode="auto">
          <a:xfrm>
            <a:off x="457200" y="3089204"/>
            <a:ext cx="8229600" cy="295592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342900" indent="-342900">
              <a:lnSpc>
                <a:spcPct val="100000"/>
              </a:lnSpc>
              <a:spcAft>
                <a:spcPts val="400"/>
              </a:spcAft>
              <a:buClr>
                <a:srgbClr val="0077E3"/>
              </a:buClr>
              <a:buFont typeface="Arial" panose="020B0604020202020204" pitchFamily="34" charset="0"/>
              <a:buChar char="•"/>
              <a:defRPr/>
            </a:pPr>
            <a:r>
              <a:rPr lang="en-US" sz="2000" b="1" kern="0" dirty="0">
                <a:solidFill>
                  <a:srgbClr val="000000"/>
                </a:solidFill>
                <a:ea typeface="ＭＳ Ｐゴシック"/>
                <a:cs typeface="ＭＳ Ｐゴシック" pitchFamily="-105" charset="-128"/>
              </a:rPr>
              <a:t>Level 0 BIM: </a:t>
            </a:r>
            <a:r>
              <a:rPr lang="en-US" kern="0" dirty="0">
                <a:solidFill>
                  <a:srgbClr val="000000"/>
                </a:solidFill>
                <a:ea typeface="ＭＳ Ｐゴシック"/>
                <a:cs typeface="ＭＳ Ｐゴシック" pitchFamily="-105" charset="-128"/>
              </a:rPr>
              <a:t>n</a:t>
            </a:r>
            <a:r>
              <a:rPr lang="en-US" sz="2000" kern="0" dirty="0">
                <a:ea typeface="ＭＳ Ｐゴシック"/>
              </a:rPr>
              <a:t>o collaboration, using 2D CAD working with drawings.</a:t>
            </a:r>
            <a:endParaRPr lang="en-US" sz="2000" kern="0" dirty="0">
              <a:solidFill>
                <a:srgbClr val="000000"/>
              </a:solidFill>
              <a:ea typeface="ＭＳ Ｐゴシック"/>
              <a:cs typeface="ＭＳ Ｐゴシック" pitchFamily="-105" charset="-128"/>
            </a:endParaRPr>
          </a:p>
          <a:p>
            <a:pPr marL="342900" indent="-342900">
              <a:lnSpc>
                <a:spcPct val="100000"/>
              </a:lnSpc>
              <a:spcBef>
                <a:spcPts val="400"/>
              </a:spcBef>
              <a:spcAft>
                <a:spcPts val="400"/>
              </a:spcAft>
              <a:buClr>
                <a:srgbClr val="0077E3"/>
              </a:buClr>
              <a:buFont typeface="Arial" panose="020B0604020202020204" pitchFamily="34" charset="0"/>
              <a:buChar char="•"/>
            </a:pPr>
            <a:r>
              <a:rPr lang="en-US" b="1" kern="0" dirty="0">
                <a:solidFill>
                  <a:srgbClr val="000000"/>
                </a:solidFill>
                <a:ea typeface="ＭＳ Ｐゴシック"/>
                <a:cs typeface="ＭＳ Ｐゴシック" pitchFamily="-105" charset="-128"/>
              </a:rPr>
              <a:t>Level 1 BIM: </a:t>
            </a:r>
            <a:r>
              <a:rPr lang="en-US" kern="0" dirty="0">
                <a:ea typeface="ＭＳ Ｐゴシック"/>
              </a:rPr>
              <a:t>2D CAD for drafting production information. </a:t>
            </a:r>
            <a:endParaRPr lang="en-US" kern="0" dirty="0">
              <a:solidFill>
                <a:srgbClr val="000000"/>
              </a:solidFill>
              <a:ea typeface="ＭＳ Ｐゴシック" pitchFamily="-105" charset="-128"/>
              <a:cs typeface="ＭＳ Ｐゴシック" pitchFamily="-105" charset="-128"/>
            </a:endParaRPr>
          </a:p>
          <a:p>
            <a:pPr marL="342900" indent="-342900">
              <a:lnSpc>
                <a:spcPct val="100000"/>
              </a:lnSpc>
              <a:spcBef>
                <a:spcPts val="400"/>
              </a:spcBef>
              <a:spcAft>
                <a:spcPts val="400"/>
              </a:spcAft>
              <a:buClr>
                <a:srgbClr val="0077E3"/>
              </a:buClr>
              <a:buFont typeface="Arial" panose="020B0604020202020204" pitchFamily="34" charset="0"/>
              <a:buChar char="•"/>
            </a:pPr>
            <a:r>
              <a:rPr lang="en-US" b="1" kern="0" dirty="0">
                <a:solidFill>
                  <a:srgbClr val="000000"/>
                </a:solidFill>
                <a:ea typeface="ＭＳ Ｐゴシック"/>
                <a:cs typeface="ＭＳ Ｐゴシック" pitchFamily="-105" charset="-128"/>
              </a:rPr>
              <a:t>Level 2 BIM: </a:t>
            </a:r>
            <a:r>
              <a:rPr lang="en-US" kern="0" dirty="0">
                <a:solidFill>
                  <a:srgbClr val="000000"/>
                </a:solidFill>
                <a:ea typeface="ＭＳ Ｐゴシック"/>
                <a:cs typeface="ＭＳ Ｐゴシック" pitchFamily="-105" charset="-128"/>
              </a:rPr>
              <a:t>a</a:t>
            </a:r>
            <a:r>
              <a:rPr lang="en-US" kern="0" dirty="0">
                <a:ea typeface="ＭＳ Ｐゴシック"/>
              </a:rPr>
              <a:t>ll parties use 3D CAD models and share information through a common file format.</a:t>
            </a:r>
            <a:endParaRPr lang="en-US" kern="0" dirty="0">
              <a:solidFill>
                <a:srgbClr val="000000"/>
              </a:solidFill>
              <a:ea typeface="ＭＳ Ｐゴシック"/>
              <a:cs typeface="ＭＳ Ｐゴシック" pitchFamily="-105" charset="-128"/>
            </a:endParaRPr>
          </a:p>
          <a:p>
            <a:pPr marL="342900" indent="-342900">
              <a:lnSpc>
                <a:spcPct val="100000"/>
              </a:lnSpc>
              <a:spcBef>
                <a:spcPts val="400"/>
              </a:spcBef>
              <a:spcAft>
                <a:spcPts val="400"/>
              </a:spcAft>
              <a:buClr>
                <a:srgbClr val="0077E3"/>
              </a:buClr>
              <a:buFont typeface="Arial" panose="020B0604020202020204" pitchFamily="34" charset="0"/>
              <a:buChar char="•"/>
            </a:pPr>
            <a:r>
              <a:rPr lang="en-US" b="1" kern="0" dirty="0">
                <a:solidFill>
                  <a:srgbClr val="000000"/>
                </a:solidFill>
                <a:ea typeface="ＭＳ Ｐゴシック"/>
                <a:cs typeface="ＭＳ Ｐゴシック" pitchFamily="-105" charset="-128"/>
              </a:rPr>
              <a:t>Level 3D BIM: </a:t>
            </a:r>
            <a:r>
              <a:rPr lang="en-US" kern="0" dirty="0">
                <a:solidFill>
                  <a:srgbClr val="000000"/>
                </a:solidFill>
                <a:ea typeface="ＭＳ Ｐゴシック"/>
                <a:cs typeface="ＭＳ Ｐゴシック" pitchFamily="-105" charset="-128"/>
              </a:rPr>
              <a:t>a</a:t>
            </a:r>
            <a:r>
              <a:rPr lang="en-US" kern="0" dirty="0">
                <a:ea typeface="ＭＳ Ｐゴシック"/>
              </a:rPr>
              <a:t>ll parties use one shared 3D model.</a:t>
            </a:r>
            <a:r>
              <a:rPr lang="en-US" kern="1200" dirty="0"/>
              <a:t> This ‘open BIM’ approach exists in a central environment, making it easily accessible and editable by everyone.</a:t>
            </a:r>
          </a:p>
          <a:p>
            <a:pPr marL="452438" lvl="3" indent="-180975">
              <a:defRPr/>
            </a:pPr>
            <a:endParaRPr lang="en-US" sz="1400" kern="0" dirty="0">
              <a:ea typeface="ＭＳ Ｐゴシック"/>
            </a:endParaRPr>
          </a:p>
          <a:p>
            <a:pPr lvl="3">
              <a:defRPr/>
            </a:pPr>
            <a:endParaRPr lang="en-US" sz="1400" kern="0" dirty="0"/>
          </a:p>
          <a:p>
            <a:endParaRPr lang="en-US" sz="1400" kern="0" dirty="0">
              <a:ea typeface="ＭＳ Ｐゴシック" pitchFamily="-105" charset="-128"/>
              <a:cs typeface="ＭＳ Ｐゴシック" pitchFamily="-105" charset="-12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1C6105-FC6B-404B-A5B5-CE0E339A52D5}"/>
              </a:ext>
            </a:extLst>
          </p:cNvPr>
          <p:cNvSpPr>
            <a:spLocks noGrp="1"/>
          </p:cNvSpPr>
          <p:nvPr>
            <p:ph type="title"/>
          </p:nvPr>
        </p:nvSpPr>
        <p:spPr/>
        <p:txBody>
          <a:bodyPr/>
          <a:lstStyle/>
          <a:p>
            <a:r>
              <a:rPr lang="en-GB" dirty="0"/>
              <a:t>Why use BIM?</a:t>
            </a:r>
          </a:p>
        </p:txBody>
      </p:sp>
      <p:sp>
        <p:nvSpPr>
          <p:cNvPr id="3" name="Content Placeholder 2">
            <a:extLst>
              <a:ext uri="{FF2B5EF4-FFF2-40B4-BE49-F238E27FC236}">
                <a16:creationId xmlns:a16="http://schemas.microsoft.com/office/drawing/2014/main" id="{8C219B65-C068-4E0F-B51F-E386968EE6FC}"/>
              </a:ext>
            </a:extLst>
          </p:cNvPr>
          <p:cNvSpPr>
            <a:spLocks noGrp="1"/>
          </p:cNvSpPr>
          <p:nvPr>
            <p:ph sz="quarter" idx="10"/>
          </p:nvPr>
        </p:nvSpPr>
        <p:spPr>
          <a:xfrm>
            <a:off x="5148064" y="1512000"/>
            <a:ext cx="3538736" cy="1833379"/>
          </a:xfrm>
        </p:spPr>
        <p:txBody>
          <a:bodyPr/>
          <a:lstStyle/>
          <a:p>
            <a:r>
              <a:rPr lang="en-GB" sz="2000" dirty="0">
                <a:latin typeface="Arial" charset="0"/>
              </a:rPr>
              <a:t>In April 2016, it was made a mandatory requirement for all publicly tendered projects in the UK to operate a level 2 BIM minimum.</a:t>
            </a:r>
          </a:p>
          <a:p>
            <a:r>
              <a:rPr lang="en-GB" sz="2000" dirty="0">
                <a:latin typeface="Arial" charset="0"/>
              </a:rPr>
              <a:t>For more information see: </a:t>
            </a:r>
            <a:endParaRPr lang="en-GB" sz="2000" kern="0" dirty="0"/>
          </a:p>
          <a:p>
            <a:endParaRPr lang="en-GB" dirty="0"/>
          </a:p>
        </p:txBody>
      </p:sp>
      <p:sp>
        <p:nvSpPr>
          <p:cNvPr id="4" name="TextBox 3">
            <a:extLst>
              <a:ext uri="{FF2B5EF4-FFF2-40B4-BE49-F238E27FC236}">
                <a16:creationId xmlns:a16="http://schemas.microsoft.com/office/drawing/2014/main" id="{8AC6679C-4108-4083-834B-1715A9F8C89D}"/>
              </a:ext>
            </a:extLst>
          </p:cNvPr>
          <p:cNvSpPr txBox="1"/>
          <p:nvPr/>
        </p:nvSpPr>
        <p:spPr>
          <a:xfrm>
            <a:off x="5036131" y="4077072"/>
            <a:ext cx="3757920" cy="738664"/>
          </a:xfrm>
          <a:prstGeom prst="rect">
            <a:avLst/>
          </a:prstGeom>
          <a:noFill/>
        </p:spPr>
        <p:txBody>
          <a:bodyPr wrap="square" rtlCol="0">
            <a:spAutoFit/>
          </a:bodyPr>
          <a:lstStyle/>
          <a:p>
            <a:r>
              <a:rPr lang="en-GB" sz="1600" dirty="0">
                <a:hlinkClick r:id="rId2"/>
              </a:rPr>
              <a:t>https://www.theb1m.com/video/does-bim-take-more-time</a:t>
            </a:r>
            <a:endParaRPr lang="en-GB" sz="1600" dirty="0"/>
          </a:p>
          <a:p>
            <a:endParaRPr lang="en-GB" sz="1000" dirty="0"/>
          </a:p>
        </p:txBody>
      </p:sp>
      <p:pic>
        <p:nvPicPr>
          <p:cNvPr id="6" name="Picture 5" descr="Diagram&#10;&#10;Description automatically generated">
            <a:extLst>
              <a:ext uri="{FF2B5EF4-FFF2-40B4-BE49-F238E27FC236}">
                <a16:creationId xmlns:a16="http://schemas.microsoft.com/office/drawing/2014/main" id="{1A6BBD2D-5B68-4834-9A17-7153CE51212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3527" y="1665057"/>
            <a:ext cx="4630019" cy="3852175"/>
          </a:xfrm>
          <a:prstGeom prst="rect">
            <a:avLst/>
          </a:prstGeom>
        </p:spPr>
      </p:pic>
    </p:spTree>
    <p:extLst>
      <p:ext uri="{BB962C8B-B14F-4D97-AF65-F5344CB8AC3E}">
        <p14:creationId xmlns:p14="http://schemas.microsoft.com/office/powerpoint/2010/main" val="1470449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a:cs typeface="ＭＳ Ｐゴシック" pitchFamily="-105" charset="-128"/>
              </a:rPr>
              <a:t>Planning and design stages (pre-construction)</a:t>
            </a:r>
          </a:p>
        </p:txBody>
      </p:sp>
      <p:sp>
        <p:nvSpPr>
          <p:cNvPr id="6" name="Content Placeholder 2">
            <a:extLst>
              <a:ext uri="{FF2B5EF4-FFF2-40B4-BE49-F238E27FC236}">
                <a16:creationId xmlns:a16="http://schemas.microsoft.com/office/drawing/2014/main" id="{9D61A54B-08E8-1249-A2A3-9E417E738DFF}"/>
              </a:ext>
            </a:extLst>
          </p:cNvPr>
          <p:cNvSpPr txBox="1">
            <a:spLocks/>
          </p:cNvSpPr>
          <p:nvPr/>
        </p:nvSpPr>
        <p:spPr bwMode="auto">
          <a:xfrm>
            <a:off x="441951" y="1616482"/>
            <a:ext cx="8532440" cy="404476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2">
              <a:spcBef>
                <a:spcPts val="0"/>
              </a:spcBef>
              <a:spcAft>
                <a:spcPts val="0"/>
              </a:spcAft>
              <a:defRPr/>
            </a:pPr>
            <a:r>
              <a:rPr lang="en-US" sz="1800" b="1" kern="0" dirty="0"/>
              <a:t>Planning: capture real-world data on environments</a:t>
            </a:r>
          </a:p>
          <a:p>
            <a:pPr lvl="2">
              <a:spcBef>
                <a:spcPts val="0"/>
              </a:spcBef>
              <a:spcAft>
                <a:spcPts val="0"/>
              </a:spcAft>
              <a:defRPr/>
            </a:pPr>
            <a:endParaRPr lang="en-US" sz="1800" b="1" kern="0" dirty="0"/>
          </a:p>
          <a:p>
            <a:pPr marL="285750" lvl="2" indent="-285750">
              <a:spcBef>
                <a:spcPts val="0"/>
              </a:spcBef>
              <a:spcAft>
                <a:spcPts val="400"/>
              </a:spcAft>
              <a:buClr>
                <a:srgbClr val="0077E3"/>
              </a:buClr>
              <a:buFont typeface="Arial" panose="020B0604020202020204" pitchFamily="34" charset="0"/>
              <a:buChar char="•"/>
              <a:defRPr/>
            </a:pPr>
            <a:r>
              <a:rPr lang="en-US" sz="1800" kern="0" dirty="0"/>
              <a:t>S</a:t>
            </a:r>
            <a:r>
              <a:rPr lang="en-GB" sz="1800" dirty="0"/>
              <a:t>mall portable</a:t>
            </a:r>
            <a:r>
              <a:rPr lang="en-GB" sz="1800" b="1" dirty="0"/>
              <a:t> imaging scanners</a:t>
            </a:r>
            <a:r>
              <a:rPr lang="en-GB" sz="1800" dirty="0"/>
              <a:t> and devices (or drones) give access to difficult locations and capture aerial imagery and generate 3D data. </a:t>
            </a:r>
          </a:p>
          <a:p>
            <a:pPr marL="285750" lvl="2" indent="-285750">
              <a:spcBef>
                <a:spcPts val="0"/>
              </a:spcBef>
              <a:spcAft>
                <a:spcPts val="400"/>
              </a:spcAft>
              <a:buClr>
                <a:srgbClr val="0077E3"/>
              </a:buClr>
              <a:buFont typeface="Arial" panose="020B0604020202020204" pitchFamily="34" charset="0"/>
              <a:buChar char="•"/>
              <a:defRPr/>
            </a:pPr>
            <a:r>
              <a:rPr lang="en-GB" sz="1800" b="1" dirty="0"/>
              <a:t>Mobile mapping</a:t>
            </a:r>
            <a:r>
              <a:rPr lang="en-GB" sz="1800" dirty="0"/>
              <a:t> includes mounting 3D laser scanners on people and vehicles.</a:t>
            </a:r>
          </a:p>
          <a:p>
            <a:pPr marL="285750" lvl="2" indent="-285750">
              <a:spcBef>
                <a:spcPts val="0"/>
              </a:spcBef>
              <a:spcAft>
                <a:spcPts val="400"/>
              </a:spcAft>
              <a:buClr>
                <a:srgbClr val="0077E3"/>
              </a:buClr>
              <a:buFont typeface="Arial" panose="020B0604020202020204" pitchFamily="34" charset="0"/>
              <a:buChar char="•"/>
              <a:defRPr/>
            </a:pPr>
            <a:r>
              <a:rPr lang="en-GB" sz="1800" b="1" dirty="0"/>
              <a:t>Static reality</a:t>
            </a:r>
            <a:r>
              <a:rPr lang="en-GB" sz="1800" dirty="0"/>
              <a:t> captures solutions.</a:t>
            </a:r>
          </a:p>
          <a:p>
            <a:pPr marL="285750" lvl="2" indent="-285750">
              <a:spcBef>
                <a:spcPts val="0"/>
              </a:spcBef>
              <a:spcAft>
                <a:spcPts val="400"/>
              </a:spcAft>
              <a:buClr>
                <a:srgbClr val="0077E3"/>
              </a:buClr>
              <a:buFont typeface="Arial" panose="020B0604020202020204" pitchFamily="34" charset="0"/>
              <a:buChar char="•"/>
              <a:defRPr/>
            </a:pPr>
            <a:r>
              <a:rPr lang="en-GB" sz="1800" b="1" dirty="0"/>
              <a:t>Terrestrial scanning</a:t>
            </a:r>
            <a:r>
              <a:rPr lang="en-GB" sz="1800" dirty="0"/>
              <a:t> allows long-range data capture.</a:t>
            </a:r>
          </a:p>
          <a:p>
            <a:pPr marL="0" lvl="4" indent="0">
              <a:spcBef>
                <a:spcPts val="0"/>
              </a:spcBef>
              <a:spcAft>
                <a:spcPts val="0"/>
              </a:spcAft>
              <a:buNone/>
              <a:defRPr/>
            </a:pPr>
            <a:endParaRPr lang="en-US" sz="1800" b="1" kern="0" dirty="0"/>
          </a:p>
          <a:p>
            <a:pPr marL="0" lvl="4" indent="0">
              <a:spcBef>
                <a:spcPts val="0"/>
              </a:spcBef>
              <a:spcAft>
                <a:spcPts val="0"/>
              </a:spcAft>
              <a:buNone/>
              <a:defRPr/>
            </a:pPr>
            <a:r>
              <a:rPr lang="en-US" sz="1800" b="1" kern="0" dirty="0"/>
              <a:t>Design: use the 3D captured data to inform design</a:t>
            </a:r>
          </a:p>
          <a:p>
            <a:pPr marL="0" lvl="4" indent="0">
              <a:spcBef>
                <a:spcPts val="0"/>
              </a:spcBef>
              <a:spcAft>
                <a:spcPts val="0"/>
              </a:spcAft>
              <a:buNone/>
              <a:defRPr/>
            </a:pPr>
            <a:endParaRPr lang="en-US" sz="1800" b="1" kern="0" dirty="0"/>
          </a:p>
          <a:p>
            <a:pPr marL="285750" lvl="4" indent="-285750">
              <a:spcBef>
                <a:spcPts val="0"/>
              </a:spcBef>
              <a:spcAft>
                <a:spcPts val="400"/>
              </a:spcAft>
              <a:buClr>
                <a:srgbClr val="0077E3"/>
              </a:buClr>
              <a:buFont typeface="Arial" panose="020B0604020202020204" pitchFamily="34" charset="0"/>
              <a:buChar char="•"/>
              <a:defRPr/>
            </a:pPr>
            <a:r>
              <a:rPr lang="en-US" sz="1800" kern="0" dirty="0"/>
              <a:t>Use </a:t>
            </a:r>
            <a:r>
              <a:rPr lang="en-US" sz="1800" b="1" kern="0" dirty="0"/>
              <a:t>augmented reality</a:t>
            </a:r>
            <a:r>
              <a:rPr lang="en-US" sz="1800" kern="0" dirty="0"/>
              <a:t> headsets onsite to visualise proposals.</a:t>
            </a:r>
          </a:p>
          <a:p>
            <a:pPr marL="285750" lvl="4" indent="-285750">
              <a:spcBef>
                <a:spcPts val="0"/>
              </a:spcBef>
              <a:spcAft>
                <a:spcPts val="400"/>
              </a:spcAft>
              <a:buClr>
                <a:srgbClr val="0077E3"/>
              </a:buClr>
              <a:buFont typeface="Arial" panose="020B0604020202020204" pitchFamily="34" charset="0"/>
              <a:buChar char="•"/>
              <a:defRPr/>
            </a:pPr>
            <a:r>
              <a:rPr lang="en-US" sz="1800" kern="0" dirty="0"/>
              <a:t>View overlays of proposals on 3D CAD models in </a:t>
            </a:r>
            <a:r>
              <a:rPr lang="en-US" sz="1800" b="1" kern="0" dirty="0"/>
              <a:t>common data environments (CDEs)</a:t>
            </a:r>
            <a:r>
              <a:rPr lang="en-US" sz="1800" kern="0" dirty="0"/>
              <a:t>.</a:t>
            </a:r>
          </a:p>
          <a:p>
            <a:pPr marL="1255713" lvl="6" indent="-311150">
              <a:spcBef>
                <a:spcPts val="0"/>
              </a:spcBef>
              <a:spcAft>
                <a:spcPts val="0"/>
              </a:spcAft>
              <a:buClr>
                <a:srgbClr val="0077E3"/>
              </a:buClr>
              <a:buFont typeface="Arial" panose="020B0604020202020204" pitchFamily="34" charset="0"/>
              <a:buChar char="•"/>
              <a:defRPr/>
            </a:pPr>
            <a:endParaRPr lang="en-GB" sz="1800" dirty="0"/>
          </a:p>
          <a:p>
            <a:pPr marL="1255713" lvl="6" indent="-311150">
              <a:spcBef>
                <a:spcPts val="0"/>
              </a:spcBef>
              <a:spcAft>
                <a:spcPts val="0"/>
              </a:spcAft>
              <a:buClr>
                <a:srgbClr val="0077E3"/>
              </a:buClr>
              <a:buFont typeface="Arial" panose="020B0604020202020204" pitchFamily="34" charset="0"/>
              <a:buChar char="•"/>
              <a:defRPr/>
            </a:pPr>
            <a:endParaRPr lang="en-US" sz="1800" b="1" kern="0" dirty="0"/>
          </a:p>
          <a:p>
            <a:pPr marL="1255713" lvl="4" indent="-311150">
              <a:spcBef>
                <a:spcPts val="0"/>
              </a:spcBef>
              <a:spcAft>
                <a:spcPts val="0"/>
              </a:spcAft>
              <a:buClr>
                <a:srgbClr val="0077E3"/>
              </a:buClr>
              <a:buFont typeface="Arial" panose="020B0604020202020204" pitchFamily="34" charset="0"/>
              <a:buChar char="•"/>
              <a:defRPr/>
            </a:pPr>
            <a:endParaRPr lang="en-US" sz="1400" b="1" kern="0" dirty="0"/>
          </a:p>
          <a:p>
            <a:pPr marL="0" lvl="8" indent="0" eaLnBrk="0" hangingPunct="0">
              <a:lnSpc>
                <a:spcPts val="1200"/>
              </a:lnSpc>
              <a:spcBef>
                <a:spcPts val="0"/>
              </a:spcBef>
              <a:spcAft>
                <a:spcPts val="0"/>
              </a:spcAft>
              <a:buFontTx/>
              <a:buNone/>
            </a:pPr>
            <a:endParaRPr lang="en-US" dirty="0"/>
          </a:p>
        </p:txBody>
      </p:sp>
    </p:spTree>
    <p:extLst>
      <p:ext uri="{BB962C8B-B14F-4D97-AF65-F5344CB8AC3E}">
        <p14:creationId xmlns:p14="http://schemas.microsoft.com/office/powerpoint/2010/main" val="21921416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a:cs typeface="ＭＳ Ｐゴシック" pitchFamily="-105" charset="-128"/>
              </a:rPr>
              <a:t>Construction and post-completion</a:t>
            </a:r>
          </a:p>
        </p:txBody>
      </p:sp>
      <p:sp>
        <p:nvSpPr>
          <p:cNvPr id="6" name="Content Placeholder 2">
            <a:extLst>
              <a:ext uri="{FF2B5EF4-FFF2-40B4-BE49-F238E27FC236}">
                <a16:creationId xmlns:a16="http://schemas.microsoft.com/office/drawing/2014/main" id="{9D61A54B-08E8-1249-A2A3-9E417E738DFF}"/>
              </a:ext>
            </a:extLst>
          </p:cNvPr>
          <p:cNvSpPr txBox="1">
            <a:spLocks/>
          </p:cNvSpPr>
          <p:nvPr/>
        </p:nvSpPr>
        <p:spPr bwMode="auto">
          <a:xfrm>
            <a:off x="457200" y="1484784"/>
            <a:ext cx="8229600" cy="273248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3" indent="0">
              <a:lnSpc>
                <a:spcPct val="100000"/>
              </a:lnSpc>
              <a:spcBef>
                <a:spcPts val="0"/>
              </a:spcBef>
              <a:spcAft>
                <a:spcPts val="0"/>
              </a:spcAft>
              <a:buNone/>
              <a:defRPr/>
            </a:pPr>
            <a:r>
              <a:rPr lang="en-US" sz="1800" kern="0" dirty="0">
                <a:ea typeface="ＭＳ Ｐゴシック"/>
              </a:rPr>
              <a:t>The BIM specification and logistic data is shared with trades and contractors using centralised product data that is attached to the graphics, and for operation and maintenance of finished assets. Data is taken from the building in formation model and used to produce an </a:t>
            </a:r>
            <a:r>
              <a:rPr lang="en-US" sz="1800" b="1" kern="0" dirty="0">
                <a:ea typeface="ＭＳ Ｐゴシック"/>
              </a:rPr>
              <a:t>asset information model (AIM)</a:t>
            </a:r>
            <a:r>
              <a:rPr lang="en-US" sz="1800" kern="0" dirty="0">
                <a:ea typeface="ＭＳ Ｐゴシック"/>
              </a:rPr>
              <a:t>.</a:t>
            </a:r>
          </a:p>
          <a:p>
            <a:pPr marL="0" lvl="8" indent="0" eaLnBrk="0" hangingPunct="0">
              <a:lnSpc>
                <a:spcPts val="1200"/>
              </a:lnSpc>
              <a:spcBef>
                <a:spcPts val="0"/>
              </a:spcBef>
              <a:spcAft>
                <a:spcPts val="0"/>
              </a:spcAft>
              <a:buFontTx/>
              <a:buNone/>
            </a:pPr>
            <a:endParaRPr lang="en-US" dirty="0"/>
          </a:p>
        </p:txBody>
      </p:sp>
      <p:pic>
        <p:nvPicPr>
          <p:cNvPr id="3" name="Picture 2" descr="Graphical user interface, application, website&#10;&#10;Description automatically generated">
            <a:extLst>
              <a:ext uri="{FF2B5EF4-FFF2-40B4-BE49-F238E27FC236}">
                <a16:creationId xmlns:a16="http://schemas.microsoft.com/office/drawing/2014/main" id="{A9AFCC04-7DED-4657-A130-DB261AB7B42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740824" y="3159332"/>
            <a:ext cx="5662351" cy="2304256"/>
          </a:xfrm>
          <a:prstGeom prst="rect">
            <a:avLst/>
          </a:prstGeom>
        </p:spPr>
      </p:pic>
    </p:spTree>
    <p:extLst>
      <p:ext uri="{BB962C8B-B14F-4D97-AF65-F5344CB8AC3E}">
        <p14:creationId xmlns:p14="http://schemas.microsoft.com/office/powerpoint/2010/main" val="13197279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692808"/>
          </a:xfrm>
        </p:spPr>
        <p:txBody>
          <a:bodyPr>
            <a:normAutofit/>
          </a:bodyPr>
          <a:lstStyle/>
          <a:p>
            <a:r>
              <a:rPr lang="en-GB" dirty="0"/>
              <a:t>Asset information model (AIM)</a:t>
            </a:r>
          </a:p>
        </p:txBody>
      </p:sp>
      <p:sp>
        <p:nvSpPr>
          <p:cNvPr id="7" name="Content Placeholder 6">
            <a:extLst>
              <a:ext uri="{FF2B5EF4-FFF2-40B4-BE49-F238E27FC236}">
                <a16:creationId xmlns:a16="http://schemas.microsoft.com/office/drawing/2014/main" id="{3751490B-F0A6-1241-BE9E-3C5E862689F7}"/>
              </a:ext>
            </a:extLst>
          </p:cNvPr>
          <p:cNvSpPr>
            <a:spLocks noGrp="1"/>
          </p:cNvSpPr>
          <p:nvPr>
            <p:ph sz="quarter" idx="10"/>
          </p:nvPr>
        </p:nvSpPr>
        <p:spPr/>
        <p:txBody>
          <a:bodyPr/>
          <a:lstStyle/>
          <a:p>
            <a:pPr lvl="3">
              <a:lnSpc>
                <a:spcPct val="100000"/>
              </a:lnSpc>
              <a:spcBef>
                <a:spcPts val="400"/>
              </a:spcBef>
              <a:spcAft>
                <a:spcPts val="400"/>
              </a:spcAft>
              <a:defRPr/>
            </a:pPr>
            <a:r>
              <a:rPr lang="en-US" sz="2000" dirty="0">
                <a:ea typeface="ＭＳ Ｐゴシック"/>
              </a:rPr>
              <a:t>AIM can provide graphical and non-graphical data and information as well as metadata and documents describing procedures for the operational phase of the built asset.</a:t>
            </a:r>
          </a:p>
          <a:p>
            <a:pPr lvl="3">
              <a:lnSpc>
                <a:spcPct val="100000"/>
              </a:lnSpc>
              <a:spcBef>
                <a:spcPts val="400"/>
              </a:spcBef>
              <a:spcAft>
                <a:spcPts val="400"/>
              </a:spcAft>
              <a:defRPr/>
            </a:pPr>
            <a:r>
              <a:rPr lang="en-US" sz="2000" dirty="0"/>
              <a:t>It may have been created from the existing </a:t>
            </a:r>
            <a:r>
              <a:rPr lang="en-US" sz="2000" b="1" dirty="0"/>
              <a:t>project information model (PIM)</a:t>
            </a:r>
            <a:r>
              <a:rPr lang="en-US" sz="2000" dirty="0"/>
              <a:t> or from new information.</a:t>
            </a:r>
          </a:p>
          <a:p>
            <a:pPr lvl="3">
              <a:lnSpc>
                <a:spcPct val="100000"/>
              </a:lnSpc>
              <a:spcBef>
                <a:spcPts val="400"/>
              </a:spcBef>
              <a:spcAft>
                <a:spcPts val="400"/>
              </a:spcAft>
              <a:defRPr/>
            </a:pPr>
            <a:r>
              <a:rPr lang="en-US" sz="2000" dirty="0"/>
              <a:t>It may link to information regarding ownership, surveys or rights and restrictions.</a:t>
            </a:r>
          </a:p>
          <a:p>
            <a:pPr lvl="3">
              <a:lnSpc>
                <a:spcPct val="100000"/>
              </a:lnSpc>
              <a:spcBef>
                <a:spcPts val="400"/>
              </a:spcBef>
              <a:spcAft>
                <a:spcPts val="400"/>
              </a:spcAft>
              <a:defRPr/>
            </a:pPr>
            <a:r>
              <a:rPr lang="en-US" sz="2000" dirty="0"/>
              <a:t>It should include operation and performance information.</a:t>
            </a:r>
          </a:p>
          <a:p>
            <a:pPr lvl="3">
              <a:lnSpc>
                <a:spcPct val="100000"/>
              </a:lnSpc>
              <a:spcBef>
                <a:spcPts val="400"/>
              </a:spcBef>
              <a:spcAft>
                <a:spcPts val="400"/>
              </a:spcAft>
              <a:defRPr/>
            </a:pPr>
            <a:r>
              <a:rPr lang="en-US" sz="2000" dirty="0"/>
              <a:t>It may describe the original design intent of the asset.</a:t>
            </a:r>
          </a:p>
          <a:p>
            <a:pPr lvl="3" algn="just">
              <a:lnSpc>
                <a:spcPct val="100000"/>
              </a:lnSpc>
              <a:spcBef>
                <a:spcPts val="400"/>
              </a:spcBef>
              <a:spcAft>
                <a:spcPts val="400"/>
              </a:spcAft>
              <a:defRPr/>
            </a:pPr>
            <a:r>
              <a:rPr lang="en-US" sz="2000" dirty="0"/>
              <a:t>It may include 3D models.</a:t>
            </a:r>
          </a:p>
          <a:p>
            <a:pPr lvl="3" algn="just">
              <a:spcBef>
                <a:spcPts val="400"/>
              </a:spcBef>
              <a:spcAft>
                <a:spcPts val="400"/>
              </a:spcAft>
              <a:defRPr/>
            </a:pPr>
            <a:r>
              <a:rPr lang="en-US" sz="2000" dirty="0"/>
              <a:t>AIM is managed within the common data environment (CDE).</a:t>
            </a:r>
          </a:p>
          <a:p>
            <a:pPr lvl="3">
              <a:defRPr/>
            </a:pPr>
            <a:endParaRPr lang="en-US" dirty="0"/>
          </a:p>
          <a:p>
            <a:pPr lvl="3">
              <a:defRPr/>
            </a:pPr>
            <a:endParaRPr lang="en-US" b="1" dirty="0"/>
          </a:p>
          <a:p>
            <a:pPr lvl="3">
              <a:defRPr/>
            </a:pPr>
            <a:endParaRPr lang="en-US" b="1" dirty="0"/>
          </a:p>
          <a:p>
            <a:endParaRPr lang="en-US" dirty="0"/>
          </a:p>
        </p:txBody>
      </p:sp>
    </p:spTree>
    <p:extLst>
      <p:ext uri="{BB962C8B-B14F-4D97-AF65-F5344CB8AC3E}">
        <p14:creationId xmlns:p14="http://schemas.microsoft.com/office/powerpoint/2010/main" val="26713723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lvl="1"/>
            <a:r>
              <a:rPr lang="en-GB" dirty="0">
                <a:solidFill>
                  <a:srgbClr val="0077E3"/>
                </a:solidFill>
              </a:rPr>
              <a:t>Common data environment (CDE)</a:t>
            </a:r>
            <a:endParaRPr lang="en-GB" sz="1200" dirty="0">
              <a:solidFill>
                <a:srgbClr val="0077E3"/>
              </a:solidFill>
            </a:endParaRPr>
          </a:p>
        </p:txBody>
      </p:sp>
      <p:sp>
        <p:nvSpPr>
          <p:cNvPr id="5123" name="Content Placeholder 2"/>
          <p:cNvSpPr>
            <a:spLocks noGrp="1"/>
          </p:cNvSpPr>
          <p:nvPr>
            <p:ph sz="quarter" idx="10"/>
          </p:nvPr>
        </p:nvSpPr>
        <p:spPr>
          <a:xfrm>
            <a:off x="457200" y="1602000"/>
            <a:ext cx="8116771" cy="4248000"/>
          </a:xfrm>
        </p:spPr>
        <p:txBody>
          <a:bodyPr/>
          <a:lstStyle/>
          <a:p>
            <a:pPr lvl="1">
              <a:lnSpc>
                <a:spcPct val="100000"/>
              </a:lnSpc>
              <a:spcBef>
                <a:spcPts val="400"/>
              </a:spcBef>
              <a:spcAft>
                <a:spcPts val="400"/>
              </a:spcAft>
            </a:pPr>
            <a:r>
              <a:rPr lang="en-GB" dirty="0"/>
              <a:t>This is the single source used to collect and manage information, documentation, the graphical model and non-graphical data gathered by the whole project team.</a:t>
            </a:r>
          </a:p>
          <a:p>
            <a:pPr lvl="1">
              <a:lnSpc>
                <a:spcPct val="100000"/>
              </a:lnSpc>
              <a:spcBef>
                <a:spcPts val="400"/>
              </a:spcBef>
              <a:spcAft>
                <a:spcPts val="400"/>
              </a:spcAft>
            </a:pPr>
            <a:r>
              <a:rPr lang="en-GB" dirty="0"/>
              <a:t>CDE is a collaborative environment where all project team members can communicate. This helps to avoid mistakes and duplication.</a:t>
            </a:r>
          </a:p>
          <a:p>
            <a:pPr lvl="1">
              <a:lnSpc>
                <a:spcPct val="100000"/>
              </a:lnSpc>
              <a:spcBef>
                <a:spcPts val="400"/>
              </a:spcBef>
              <a:spcAft>
                <a:spcPts val="400"/>
              </a:spcAft>
            </a:pPr>
            <a:r>
              <a:rPr lang="en-US" dirty="0">
                <a:ea typeface="ＭＳ Ｐゴシック"/>
              </a:rPr>
              <a:t>Within a project timeline, it is key to have regular exchange of data at strategic points using a CDE. </a:t>
            </a:r>
          </a:p>
          <a:p>
            <a:pPr lvl="1">
              <a:lnSpc>
                <a:spcPct val="100000"/>
              </a:lnSpc>
              <a:spcBef>
                <a:spcPts val="400"/>
              </a:spcBef>
              <a:spcAft>
                <a:spcPts val="400"/>
              </a:spcAft>
            </a:pPr>
            <a:r>
              <a:rPr lang="en-US" dirty="0">
                <a:ea typeface="ＭＳ Ｐゴシック"/>
              </a:rPr>
              <a:t>For more information see: </a:t>
            </a:r>
            <a:r>
              <a:rPr lang="en-GB" dirty="0">
                <a:hlinkClick r:id="rId3"/>
              </a:rPr>
              <a:t>https://www.theb1m.com/video/what-is-a-common-data-environment</a:t>
            </a:r>
            <a:endParaRPr lang="en-GB" dirty="0"/>
          </a:p>
          <a:p>
            <a:pPr lvl="1"/>
            <a:endParaRPr lang="en-US" dirty="0"/>
          </a:p>
          <a:p>
            <a:pPr lvl="1"/>
            <a:endParaRPr lang="en-US" dirty="0"/>
          </a:p>
          <a:p>
            <a:pPr marL="0" indent="0"/>
            <a:endParaRPr lang="en-US" dirty="0">
              <a:ea typeface="ＭＳ Ｐゴシック" pitchFamily="-105" charset="-128"/>
              <a:cs typeface="ＭＳ Ｐゴシック" pitchFamily="-105" charset="-128"/>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latin typeface="+mn-lt"/>
              </a:rPr>
              <a:t>Client specification checklist</a:t>
            </a:r>
            <a:endParaRPr lang="en-US" dirty="0">
              <a:latin typeface="+mn-lt"/>
            </a:endParaRPr>
          </a:p>
        </p:txBody>
      </p:sp>
      <p:sp>
        <p:nvSpPr>
          <p:cNvPr id="6" name="Content Placeholder 5">
            <a:extLst>
              <a:ext uri="{FF2B5EF4-FFF2-40B4-BE49-F238E27FC236}">
                <a16:creationId xmlns:a16="http://schemas.microsoft.com/office/drawing/2014/main" id="{A592B89D-4043-4249-9697-6DF8F6E8B8A8}"/>
              </a:ext>
            </a:extLst>
          </p:cNvPr>
          <p:cNvSpPr>
            <a:spLocks noGrp="1"/>
          </p:cNvSpPr>
          <p:nvPr>
            <p:ph sz="quarter" idx="10"/>
          </p:nvPr>
        </p:nvSpPr>
        <p:spPr>
          <a:xfrm>
            <a:off x="471776" y="1761782"/>
            <a:ext cx="8229600" cy="3662541"/>
          </a:xfrm>
          <a:prstGeom prst="rect">
            <a:avLst/>
          </a:prstGeom>
        </p:spPr>
        <p:txBody>
          <a:bodyPr wrap="square" anchor="ctr">
            <a:spAutoFit/>
          </a:bodyPr>
          <a:lstStyle/>
          <a:p>
            <a:pPr>
              <a:lnSpc>
                <a:spcPct val="100000"/>
              </a:lnSpc>
              <a:spcBef>
                <a:spcPts val="400"/>
              </a:spcBef>
              <a:spcAft>
                <a:spcPts val="400"/>
              </a:spcAft>
            </a:pPr>
            <a:r>
              <a:rPr lang="en-GB" sz="1800" dirty="0">
                <a:solidFill>
                  <a:srgbClr val="231F20"/>
                </a:solidFill>
                <a:latin typeface="+mn-lt"/>
              </a:rPr>
              <a:t>It is important to </a:t>
            </a:r>
            <a:r>
              <a:rPr lang="en-GB" sz="1800" dirty="0">
                <a:solidFill>
                  <a:srgbClr val="231F20"/>
                </a:solidFill>
              </a:rPr>
              <a:t>understand the client specifications, have access to them and interpret and understand the information. Ask whether:</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rPr>
              <a:t>T</a:t>
            </a:r>
            <a:r>
              <a:rPr lang="en-GB" sz="1800" dirty="0">
                <a:solidFill>
                  <a:srgbClr val="231F20"/>
                </a:solidFill>
                <a:latin typeface="+mn-lt"/>
              </a:rPr>
              <a:t>he client is to be the building user – if not, is the building user known?</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The client wishes to operate on a total facilities management basis. If so, what are the responsibilities of each design discipline within the overall strategy?</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The client has a maintenance policy?</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The client will employ a maintenance engineer/premises manager/facilities manager?</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The maintenance engineer/workforce will be in-house or engaged under contract?</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The client has a maintenance budget in mind?</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140FD2-2A4A-4F86-8FDF-A67750ED1D86}"/>
              </a:ext>
            </a:extLst>
          </p:cNvPr>
          <p:cNvSpPr>
            <a:spLocks noGrp="1"/>
          </p:cNvSpPr>
          <p:nvPr>
            <p:ph type="title"/>
          </p:nvPr>
        </p:nvSpPr>
        <p:spPr/>
        <p:txBody>
          <a:bodyPr/>
          <a:lstStyle/>
          <a:p>
            <a:r>
              <a:rPr lang="en-GB" dirty="0"/>
              <a:t>Client specification checklist</a:t>
            </a:r>
          </a:p>
        </p:txBody>
      </p:sp>
      <p:sp>
        <p:nvSpPr>
          <p:cNvPr id="3" name="Content Placeholder 2">
            <a:extLst>
              <a:ext uri="{FF2B5EF4-FFF2-40B4-BE49-F238E27FC236}">
                <a16:creationId xmlns:a16="http://schemas.microsoft.com/office/drawing/2014/main" id="{311DCF04-C18B-423B-9EF2-F9407B960E43}"/>
              </a:ext>
            </a:extLst>
          </p:cNvPr>
          <p:cNvSpPr>
            <a:spLocks noGrp="1"/>
          </p:cNvSpPr>
          <p:nvPr>
            <p:ph sz="quarter" idx="10"/>
          </p:nvPr>
        </p:nvSpPr>
        <p:spPr>
          <a:xfrm>
            <a:off x="539552" y="1484784"/>
            <a:ext cx="8229600" cy="4248000"/>
          </a:xfrm>
        </p:spPr>
        <p:txBody>
          <a:bodyPr/>
          <a:lstStyle/>
          <a:p>
            <a:pPr>
              <a:lnSpc>
                <a:spcPct val="100000"/>
              </a:lnSpc>
              <a:spcBef>
                <a:spcPts val="400"/>
              </a:spcBef>
              <a:spcAft>
                <a:spcPts val="400"/>
              </a:spcAft>
              <a:buClr>
                <a:schemeClr val="tx1"/>
              </a:buClr>
            </a:pPr>
            <a:r>
              <a:rPr lang="en-GB" sz="1800" dirty="0">
                <a:solidFill>
                  <a:srgbClr val="231F20"/>
                </a:solidFill>
                <a:latin typeface="+mn-lt"/>
              </a:rPr>
              <a:t>Also consider:</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Whether the engineering services will be operated: (a) continuously; (b) intermittently for a five-day week multi-shift operation; (c) intermittently for a five-day week single-shift operation; (d) using other operational patterns.</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What the feasible/preferred timing will be for routine servicing or monitoring.</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What will be the most demanding response time for emergency servicing in the event of breakdown? To what parts of the building or services installation would this apply?</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Whether the total contract maintenance is to be applied to any plant items or parts of the building engineering services installations (ie where a contractor takes responsibility for the operation, maintenance and programmed replacement of plant or systems for a projected period of time)?</a:t>
            </a:r>
          </a:p>
          <a:p>
            <a:endParaRPr lang="en-GB" dirty="0"/>
          </a:p>
        </p:txBody>
      </p:sp>
    </p:spTree>
    <p:extLst>
      <p:ext uri="{BB962C8B-B14F-4D97-AF65-F5344CB8AC3E}">
        <p14:creationId xmlns:p14="http://schemas.microsoft.com/office/powerpoint/2010/main" val="316052164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1DA3755-1C5D-4007-957F-28AB0EA8CAEE}">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93AF585F-FAB1-4443-A13F-EF85EA8AAA3C}">
  <ds:schemaRefs>
    <ds:schemaRef ds:uri="http://schemas.microsoft.com/sharepoint/v3/contenttype/forms"/>
  </ds:schemaRefs>
</ds:datastoreItem>
</file>

<file path=customXml/itemProps3.xml><?xml version="1.0" encoding="utf-8"?>
<ds:datastoreItem xmlns:ds="http://schemas.openxmlformats.org/officeDocument/2006/customXml" ds:itemID="{E4AF39E3-56F5-4B09-B768-A29DB9095E1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2639</TotalTime>
  <Words>937</Words>
  <Application>Microsoft Office PowerPoint</Application>
  <PresentationFormat>On-screen Show (4:3)</PresentationFormat>
  <Paragraphs>75</Paragraphs>
  <Slides>11</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ＭＳ Ｐゴシック</vt:lpstr>
      <vt:lpstr>Arial</vt:lpstr>
      <vt:lpstr>Lucida Grande</vt:lpstr>
      <vt:lpstr>Times New Roman</vt:lpstr>
      <vt:lpstr>1_Default Design</vt:lpstr>
      <vt:lpstr>PowerPoint 5: BIM, CDE and client specifications     </vt:lpstr>
      <vt:lpstr>Building information modelling (BIM)</vt:lpstr>
      <vt:lpstr>Why use BIM?</vt:lpstr>
      <vt:lpstr>Planning and design stages (pre-construction)</vt:lpstr>
      <vt:lpstr>Construction and post-completion</vt:lpstr>
      <vt:lpstr>Asset information model (AIM)</vt:lpstr>
      <vt:lpstr>Common data environment (CDE)</vt:lpstr>
      <vt:lpstr>Client specification checklist</vt:lpstr>
      <vt:lpstr>Client specification checklist</vt:lpstr>
      <vt:lpstr>Client specification checklist</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139</cp:revision>
  <dcterms:created xsi:type="dcterms:W3CDTF">2013-05-28T00:38:54Z</dcterms:created>
  <dcterms:modified xsi:type="dcterms:W3CDTF">2025-11-18T19:25:00Z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