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8" r:id="rId6"/>
    <p:sldId id="352" r:id="rId7"/>
    <p:sldId id="353" r:id="rId8"/>
    <p:sldId id="328" r:id="rId9"/>
    <p:sldId id="354" r:id="rId10"/>
    <p:sldId id="349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80422E-CC7A-49DA-B0E5-3868CD0E2B2B}" v="2" dt="2021-07-21T13:47:17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95"/>
  </p:normalViewPr>
  <p:slideViewPr>
    <p:cSldViewPr showGuides="1">
      <p:cViewPr varScale="1">
        <p:scale>
          <a:sx n="70" d="100"/>
          <a:sy n="70" d="100"/>
        </p:scale>
        <p:origin x="141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95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90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Equality and diversity 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67567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Relationship management in construction</a:t>
            </a:r>
          </a:p>
          <a:p>
            <a:endParaRPr lang="en-GB" sz="2400" b="1" dirty="0"/>
          </a:p>
          <a:p>
            <a:r>
              <a:rPr lang="en-GB" sz="2400" b="1" dirty="0"/>
              <a:t>9.7 Equality, diversity and representation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r>
              <a:rPr lang="en-GB" b="1" dirty="0"/>
              <a:t>Equality</a:t>
            </a:r>
            <a:r>
              <a:rPr lang="en-GB" dirty="0"/>
              <a:t> is about treating everybody fairly and equally and not treating anybody differently because of their </a:t>
            </a:r>
            <a:r>
              <a:rPr lang="en-GB" b="1" dirty="0"/>
              <a:t>protected characteristics</a:t>
            </a:r>
            <a:r>
              <a:rPr lang="en-GB" dirty="0"/>
              <a:t>.</a:t>
            </a:r>
          </a:p>
          <a:p>
            <a:r>
              <a:rPr lang="en-GB" b="1" dirty="0"/>
              <a:t>Diversity</a:t>
            </a:r>
            <a:r>
              <a:rPr lang="en-GB" dirty="0"/>
              <a:t> is about taking account of people’s differences and placing a positive value on those differences.  </a:t>
            </a:r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051184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Equality and diversity</a:t>
            </a:r>
            <a:r>
              <a:rPr lang="en-GB" sz="2400" b="1" u="sng" dirty="0">
                <a:solidFill>
                  <a:srgbClr val="0077E3"/>
                </a:solidFill>
              </a:rPr>
              <a:t> </a:t>
            </a:r>
          </a:p>
        </p:txBody>
      </p:sp>
      <p:pic>
        <p:nvPicPr>
          <p:cNvPr id="11" name="Picture 10" descr="A picture containing helmet&#10;&#10;Description automatically generated">
            <a:extLst>
              <a:ext uri="{FF2B5EF4-FFF2-40B4-BE49-F238E27FC236}">
                <a16:creationId xmlns:a16="http://schemas.microsoft.com/office/drawing/2014/main" id="{545FDBF0-1DB5-4055-A5E5-27C8B71017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299" y="3717032"/>
            <a:ext cx="4699402" cy="164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71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Equality Act 2010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1364" y="1628800"/>
            <a:ext cx="8615131" cy="4248000"/>
          </a:xfrm>
        </p:spPr>
        <p:txBody>
          <a:bodyPr/>
          <a:lstStyle/>
          <a:p>
            <a:r>
              <a:rPr lang="en-GB" dirty="0"/>
              <a:t>The Equality Act 2010 was introduced to legally protect people in the workplace and wider society. The Act consolidates previous anti-discrimination laws and combines them into one Act that is easier to understand. </a:t>
            </a:r>
          </a:p>
          <a:p>
            <a:endParaRPr lang="en-GB" dirty="0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FC35939-C1D9-4663-A516-AC57622496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572" y="2780928"/>
            <a:ext cx="3918856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20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GB" dirty="0"/>
              <a:t>The Equality Act 2010: protected characteristics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Age.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Disability.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Gender.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Marriage and civil partnership.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Pregnancy and maternity.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Race.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Religion or belief.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Sex.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Sexual orientation.</a:t>
            </a:r>
          </a:p>
          <a:p>
            <a:endParaRPr lang="en-GB" dirty="0"/>
          </a:p>
        </p:txBody>
      </p:sp>
      <p:pic>
        <p:nvPicPr>
          <p:cNvPr id="6" name="Picture 5" descr="A group of people holding up their hands&#10;&#10;Description automatically generated with low confidence">
            <a:extLst>
              <a:ext uri="{FF2B5EF4-FFF2-40B4-BE49-F238E27FC236}">
                <a16:creationId xmlns:a16="http://schemas.microsoft.com/office/drawing/2014/main" id="{9908C1C5-50DA-4D6E-9903-5C68AC0210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564904"/>
            <a:ext cx="3807071" cy="206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230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1052736"/>
            <a:ext cx="3613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Types of discrimination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988840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Direct discrimination:</a:t>
            </a:r>
            <a:r>
              <a:rPr lang="en-GB" dirty="0"/>
              <a:t> treating someone who has a protected characteristic less favourably than others.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7737" y="3429000"/>
            <a:ext cx="46263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Indirect discrimination: </a:t>
            </a:r>
            <a:r>
              <a:rPr lang="en-GB" dirty="0"/>
              <a:t>putting arrangements or rules in place that apply to everyone but put someone with a protected characteristic at an unfair disadvantage.</a:t>
            </a:r>
          </a:p>
        </p:txBody>
      </p:sp>
      <p:pic>
        <p:nvPicPr>
          <p:cNvPr id="7" name="Picture 6" descr="Timeline&#10;&#10;Description automatically generated">
            <a:extLst>
              <a:ext uri="{FF2B5EF4-FFF2-40B4-BE49-F238E27FC236}">
                <a16:creationId xmlns:a16="http://schemas.microsoft.com/office/drawing/2014/main" id="{BEF293CF-5F06-42F6-AC2C-EC98476C4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31" y="2060848"/>
            <a:ext cx="3964633" cy="23494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08000"/>
            <a:ext cx="3451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Types of discrimination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49137"/>
            <a:ext cx="4330824" cy="3312368"/>
          </a:xfrm>
        </p:spPr>
        <p:txBody>
          <a:bodyPr/>
          <a:lstStyle/>
          <a:p>
            <a:endParaRPr lang="en-GB" dirty="0"/>
          </a:p>
          <a:p>
            <a:r>
              <a:rPr lang="en-GB" b="1" dirty="0">
                <a:solidFill>
                  <a:srgbClr val="0077E3"/>
                </a:solidFill>
              </a:rPr>
              <a:t>Harassment:</a:t>
            </a:r>
            <a:r>
              <a:rPr lang="en-GB" dirty="0"/>
              <a:t> unwanted behaviour related to a protected characteristic that violates someone’s dignity or creates an offensive environment for them.</a:t>
            </a:r>
          </a:p>
          <a:p>
            <a:r>
              <a:rPr lang="en-GB" b="1" dirty="0">
                <a:solidFill>
                  <a:srgbClr val="0077E3"/>
                </a:solidFill>
              </a:rPr>
              <a:t>Victimisation:</a:t>
            </a:r>
            <a:r>
              <a:rPr lang="en-GB" dirty="0"/>
              <a:t> treating someone unfairly because they have complained about harassment or discrimination. </a:t>
            </a:r>
          </a:p>
        </p:txBody>
      </p:sp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06FECAB3-1E57-40D1-8D15-506882FB2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31" y="2060848"/>
            <a:ext cx="3964633" cy="234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11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Promoting diversity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7859216" cy="4248000"/>
          </a:xfrm>
        </p:spPr>
        <p:txBody>
          <a:bodyPr/>
          <a:lstStyle/>
          <a:p>
            <a:r>
              <a:rPr lang="en-GB" dirty="0"/>
              <a:t>The construction sector is continuously working towards having a more diverse workforce. Part of this involves ensuring that recruitment procedures encourage applications from a variety of different people from different backgrounds. Everyone should have a fair and equal opportunity to work as a trade worker or in a technical or professional role.</a:t>
            </a:r>
          </a:p>
          <a:p>
            <a:r>
              <a:rPr lang="en-GB" dirty="0"/>
              <a:t>It is good practice for companies to invest in equality and diversity training within their organisation to promote understanding. Such training is often part of continual professional development seminars or sessions. </a:t>
            </a:r>
          </a:p>
        </p:txBody>
      </p:sp>
      <p:pic>
        <p:nvPicPr>
          <p:cNvPr id="4" name="Picture 3" descr="A picture containing food&#10;&#10;Description automatically generated">
            <a:extLst>
              <a:ext uri="{FF2B5EF4-FFF2-40B4-BE49-F238E27FC236}">
                <a16:creationId xmlns:a16="http://schemas.microsoft.com/office/drawing/2014/main" id="{22E20211-CAD4-4489-98D9-B21D1E95F86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4509120"/>
            <a:ext cx="3906861" cy="150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8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05E24E2-715E-4E9F-B1E1-7A57E9E59D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E9C1C41-A40D-40BA-AE3F-E7BC097566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6565CB-C5BE-4F59-91B6-0C838F170CE8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4b678ced-8ee3-4992-8a93-8a291cb51b0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8462</TotalTime>
  <Words>307</Words>
  <Application>Microsoft Office PowerPoint</Application>
  <PresentationFormat>On-screen Show (4:3)</PresentationFormat>
  <Paragraphs>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Lucida Grande</vt:lpstr>
      <vt:lpstr>Times New Roman</vt:lpstr>
      <vt:lpstr>Default Design</vt:lpstr>
      <vt:lpstr> PowerPoint 5: Equality and diversity </vt:lpstr>
      <vt:lpstr> </vt:lpstr>
      <vt:lpstr>The Equality Act 2010</vt:lpstr>
      <vt:lpstr>The Equality Act 2010: protected characteristics </vt:lpstr>
      <vt:lpstr>PowerPoint Presentation</vt:lpstr>
      <vt:lpstr>Types of discrimination</vt:lpstr>
      <vt:lpstr>Promoting diversity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163</cp:revision>
  <dcterms:created xsi:type="dcterms:W3CDTF">2013-05-28T00:38:54Z</dcterms:created>
  <dcterms:modified xsi:type="dcterms:W3CDTF">2025-11-18T19:50:48Z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