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428" r:id="rId5"/>
    <p:sldId id="328" r:id="rId6"/>
    <p:sldId id="350" r:id="rId7"/>
    <p:sldId id="343" r:id="rId8"/>
    <p:sldId id="429" r:id="rId9"/>
    <p:sldId id="331" r:id="rId10"/>
    <p:sldId id="346" r:id="rId11"/>
    <p:sldId id="344" r:id="rId12"/>
    <p:sldId id="351" r:id="rId13"/>
    <p:sldId id="345" r:id="rId14"/>
    <p:sldId id="347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6743DF-D568-48CD-AEDB-81E3E0CE83D1}" v="1" dt="2021-06-21T16:56:14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4138" autoAdjust="0"/>
    <p:restoredTop sz="86335"/>
  </p:normalViewPr>
  <p:slideViewPr>
    <p:cSldViewPr showGuides="1">
      <p:cViewPr varScale="1">
        <p:scale>
          <a:sx n="64" d="100"/>
          <a:sy n="64" d="100"/>
        </p:scale>
        <p:origin x="101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B6743DF-D568-48CD-AEDB-81E3E0CE83D1}"/>
    <pc:docChg chg="modSld">
      <pc:chgData name="Caroline Prodger" userId="e4ef2e75-b60b-401b-8ebe-291bdcf405f4" providerId="ADAL" clId="{9B6743DF-D568-48CD-AEDB-81E3E0CE83D1}" dt="2021-06-21T16:56:14.628" v="2"/>
      <pc:docMkLst>
        <pc:docMk/>
      </pc:docMkLst>
      <pc:sldChg chg="addSp modSp">
        <pc:chgData name="Caroline Prodger" userId="e4ef2e75-b60b-401b-8ebe-291bdcf405f4" providerId="ADAL" clId="{9B6743DF-D568-48CD-AEDB-81E3E0CE83D1}" dt="2021-06-21T16:56:14.628" v="2"/>
        <pc:sldMkLst>
          <pc:docMk/>
          <pc:sldMk cId="2998948884" sldId="345"/>
        </pc:sldMkLst>
        <pc:spChg chg="add mod">
          <ac:chgData name="Caroline Prodger" userId="e4ef2e75-b60b-401b-8ebe-291bdcf405f4" providerId="ADAL" clId="{9B6743DF-D568-48CD-AEDB-81E3E0CE83D1}" dt="2021-06-21T16:56:14.628" v="2"/>
          <ac:spMkLst>
            <pc:docMk/>
            <pc:sldMk cId="2998948884" sldId="345"/>
            <ac:spMk id="6" creationId="{BE771905-8FAA-4179-9BDC-EA9B56040A7B}"/>
          </ac:spMkLst>
        </pc:spChg>
      </pc:sldChg>
      <pc:sldChg chg="modSp mod">
        <pc:chgData name="Caroline Prodger" userId="e4ef2e75-b60b-401b-8ebe-291bdcf405f4" providerId="ADAL" clId="{9B6743DF-D568-48CD-AEDB-81E3E0CE83D1}" dt="2021-06-21T16:55:03.864" v="1" actId="115"/>
        <pc:sldMkLst>
          <pc:docMk/>
          <pc:sldMk cId="1772764574" sldId="351"/>
        </pc:sldMkLst>
        <pc:spChg chg="mod">
          <ac:chgData name="Caroline Prodger" userId="e4ef2e75-b60b-401b-8ebe-291bdcf405f4" providerId="ADAL" clId="{9B6743DF-D568-48CD-AEDB-81E3E0CE83D1}" dt="2021-06-21T16:55:03.864" v="1" actId="115"/>
          <ac:spMkLst>
            <pc:docMk/>
            <pc:sldMk cId="1772764574" sldId="351"/>
            <ac:spMk id="9" creationId="{AE67CFE9-B02D-4A57-B8C4-EB3E042BAFD5}"/>
          </ac:spMkLst>
        </pc:spChg>
      </pc:sldChg>
    </pc:docChg>
  </pc:docChgLst>
  <pc:docChgLst>
    <pc:chgData name="Caroline Prodger" userId="e4ef2e75-b60b-401b-8ebe-291bdcf405f4" providerId="ADAL" clId="{1CF8F1BD-972F-416D-9335-E45AB2D15268}"/>
    <pc:docChg chg="custSel modSld">
      <pc:chgData name="Caroline Prodger" userId="e4ef2e75-b60b-401b-8ebe-291bdcf405f4" providerId="ADAL" clId="{1CF8F1BD-972F-416D-9335-E45AB2D15268}" dt="2021-05-24T15:00:30.695" v="3" actId="20577"/>
      <pc:docMkLst>
        <pc:docMk/>
      </pc:docMkLst>
      <pc:sldChg chg="delCm">
        <pc:chgData name="Caroline Prodger" userId="e4ef2e75-b60b-401b-8ebe-291bdcf405f4" providerId="ADAL" clId="{1CF8F1BD-972F-416D-9335-E45AB2D15268}" dt="2021-05-24T14:59:31.850" v="0" actId="1592"/>
        <pc:sldMkLst>
          <pc:docMk/>
          <pc:sldMk cId="0" sldId="331"/>
        </pc:sldMkLst>
      </pc:sldChg>
      <pc:sldChg chg="modSp mod">
        <pc:chgData name="Caroline Prodger" userId="e4ef2e75-b60b-401b-8ebe-291bdcf405f4" providerId="ADAL" clId="{1CF8F1BD-972F-416D-9335-E45AB2D15268}" dt="2021-05-24T15:00:30.695" v="3" actId="20577"/>
        <pc:sldMkLst>
          <pc:docMk/>
          <pc:sldMk cId="1772764574" sldId="351"/>
        </pc:sldMkLst>
        <pc:spChg chg="mod">
          <ac:chgData name="Caroline Prodger" userId="e4ef2e75-b60b-401b-8ebe-291bdcf405f4" providerId="ADAL" clId="{1CF8F1BD-972F-416D-9335-E45AB2D15268}" dt="2021-05-24T15:00:30.695" v="3" actId="20577"/>
          <ac:spMkLst>
            <pc:docMk/>
            <pc:sldMk cId="1772764574" sldId="351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3B3DD00E-3374-4BA3-89DD-EA7260FBDF3A}"/>
    <pc:docChg chg="custSel modSld">
      <pc:chgData name="Caroline Prodger" userId="e4ef2e75-b60b-401b-8ebe-291bdcf405f4" providerId="ADAL" clId="{3B3DD00E-3374-4BA3-89DD-EA7260FBDF3A}" dt="2021-03-15T12:44:41.100" v="274" actId="20577"/>
      <pc:docMkLst>
        <pc:docMk/>
      </pc:docMkLst>
      <pc:sldChg chg="modSp mod addCm modCm">
        <pc:chgData name="Caroline Prodger" userId="e4ef2e75-b60b-401b-8ebe-291bdcf405f4" providerId="ADAL" clId="{3B3DD00E-3374-4BA3-89DD-EA7260FBDF3A}" dt="2021-03-15T12:44:28.356" v="272"/>
        <pc:sldMkLst>
          <pc:docMk/>
          <pc:sldMk cId="0" sldId="331"/>
        </pc:sldMkLst>
        <pc:spChg chg="mod">
          <ac:chgData name="Caroline Prodger" userId="e4ef2e75-b60b-401b-8ebe-291bdcf405f4" providerId="ADAL" clId="{3B3DD00E-3374-4BA3-89DD-EA7260FBDF3A}" dt="2021-03-15T12:43:34.486" v="270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3:06.512" v="266" actId="20577"/>
        <pc:sldMkLst>
          <pc:docMk/>
          <pc:sldMk cId="4012034490" sldId="343"/>
        </pc:sldMkLst>
        <pc:spChg chg="mod">
          <ac:chgData name="Caroline Prodger" userId="e4ef2e75-b60b-401b-8ebe-291bdcf405f4" providerId="ADAL" clId="{3B3DD00E-3374-4BA3-89DD-EA7260FBDF3A}" dt="2021-03-15T12:43:06.512" v="266" actId="20577"/>
          <ac:spMkLst>
            <pc:docMk/>
            <pc:sldMk cId="4012034490" sldId="343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1:53.897" v="213" actId="20577"/>
        <pc:sldMkLst>
          <pc:docMk/>
          <pc:sldMk cId="1768980418" sldId="344"/>
        </pc:sldMkLst>
        <pc:spChg chg="mod">
          <ac:chgData name="Caroline Prodger" userId="e4ef2e75-b60b-401b-8ebe-291bdcf405f4" providerId="ADAL" clId="{3B3DD00E-3374-4BA3-89DD-EA7260FBDF3A}" dt="2021-03-15T12:41:53.897" v="213" actId="20577"/>
          <ac:spMkLst>
            <pc:docMk/>
            <pc:sldMk cId="1768980418" sldId="344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2:19.584" v="219" actId="20577"/>
        <pc:sldMkLst>
          <pc:docMk/>
          <pc:sldMk cId="4120999318" sldId="346"/>
        </pc:sldMkLst>
        <pc:spChg chg="mod">
          <ac:chgData name="Caroline Prodger" userId="e4ef2e75-b60b-401b-8ebe-291bdcf405f4" providerId="ADAL" clId="{3B3DD00E-3374-4BA3-89DD-EA7260FBDF3A}" dt="2021-03-15T12:42:19.584" v="219" actId="20577"/>
          <ac:spMkLst>
            <pc:docMk/>
            <pc:sldMk cId="4120999318" sldId="346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0:09.940" v="210" actId="20577"/>
        <pc:sldMkLst>
          <pc:docMk/>
          <pc:sldMk cId="3092009213" sldId="347"/>
        </pc:sldMkLst>
        <pc:spChg chg="mod">
          <ac:chgData name="Caroline Prodger" userId="e4ef2e75-b60b-401b-8ebe-291bdcf405f4" providerId="ADAL" clId="{3B3DD00E-3374-4BA3-89DD-EA7260FBDF3A}" dt="2021-03-15T12:40:09.940" v="210" actId="20577"/>
          <ac:spMkLst>
            <pc:docMk/>
            <pc:sldMk cId="3092009213" sldId="347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4:41.100" v="274" actId="20577"/>
        <pc:sldMkLst>
          <pc:docMk/>
          <pc:sldMk cId="3233761560" sldId="350"/>
        </pc:sldMkLst>
        <pc:spChg chg="mod">
          <ac:chgData name="Caroline Prodger" userId="e4ef2e75-b60b-401b-8ebe-291bdcf405f4" providerId="ADAL" clId="{3B3DD00E-3374-4BA3-89DD-EA7260FBDF3A}" dt="2021-03-15T12:44:41.100" v="274" actId="20577"/>
          <ac:spMkLst>
            <pc:docMk/>
            <pc:sldMk cId="3233761560" sldId="35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41:49.969" v="212" actId="20577"/>
        <pc:sldMkLst>
          <pc:docMk/>
          <pc:sldMk cId="1772764574" sldId="351"/>
        </pc:sldMkLst>
        <pc:spChg chg="mod">
          <ac:chgData name="Caroline Prodger" userId="e4ef2e75-b60b-401b-8ebe-291bdcf405f4" providerId="ADAL" clId="{3B3DD00E-3374-4BA3-89DD-EA7260FBDF3A}" dt="2021-03-15T12:41:49.969" v="212" actId="20577"/>
          <ac:spMkLst>
            <pc:docMk/>
            <pc:sldMk cId="1772764574" sldId="35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3B3DD00E-3374-4BA3-89DD-EA7260FBDF3A}" dt="2021-03-15T12:33:30.086" v="3" actId="20577"/>
        <pc:sldMkLst>
          <pc:docMk/>
          <pc:sldMk cId="0" sldId="429"/>
        </pc:sldMkLst>
        <pc:spChg chg="mod">
          <ac:chgData name="Caroline Prodger" userId="e4ef2e75-b60b-401b-8ebe-291bdcf405f4" providerId="ADAL" clId="{3B3DD00E-3374-4BA3-89DD-EA7260FBDF3A}" dt="2021-03-15T12:33:30.086" v="3" actId="20577"/>
          <ac:spMkLst>
            <pc:docMk/>
            <pc:sldMk cId="0" sldId="429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B950D995-E9B5-4983-AB61-9D36EA6EF3FC}"/>
    <pc:docChg chg="modSld delMainMaster">
      <pc:chgData name="Caroline Prodger" userId="e4ef2e75-b60b-401b-8ebe-291bdcf405f4" providerId="ADAL" clId="{B950D995-E9B5-4983-AB61-9D36EA6EF3FC}" dt="2021-05-28T12:02:46.685" v="9" actId="1076"/>
      <pc:docMkLst>
        <pc:docMk/>
      </pc:docMkLst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328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331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331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4012034490" sldId="343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012034490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012034490" sldId="343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1768980418" sldId="344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68980418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68980418" sldId="344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B950D995-E9B5-4983-AB61-9D36EA6EF3FC}" dt="2021-05-28T12:02:46.685" v="9" actId="1076"/>
        <pc:sldMkLst>
          <pc:docMk/>
          <pc:sldMk cId="2998948884" sldId="345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2998948884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2998948884" sldId="345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B950D995-E9B5-4983-AB61-9D36EA6EF3FC}" dt="2021-05-28T12:02:46.685" v="9" actId="1076"/>
          <ac:picMkLst>
            <pc:docMk/>
            <pc:sldMk cId="2998948884" sldId="345"/>
            <ac:picMk id="5" creationId="{F793A52D-BC4B-4F47-8AC1-76AE43D73D3F}"/>
          </ac:picMkLst>
        </pc:pic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4120999318" sldId="346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120999318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4120999318" sldId="346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3092009213" sldId="347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092009213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092009213" sldId="347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3233761560" sldId="350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233761560" sldId="350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3233761560" sldId="350"/>
            <ac:spMk id="3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1772764574" sldId="351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1772764574" sldId="351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B950D995-E9B5-4983-AB61-9D36EA6EF3FC}" dt="2021-05-28T11:59:49.159" v="3" actId="21"/>
        <pc:sldMkLst>
          <pc:docMk/>
          <pc:sldMk cId="0" sldId="428"/>
        </pc:sldMkLst>
        <pc:spChg chg="mod">
          <ac:chgData name="Caroline Prodger" userId="e4ef2e75-b60b-401b-8ebe-291bdcf405f4" providerId="ADAL" clId="{B950D995-E9B5-4983-AB61-9D36EA6EF3FC}" dt="2021-05-28T11:59:49.159" v="3" actId="21"/>
          <ac:spMkLst>
            <pc:docMk/>
            <pc:sldMk cId="0" sldId="428"/>
            <ac:spMk id="2050" creationId="{00000000-0000-0000-0000-000000000000}"/>
          </ac:spMkLst>
        </pc:spChg>
      </pc:sldChg>
      <pc:sldChg chg="modSp">
        <pc:chgData name="Caroline Prodger" userId="e4ef2e75-b60b-401b-8ebe-291bdcf405f4" providerId="ADAL" clId="{B950D995-E9B5-4983-AB61-9D36EA6EF3FC}" dt="2021-05-28T11:59:20.386" v="0"/>
        <pc:sldMkLst>
          <pc:docMk/>
          <pc:sldMk cId="0" sldId="429"/>
        </pc:sldMkLst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429"/>
            <ac:spMk id="2" creationId="{00000000-0000-0000-0000-000000000000}"/>
          </ac:spMkLst>
        </pc:spChg>
        <pc:spChg chg="mod">
          <ac:chgData name="Caroline Prodger" userId="e4ef2e75-b60b-401b-8ebe-291bdcf405f4" providerId="ADAL" clId="{B950D995-E9B5-4983-AB61-9D36EA6EF3FC}" dt="2021-05-28T11:59:20.386" v="0"/>
          <ac:spMkLst>
            <pc:docMk/>
            <pc:sldMk cId="0" sldId="429"/>
            <ac:spMk id="3" creationId="{00000000-0000-0000-0000-000000000000}"/>
          </ac:spMkLst>
        </pc:spChg>
      </pc:sldChg>
      <pc:sldMasterChg chg="del delSldLayout">
        <pc:chgData name="Caroline Prodger" userId="e4ef2e75-b60b-401b-8ebe-291bdcf405f4" providerId="ADAL" clId="{B950D995-E9B5-4983-AB61-9D36EA6EF3FC}" dt="2021-05-28T11:59:22.598" v="2" actId="2696"/>
        <pc:sldMasterMkLst>
          <pc:docMk/>
          <pc:sldMasterMk cId="2470260452" sldId="2147483653"/>
        </pc:sldMasterMkLst>
        <pc:sldLayoutChg chg="del">
          <pc:chgData name="Caroline Prodger" userId="e4ef2e75-b60b-401b-8ebe-291bdcf405f4" providerId="ADAL" clId="{B950D995-E9B5-4983-AB61-9D36EA6EF3FC}" dt="2021-05-28T11:59:22.595" v="1" actId="2696"/>
          <pc:sldLayoutMkLst>
            <pc:docMk/>
            <pc:sldMasterMk cId="2470260452" sldId="2147483653"/>
            <pc:sldLayoutMk cId="2234217568" sldId="214748365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85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647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545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392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Construction: Onsite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Onsite Construction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945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2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Safety in excavations and confined spaces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98599"/>
            <a:ext cx="8001000" cy="18478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endParaRPr lang="en-GB" sz="1800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1. Health and safety in construction</a:t>
            </a:r>
          </a:p>
          <a:p>
            <a:pPr marL="342900" indent="-342900">
              <a:buAutoNum type="arabicPeriod"/>
            </a:pPr>
            <a:endParaRPr lang="en-GB" sz="1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sz="24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1.14 Safe practices and procedures for working in excavations and confined spaces 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you are working under a suspended floor in a domestic property, there will be dangers from:</a:t>
            </a:r>
          </a:p>
          <a:p>
            <a:pPr lvl="1"/>
            <a:r>
              <a:rPr lang="en-US" dirty="0"/>
              <a:t>becoming trapped</a:t>
            </a:r>
          </a:p>
          <a:p>
            <a:pPr lvl="1"/>
            <a:r>
              <a:rPr lang="en-US" dirty="0"/>
              <a:t>fire, if soldering</a:t>
            </a:r>
          </a:p>
          <a:p>
            <a:pPr lvl="1"/>
            <a:r>
              <a:rPr lang="en-US" dirty="0"/>
              <a:t>fumes/vapours</a:t>
            </a:r>
          </a:p>
          <a:p>
            <a:pPr lvl="1"/>
            <a:r>
              <a:rPr lang="en-US" dirty="0"/>
              <a:t>vermin/insects</a:t>
            </a:r>
          </a:p>
          <a:p>
            <a:pPr lvl="1"/>
            <a:r>
              <a:rPr lang="en-US" dirty="0"/>
              <a:t>dust</a:t>
            </a:r>
          </a:p>
          <a:p>
            <a:pPr lvl="1"/>
            <a:r>
              <a:rPr lang="en-US" dirty="0"/>
              <a:t>sharp objects.</a:t>
            </a:r>
          </a:p>
          <a:p>
            <a:endParaRPr lang="en-US" dirty="0"/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793A52D-BC4B-4F47-8AC1-76AE43D73D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094" y="2389468"/>
            <a:ext cx="3737728" cy="249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48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working in a confined space, consider the following:</a:t>
            </a:r>
          </a:p>
          <a:p>
            <a:pPr lvl="1"/>
            <a:r>
              <a:rPr lang="en-US" dirty="0"/>
              <a:t>Have I been trained?</a:t>
            </a:r>
          </a:p>
          <a:p>
            <a:pPr lvl="1"/>
            <a:r>
              <a:rPr lang="en-US" dirty="0"/>
              <a:t>Should I be working alone?</a:t>
            </a:r>
          </a:p>
          <a:p>
            <a:pPr lvl="1"/>
            <a:r>
              <a:rPr lang="en-US" dirty="0"/>
              <a:t>Am I wearing the correct PPE?</a:t>
            </a:r>
          </a:p>
          <a:p>
            <a:pPr lvl="1"/>
            <a:r>
              <a:rPr lang="en-US" dirty="0"/>
              <a:t>Is there adequate lighting?</a:t>
            </a:r>
          </a:p>
          <a:p>
            <a:pPr lvl="1"/>
            <a:r>
              <a:rPr lang="en-US" dirty="0"/>
              <a:t>Is there adequate ventilation?</a:t>
            </a:r>
          </a:p>
          <a:p>
            <a:pPr lvl="1"/>
            <a:r>
              <a:rPr lang="en-US" dirty="0"/>
              <a:t>Am I aware of the situation and associated hazards?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you begin, consider whether you can give satisfactory answers to the above questions to ensure the work can be completed safely.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00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the session learners should be able to: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understand the dangers associated with working in excavations and confined spaces</a:t>
            </a:r>
          </a:p>
          <a:p>
            <a:pPr lvl="1"/>
            <a:r>
              <a:rPr lang="en-US" dirty="0"/>
              <a:t>describe the safe working practices required when working in excavations and confined spaces.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Working in trenches may be required on construction sites. The danger comes from collapse and falling objects. If you need to work in an excavation, the job must be:</a:t>
            </a:r>
          </a:p>
          <a:p>
            <a:pPr lvl="1"/>
            <a:r>
              <a:rPr lang="en-US" dirty="0"/>
              <a:t>planned</a:t>
            </a:r>
          </a:p>
          <a:p>
            <a:pPr lvl="1"/>
            <a:r>
              <a:rPr lang="en-US" dirty="0"/>
              <a:t>risk assessed</a:t>
            </a:r>
          </a:p>
          <a:p>
            <a:pPr lvl="1"/>
            <a:r>
              <a:rPr lang="en-US" dirty="0"/>
              <a:t>managed</a:t>
            </a:r>
          </a:p>
          <a:p>
            <a:pPr lvl="1"/>
            <a:r>
              <a:rPr lang="en-US" dirty="0"/>
              <a:t>supervised.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steps are required to ensure that there is no harm to your health when you are working in an excavation.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61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many situations where you may find yourself working in excavations, including: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foundations</a:t>
            </a:r>
          </a:p>
          <a:p>
            <a:pPr lvl="1"/>
            <a:r>
              <a:rPr lang="en-US" dirty="0"/>
              <a:t>underground service mains</a:t>
            </a:r>
          </a:p>
          <a:p>
            <a:pPr lvl="1"/>
            <a:r>
              <a:rPr lang="en-US" dirty="0"/>
              <a:t>drains</a:t>
            </a:r>
          </a:p>
          <a:p>
            <a:pPr lvl="1"/>
            <a:r>
              <a:rPr lang="en-US" dirty="0"/>
              <a:t>wells</a:t>
            </a:r>
          </a:p>
          <a:p>
            <a:pPr lvl="1"/>
            <a:r>
              <a:rPr lang="en-US" dirty="0"/>
              <a:t>plant rooms.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Before beginning work in any of these areas, careful planning is required.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3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316333" cy="364519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All excavations deeper than 1.2m </a:t>
            </a:r>
            <a:r>
              <a:rPr lang="en-GB" sz="1800" b="1" dirty="0">
                <a:ea typeface="ＭＳ Ｐゴシック" charset="0"/>
                <a:cs typeface="Arial" charset="0"/>
              </a:rPr>
              <a:t>must</a:t>
            </a:r>
            <a:r>
              <a:rPr lang="en-GB" sz="1800" dirty="0">
                <a:ea typeface="ＭＳ Ｐゴシック" charset="0"/>
                <a:cs typeface="Arial" charset="0"/>
              </a:rPr>
              <a:t> have their sides supported to ensure they do not collapse.</a:t>
            </a:r>
            <a:endParaRPr lang="en-GB" sz="1600" dirty="0">
              <a:ea typeface="ＭＳ Ｐゴシック" charset="0"/>
              <a:cs typeface="Arial" charset="0"/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dirty="0">
                <a:ea typeface="ＭＳ Ｐゴシック" charset="0"/>
                <a:cs typeface="Arial" charset="0"/>
              </a:rPr>
              <a:t>Other factors to be aware of are:</a:t>
            </a:r>
          </a:p>
          <a:p>
            <a:pPr lvl="3">
              <a:defRPr/>
            </a:pPr>
            <a:r>
              <a:rPr lang="en-US" sz="1800" dirty="0"/>
              <a:t>type of ground that is being dug</a:t>
            </a:r>
          </a:p>
          <a:p>
            <a:pPr lvl="3">
              <a:defRPr/>
            </a:pPr>
            <a:r>
              <a:rPr lang="en-US" sz="1800" dirty="0"/>
              <a:t>access and egress</a:t>
            </a:r>
          </a:p>
          <a:p>
            <a:pPr lvl="3">
              <a:defRPr/>
            </a:pPr>
            <a:r>
              <a:rPr lang="en-US" sz="1800" dirty="0"/>
              <a:t>storage of the spoil dug out of the excavation </a:t>
            </a:r>
          </a:p>
          <a:p>
            <a:pPr lvl="3">
              <a:defRPr/>
            </a:pPr>
            <a:r>
              <a:rPr lang="en-US" sz="1800" dirty="0"/>
              <a:t>vehicle stops</a:t>
            </a:r>
          </a:p>
          <a:p>
            <a:pPr lvl="3">
              <a:defRPr/>
            </a:pPr>
            <a:r>
              <a:rPr lang="en-US" sz="1800" dirty="0"/>
              <a:t>second emergency exit ladder</a:t>
            </a:r>
          </a:p>
          <a:p>
            <a:pPr lvl="3">
              <a:defRPr/>
            </a:pPr>
            <a:r>
              <a:rPr lang="en-US" sz="1800" dirty="0"/>
              <a:t>warning notices</a:t>
            </a:r>
          </a:p>
          <a:p>
            <a:pPr marL="0" lvl="3" indent="0">
              <a:buNone/>
              <a:defRPr/>
            </a:pPr>
            <a:r>
              <a:rPr lang="en-US" sz="1800" dirty="0"/>
              <a:t>Excavation sites </a:t>
            </a:r>
            <a:r>
              <a:rPr lang="en-US" sz="1800" b="1" dirty="0"/>
              <a:t>must</a:t>
            </a:r>
            <a:r>
              <a:rPr lang="en-US" sz="1800" dirty="0"/>
              <a:t> have a barrier to ensure nobody falls into the excavation.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C0C1DEF-A28A-492F-B8DB-BB68BA66E6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47" y="986573"/>
            <a:ext cx="1675405" cy="1396242"/>
          </a:xfrm>
          <a:prstGeom prst="rect">
            <a:avLst/>
          </a:prstGeom>
        </p:spPr>
      </p:pic>
      <p:pic>
        <p:nvPicPr>
          <p:cNvPr id="11" name="Picture 10" descr="A picture containing text, outdoor, ground, farm machine&#10;&#10;Description automatically generated">
            <a:extLst>
              <a:ext uri="{FF2B5EF4-FFF2-40B4-BE49-F238E27FC236}">
                <a16:creationId xmlns:a16="http://schemas.microsoft.com/office/drawing/2014/main" id="{229A0AE1-E3D9-4989-8A59-CC8ED5CFAD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7384" y="3090163"/>
            <a:ext cx="2452717" cy="16349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Excavations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ea typeface="ＭＳ Ｐゴシック" charset="0"/>
                <a:cs typeface="Arial" charset="0"/>
              </a:rPr>
              <a:t>When you are digging and excavating, for example, to install an incoming water main, always check the type of ground that is being dug.</a:t>
            </a:r>
            <a:endParaRPr lang="en-GB" sz="1800" dirty="0">
              <a:ea typeface="ＭＳ Ｐゴシック" charset="0"/>
              <a:cs typeface="Arial" charset="0"/>
            </a:endParaRPr>
          </a:p>
          <a:p>
            <a:pPr lvl="1"/>
            <a:r>
              <a:rPr lang="en-GB" sz="2000" dirty="0">
                <a:ea typeface="ＭＳ Ｐゴシック" charset="0"/>
                <a:cs typeface="Arial" charset="0"/>
              </a:rPr>
              <a:t>Clay tends to be firmer.</a:t>
            </a:r>
          </a:p>
          <a:p>
            <a:pPr lvl="1"/>
            <a:r>
              <a:rPr lang="en-GB" sz="2000" dirty="0">
                <a:ea typeface="ＭＳ Ｐゴシック" charset="0"/>
                <a:cs typeface="Arial" charset="0"/>
              </a:rPr>
              <a:t>Sandy soil tends to collapse more easily.</a:t>
            </a:r>
          </a:p>
          <a:p>
            <a:pPr lvl="1"/>
            <a:endParaRPr lang="en-GB" sz="2000" dirty="0">
              <a:ea typeface="ＭＳ Ｐゴシック" charset="0"/>
              <a:cs typeface="Arial" charset="0"/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ea typeface="ＭＳ Ｐゴシック" charset="0"/>
                <a:cs typeface="Arial" charset="0"/>
              </a:rPr>
              <a:t>If the ground is soft, the sides of the excavation should be sloped.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dirty="0">
                <a:ea typeface="ＭＳ Ｐゴシック" charset="0"/>
                <a:cs typeface="Arial" charset="0"/>
              </a:rPr>
              <a:t>Always think: safety first!</a:t>
            </a:r>
            <a:endParaRPr lang="en-GB" sz="2000" dirty="0">
              <a:ea typeface="ＭＳ Ｐゴシック" charset="0"/>
              <a:cs typeface="Arial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A confined space is a place which is substantially enclosed (though not always entirely), and where serious injury can occur from hazardous substances or conditions within the space or nearby (eg lack of oxygen).</a:t>
            </a:r>
          </a:p>
          <a:p>
            <a:pPr lvl="1"/>
            <a:r>
              <a:rPr lang="en-US" dirty="0"/>
              <a:t>Think: health and safety first!</a:t>
            </a:r>
          </a:p>
          <a:p>
            <a:pPr lvl="1"/>
            <a:r>
              <a:rPr lang="en-US" dirty="0"/>
              <a:t>Can I get out if something goes wrong?</a:t>
            </a:r>
          </a:p>
          <a:p>
            <a:pPr marL="0" lvl="1" indent="0">
              <a:buNone/>
            </a:pP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The safety of personnel is </a:t>
            </a:r>
            <a:r>
              <a:rPr lang="en-GB" altLang="en-US" dirty="0">
                <a:ea typeface="ＭＳ Ｐゴシック" panose="020B0600070205080204" pitchFamily="34" charset="-128"/>
                <a:cs typeface="Arial" panose="020B0604020202020204" pitchFamily="34" charset="0"/>
              </a:rPr>
              <a:t>paramount</a:t>
            </a:r>
            <a:r>
              <a:rPr lang="en-GB" altLang="en-US" sz="2000" dirty="0">
                <a:ea typeface="ＭＳ Ｐゴシック" panose="020B0600070205080204" pitchFamily="34" charset="-128"/>
                <a:cs typeface="Arial" panose="020B0604020202020204" pitchFamily="34" charset="0"/>
              </a:rPr>
              <a:t>, so a suitable emergency escape route must always be maintained, and communication with people outside the confined space must always be possible.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999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may be many instances where you will be required to work in a confined space, such as:</a:t>
            </a:r>
          </a:p>
          <a:p>
            <a:pPr lvl="1"/>
            <a:r>
              <a:rPr lang="en-US" dirty="0"/>
              <a:t>flues</a:t>
            </a:r>
          </a:p>
          <a:p>
            <a:pPr lvl="1"/>
            <a:r>
              <a:rPr lang="en-US" dirty="0"/>
              <a:t>chimneys</a:t>
            </a:r>
          </a:p>
          <a:p>
            <a:pPr lvl="1"/>
            <a:r>
              <a:rPr lang="en-US" dirty="0"/>
              <a:t>roof areas</a:t>
            </a:r>
          </a:p>
          <a:p>
            <a:pPr lvl="1"/>
            <a:r>
              <a:rPr lang="en-US" dirty="0"/>
              <a:t>sewers</a:t>
            </a:r>
          </a:p>
          <a:p>
            <a:pPr lvl="1"/>
            <a:r>
              <a:rPr lang="en-US" dirty="0"/>
              <a:t>attics</a:t>
            </a:r>
          </a:p>
          <a:p>
            <a:pPr lvl="1"/>
            <a:r>
              <a:rPr lang="en-US" dirty="0"/>
              <a:t>under suspended floors.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Working in these cramped conditions can be challenging.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80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Confined spaces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71998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dirty="0">
                <a:ea typeface="ＭＳ Ｐゴシック" charset="0"/>
                <a:cs typeface="Arial" charset="0"/>
              </a:rPr>
              <a:t>The dangers associated with working in a confined space are:</a:t>
            </a:r>
          </a:p>
          <a:p>
            <a:pPr lvl="3">
              <a:defRPr/>
            </a:pPr>
            <a:r>
              <a:rPr lang="en-US" sz="2000" dirty="0"/>
              <a:t>claustrophobia</a:t>
            </a:r>
          </a:p>
          <a:p>
            <a:pPr lvl="3">
              <a:defRPr/>
            </a:pPr>
            <a:r>
              <a:rPr lang="en-US" sz="2000" dirty="0"/>
              <a:t>lack of oxygen</a:t>
            </a:r>
          </a:p>
          <a:p>
            <a:pPr lvl="3">
              <a:defRPr/>
            </a:pPr>
            <a:r>
              <a:rPr lang="en-US" sz="2000" dirty="0"/>
              <a:t>build-up of fumes or vapours</a:t>
            </a:r>
          </a:p>
          <a:p>
            <a:pPr lvl="3">
              <a:defRPr/>
            </a:pPr>
            <a:r>
              <a:rPr lang="en-US" sz="2000" dirty="0"/>
              <a:t>access and egress difficulties</a:t>
            </a:r>
          </a:p>
          <a:p>
            <a:pPr lvl="3">
              <a:defRPr/>
            </a:pPr>
            <a:r>
              <a:rPr lang="en-US" sz="2000" dirty="0"/>
              <a:t>fire</a:t>
            </a:r>
          </a:p>
          <a:p>
            <a:pPr lvl="3">
              <a:defRPr/>
            </a:pPr>
            <a:r>
              <a:rPr lang="en-US" sz="2000" dirty="0"/>
              <a:t>explosion</a:t>
            </a:r>
          </a:p>
          <a:p>
            <a:pPr lvl="3">
              <a:defRPr/>
            </a:pPr>
            <a:r>
              <a:rPr lang="en-US" sz="2000" dirty="0"/>
              <a:t>hot working conditions</a:t>
            </a:r>
          </a:p>
          <a:p>
            <a:pPr lvl="3">
              <a:defRPr/>
            </a:pPr>
            <a:r>
              <a:rPr lang="en-US" sz="2000" dirty="0"/>
              <a:t>flooding.</a:t>
            </a:r>
          </a:p>
          <a:p>
            <a:pPr lvl="3">
              <a:defRPr/>
            </a:pPr>
            <a:endParaRPr lang="en-US" dirty="0"/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C046FFB6-E82F-4989-AC33-A7C67CE549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949505"/>
            <a:ext cx="2518638" cy="1833236"/>
          </a:xfrm>
          <a:prstGeom prst="rect">
            <a:avLst/>
          </a:prstGeom>
        </p:spPr>
      </p:pic>
      <p:pic>
        <p:nvPicPr>
          <p:cNvPr id="13" name="Picture 12" descr="A picture containing ground, outdoor, trash, cement&#10;&#10;Description automatically generated">
            <a:extLst>
              <a:ext uri="{FF2B5EF4-FFF2-40B4-BE49-F238E27FC236}">
                <a16:creationId xmlns:a16="http://schemas.microsoft.com/office/drawing/2014/main" id="{8013C5DF-980E-4837-89E3-58D5E404A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539" y="3132049"/>
            <a:ext cx="3481536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645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5ACA01B-0681-4302-A11D-D40945C403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94655CA-3891-438C-B9EF-60BA3AAD663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F8E8E4-EBE1-4B5A-B410-DF6D5BFA7CF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579</Words>
  <Application>Microsoft Office PowerPoint</Application>
  <PresentationFormat>On-screen Show (4:3)</PresentationFormat>
  <Paragraphs>90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3_Default Design</vt:lpstr>
      <vt:lpstr>PowerPoint 13: Safety in excavations and confined spaces</vt:lpstr>
      <vt:lpstr>Objectives</vt:lpstr>
      <vt:lpstr>Excavations</vt:lpstr>
      <vt:lpstr>Excavations</vt:lpstr>
      <vt:lpstr>Excavations</vt:lpstr>
      <vt:lpstr>Excavations</vt:lpstr>
      <vt:lpstr>Confined spaces</vt:lpstr>
      <vt:lpstr>Confined spaces</vt:lpstr>
      <vt:lpstr>Confined spaces</vt:lpstr>
      <vt:lpstr>Confined spaces</vt:lpstr>
      <vt:lpstr>Confined spaces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153</cp:revision>
  <dcterms:created xsi:type="dcterms:W3CDTF">2013-05-28T00:38:54Z</dcterms:created>
  <dcterms:modified xsi:type="dcterms:W3CDTF">2025-11-12T13:39:35Z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