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3"/>
  </p:notesMasterIdLst>
  <p:handoutMasterIdLst>
    <p:handoutMasterId r:id="rId24"/>
  </p:handoutMasterIdLst>
  <p:sldIdLst>
    <p:sldId id="256" r:id="rId5"/>
    <p:sldId id="359" r:id="rId6"/>
    <p:sldId id="328" r:id="rId7"/>
    <p:sldId id="357" r:id="rId8"/>
    <p:sldId id="367" r:id="rId9"/>
    <p:sldId id="368" r:id="rId10"/>
    <p:sldId id="364" r:id="rId11"/>
    <p:sldId id="369" r:id="rId12"/>
    <p:sldId id="370" r:id="rId13"/>
    <p:sldId id="361" r:id="rId14"/>
    <p:sldId id="362" r:id="rId15"/>
    <p:sldId id="371" r:id="rId16"/>
    <p:sldId id="350" r:id="rId17"/>
    <p:sldId id="365" r:id="rId18"/>
    <p:sldId id="363" r:id="rId19"/>
    <p:sldId id="372" r:id="rId20"/>
    <p:sldId id="366"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5" clrIdx="0">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02A29E-E9DA-4742-A601-E9F09E92C9F1}" v="6" dt="2021-08-11T23:26:19.9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44"/>
    <p:restoredTop sz="86395"/>
  </p:normalViewPr>
  <p:slideViewPr>
    <p:cSldViewPr showGuides="1">
      <p:cViewPr varScale="1">
        <p:scale>
          <a:sx n="64" d="100"/>
          <a:sy n="64" d="100"/>
        </p:scale>
        <p:origin x="6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402A29E-E9DA-4742-A601-E9F09E92C9F1}"/>
    <pc:docChg chg="undo redo custSel addSld delSld modSld">
      <pc:chgData name="Caroline Prodger" userId="e4ef2e75-b60b-401b-8ebe-291bdcf405f4" providerId="ADAL" clId="{1402A29E-E9DA-4742-A601-E9F09E92C9F1}" dt="2021-08-11T23:26:23.340" v="399" actId="2696"/>
      <pc:docMkLst>
        <pc:docMk/>
      </pc:docMkLst>
      <pc:sldChg chg="addSp delSp modSp mod">
        <pc:chgData name="Caroline Prodger" userId="e4ef2e75-b60b-401b-8ebe-291bdcf405f4" providerId="ADAL" clId="{1402A29E-E9DA-4742-A601-E9F09E92C9F1}" dt="2021-08-11T23:04:17.068" v="22" actId="1076"/>
        <pc:sldMkLst>
          <pc:docMk/>
          <pc:sldMk cId="0" sldId="328"/>
        </pc:sldMkLst>
        <pc:spChg chg="mod">
          <ac:chgData name="Caroline Prodger" userId="e4ef2e75-b60b-401b-8ebe-291bdcf405f4" providerId="ADAL" clId="{1402A29E-E9DA-4742-A601-E9F09E92C9F1}" dt="2021-08-11T23:03:53.371" v="13" actId="20577"/>
          <ac:spMkLst>
            <pc:docMk/>
            <pc:sldMk cId="0" sldId="328"/>
            <ac:spMk id="2" creationId="{00000000-0000-0000-0000-000000000000}"/>
          </ac:spMkLst>
        </pc:spChg>
        <pc:spChg chg="mod">
          <ac:chgData name="Caroline Prodger" userId="e4ef2e75-b60b-401b-8ebe-291bdcf405f4" providerId="ADAL" clId="{1402A29E-E9DA-4742-A601-E9F09E92C9F1}" dt="2021-08-11T23:04:17.068" v="22" actId="1076"/>
          <ac:spMkLst>
            <pc:docMk/>
            <pc:sldMk cId="0" sldId="328"/>
            <ac:spMk id="3" creationId="{00000000-0000-0000-0000-000000000000}"/>
          </ac:spMkLst>
        </pc:spChg>
        <pc:spChg chg="add mod">
          <ac:chgData name="Caroline Prodger" userId="e4ef2e75-b60b-401b-8ebe-291bdcf405f4" providerId="ADAL" clId="{1402A29E-E9DA-4742-A601-E9F09E92C9F1}" dt="2021-08-11T23:04:13.891" v="21" actId="1076"/>
          <ac:spMkLst>
            <pc:docMk/>
            <pc:sldMk cId="0" sldId="328"/>
            <ac:spMk id="9" creationId="{E19D5F50-0E3F-41CF-BA97-7CB7F451D0D4}"/>
          </ac:spMkLst>
        </pc:spChg>
        <pc:picChg chg="del">
          <ac:chgData name="Caroline Prodger" userId="e4ef2e75-b60b-401b-8ebe-291bdcf405f4" providerId="ADAL" clId="{1402A29E-E9DA-4742-A601-E9F09E92C9F1}" dt="2021-08-11T23:01:29.548" v="0" actId="478"/>
          <ac:picMkLst>
            <pc:docMk/>
            <pc:sldMk cId="0" sldId="328"/>
            <ac:picMk id="4" creationId="{00000000-0000-0000-0000-000000000000}"/>
          </ac:picMkLst>
        </pc:picChg>
        <pc:picChg chg="add mod">
          <ac:chgData name="Caroline Prodger" userId="e4ef2e75-b60b-401b-8ebe-291bdcf405f4" providerId="ADAL" clId="{1402A29E-E9DA-4742-A601-E9F09E92C9F1}" dt="2021-08-11T23:03:22.232" v="4" actId="1076"/>
          <ac:picMkLst>
            <pc:docMk/>
            <pc:sldMk cId="0" sldId="328"/>
            <ac:picMk id="6" creationId="{C496096C-245C-4E75-848D-C4552AB4F17B}"/>
          </ac:picMkLst>
        </pc:picChg>
      </pc:sldChg>
      <pc:sldChg chg="modSp del mod delCm">
        <pc:chgData name="Caroline Prodger" userId="e4ef2e75-b60b-401b-8ebe-291bdcf405f4" providerId="ADAL" clId="{1402A29E-E9DA-4742-A601-E9F09E92C9F1}" dt="2021-08-11T23:10:28.118" v="26" actId="2696"/>
        <pc:sldMkLst>
          <pc:docMk/>
          <pc:sldMk cId="412201040" sldId="347"/>
        </pc:sldMkLst>
        <pc:spChg chg="mod">
          <ac:chgData name="Caroline Prodger" userId="e4ef2e75-b60b-401b-8ebe-291bdcf405f4" providerId="ADAL" clId="{1402A29E-E9DA-4742-A601-E9F09E92C9F1}" dt="2021-08-11T23:08:23.582" v="25" actId="20577"/>
          <ac:spMkLst>
            <pc:docMk/>
            <pc:sldMk cId="412201040" sldId="347"/>
            <ac:spMk id="4" creationId="{00000000-0000-0000-0000-000000000000}"/>
          </ac:spMkLst>
        </pc:spChg>
      </pc:sldChg>
      <pc:sldChg chg="del">
        <pc:chgData name="Caroline Prodger" userId="e4ef2e75-b60b-401b-8ebe-291bdcf405f4" providerId="ADAL" clId="{1402A29E-E9DA-4742-A601-E9F09E92C9F1}" dt="2021-08-11T23:08:05.869" v="23" actId="2696"/>
        <pc:sldMkLst>
          <pc:docMk/>
          <pc:sldMk cId="2883014614" sldId="349"/>
        </pc:sldMkLst>
      </pc:sldChg>
      <pc:sldChg chg="addSp delSp modSp mod delCm">
        <pc:chgData name="Caroline Prodger" userId="e4ef2e75-b60b-401b-8ebe-291bdcf405f4" providerId="ADAL" clId="{1402A29E-E9DA-4742-A601-E9F09E92C9F1}" dt="2021-08-11T23:21:25.279" v="398"/>
        <pc:sldMkLst>
          <pc:docMk/>
          <pc:sldMk cId="2800264102" sldId="350"/>
        </pc:sldMkLst>
        <pc:picChg chg="del">
          <ac:chgData name="Caroline Prodger" userId="e4ef2e75-b60b-401b-8ebe-291bdcf405f4" providerId="ADAL" clId="{1402A29E-E9DA-4742-A601-E9F09E92C9F1}" dt="2021-08-11T23:21:24.362" v="397" actId="478"/>
          <ac:picMkLst>
            <pc:docMk/>
            <pc:sldMk cId="2800264102" sldId="350"/>
            <ac:picMk id="5" creationId="{00000000-0000-0000-0000-000000000000}"/>
          </ac:picMkLst>
        </pc:picChg>
        <pc:picChg chg="add mod">
          <ac:chgData name="Caroline Prodger" userId="e4ef2e75-b60b-401b-8ebe-291bdcf405f4" providerId="ADAL" clId="{1402A29E-E9DA-4742-A601-E9F09E92C9F1}" dt="2021-08-11T23:21:25.279" v="398"/>
          <ac:picMkLst>
            <pc:docMk/>
            <pc:sldMk cId="2800264102" sldId="350"/>
            <ac:picMk id="6" creationId="{7FA1EC2B-6F03-488D-A1D8-ACD176705830}"/>
          </ac:picMkLst>
        </pc:picChg>
      </pc:sldChg>
      <pc:sldChg chg="del">
        <pc:chgData name="Caroline Prodger" userId="e4ef2e75-b60b-401b-8ebe-291bdcf405f4" providerId="ADAL" clId="{1402A29E-E9DA-4742-A601-E9F09E92C9F1}" dt="2021-08-11T23:26:23.340" v="399" actId="2696"/>
        <pc:sldMkLst>
          <pc:docMk/>
          <pc:sldMk cId="316009984" sldId="351"/>
        </pc:sldMkLst>
      </pc:sldChg>
      <pc:sldChg chg="del">
        <pc:chgData name="Caroline Prodger" userId="e4ef2e75-b60b-401b-8ebe-291bdcf405f4" providerId="ADAL" clId="{1402A29E-E9DA-4742-A601-E9F09E92C9F1}" dt="2021-08-11T23:20:04.046" v="395" actId="2696"/>
        <pc:sldMkLst>
          <pc:docMk/>
          <pc:sldMk cId="1974958786" sldId="358"/>
        </pc:sldMkLst>
      </pc:sldChg>
      <pc:sldChg chg="del">
        <pc:chgData name="Caroline Prodger" userId="e4ef2e75-b60b-401b-8ebe-291bdcf405f4" providerId="ADAL" clId="{1402A29E-E9DA-4742-A601-E9F09E92C9F1}" dt="2021-08-11T23:18:42.797" v="394" actId="2696"/>
        <pc:sldMkLst>
          <pc:docMk/>
          <pc:sldMk cId="2775348654" sldId="360"/>
        </pc:sldMkLst>
      </pc:sldChg>
      <pc:sldChg chg="addSp modSp new mod">
        <pc:chgData name="Caroline Prodger" userId="e4ef2e75-b60b-401b-8ebe-291bdcf405f4" providerId="ADAL" clId="{1402A29E-E9DA-4742-A601-E9F09E92C9F1}" dt="2021-08-11T23:14:44.638" v="393" actId="14100"/>
        <pc:sldMkLst>
          <pc:docMk/>
          <pc:sldMk cId="1117211337" sldId="369"/>
        </pc:sldMkLst>
        <pc:spChg chg="mod">
          <ac:chgData name="Caroline Prodger" userId="e4ef2e75-b60b-401b-8ebe-291bdcf405f4" providerId="ADAL" clId="{1402A29E-E9DA-4742-A601-E9F09E92C9F1}" dt="2021-08-11T23:10:56.378" v="50" actId="20577"/>
          <ac:spMkLst>
            <pc:docMk/>
            <pc:sldMk cId="1117211337" sldId="369"/>
            <ac:spMk id="2" creationId="{833D0CD5-073B-4653-97ED-160EF832614A}"/>
          </ac:spMkLst>
        </pc:spChg>
        <pc:spChg chg="mod">
          <ac:chgData name="Caroline Prodger" userId="e4ef2e75-b60b-401b-8ebe-291bdcf405f4" providerId="ADAL" clId="{1402A29E-E9DA-4742-A601-E9F09E92C9F1}" dt="2021-08-11T23:13:24.426" v="386" actId="20577"/>
          <ac:spMkLst>
            <pc:docMk/>
            <pc:sldMk cId="1117211337" sldId="369"/>
            <ac:spMk id="3" creationId="{B65CD3E2-6F09-48BE-9A5A-F63695937770}"/>
          </ac:spMkLst>
        </pc:spChg>
        <pc:picChg chg="add mod">
          <ac:chgData name="Caroline Prodger" userId="e4ef2e75-b60b-401b-8ebe-291bdcf405f4" providerId="ADAL" clId="{1402A29E-E9DA-4742-A601-E9F09E92C9F1}" dt="2021-08-11T23:14:44.638" v="393" actId="14100"/>
          <ac:picMkLst>
            <pc:docMk/>
            <pc:sldMk cId="1117211337" sldId="369"/>
            <ac:picMk id="5" creationId="{5CA40796-B873-445C-AE16-DB9AFA58E11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80820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36122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09211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11/12/2025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844174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73442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45892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34031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688030440"/>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52" r:id="rId8"/>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7: Energy production and energy use</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5.9 Energy production and energy use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Nuclear energy </a:t>
            </a:r>
          </a:p>
        </p:txBody>
      </p:sp>
      <p:sp>
        <p:nvSpPr>
          <p:cNvPr id="3" name="Content Placeholder 2"/>
          <p:cNvSpPr>
            <a:spLocks noGrp="1"/>
          </p:cNvSpPr>
          <p:nvPr>
            <p:ph sz="quarter" idx="10"/>
          </p:nvPr>
        </p:nvSpPr>
        <p:spPr>
          <a:xfrm>
            <a:off x="418356" y="2574898"/>
            <a:ext cx="5017740" cy="2448272"/>
          </a:xfrm>
        </p:spPr>
        <p:txBody>
          <a:bodyPr/>
          <a:lstStyle/>
          <a:p>
            <a:r>
              <a:rPr lang="en-GB" sz="2400" b="1" dirty="0" err="1">
                <a:solidFill>
                  <a:srgbClr val="0077E3"/>
                </a:solidFill>
              </a:rPr>
              <a:t>Hinkley</a:t>
            </a:r>
            <a:r>
              <a:rPr lang="en-GB" sz="2400" b="1" dirty="0">
                <a:solidFill>
                  <a:srgbClr val="0077E3"/>
                </a:solidFill>
              </a:rPr>
              <a:t> C </a:t>
            </a:r>
          </a:p>
          <a:p>
            <a:r>
              <a:rPr lang="en-GB" dirty="0"/>
              <a:t>Hinkley Point C is the first new nuclear power plant to be built in the UK in over 20 years. The development will make a massive contribution to the UKs move towards reduction in carbon emissions. </a:t>
            </a:r>
          </a:p>
          <a:p>
            <a:r>
              <a:rPr lang="en-GB" dirty="0"/>
              <a:t>The electricity generated by its two EPR reactors will offset 9 million tonnes of</a:t>
            </a:r>
            <a:br>
              <a:rPr lang="en-GB" dirty="0"/>
            </a:br>
            <a:r>
              <a:rPr lang="en-GB" dirty="0"/>
              <a:t>carbon dioxide emissions a year, or 600 million tonnes over its 60-year lifespan.</a:t>
            </a:r>
          </a:p>
        </p:txBody>
      </p:sp>
      <p:sp>
        <p:nvSpPr>
          <p:cNvPr id="4" name="TextBox 3"/>
          <p:cNvSpPr txBox="1"/>
          <p:nvPr/>
        </p:nvSpPr>
        <p:spPr>
          <a:xfrm>
            <a:off x="323528" y="1628800"/>
            <a:ext cx="8712968" cy="707886"/>
          </a:xfrm>
          <a:prstGeom prst="rect">
            <a:avLst/>
          </a:prstGeom>
          <a:noFill/>
        </p:spPr>
        <p:txBody>
          <a:bodyPr wrap="square" rtlCol="0">
            <a:spAutoFit/>
          </a:bodyPr>
          <a:lstStyle/>
          <a:p>
            <a:r>
              <a:rPr lang="en-GB" dirty="0"/>
              <a:t>Nuclear power plants create low carbon electricity. Nuclear power is the most cost effective large scale low carbon energy source in the UK. </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443201" y="2574898"/>
            <a:ext cx="3433564" cy="2835966"/>
          </a:xfrm>
          <a:prstGeom prst="rect">
            <a:avLst/>
          </a:prstGeom>
        </p:spPr>
      </p:pic>
    </p:spTree>
    <p:extLst>
      <p:ext uri="{BB962C8B-B14F-4D97-AF65-F5344CB8AC3E}">
        <p14:creationId xmlns:p14="http://schemas.microsoft.com/office/powerpoint/2010/main" val="821785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7864" y="980728"/>
            <a:ext cx="8229600" cy="382588"/>
          </a:xfrm>
        </p:spPr>
        <p:txBody>
          <a:bodyPr/>
          <a:lstStyle/>
          <a:p>
            <a:r>
              <a:rPr lang="en-GB" dirty="0"/>
              <a:t>Nuclear energy </a:t>
            </a:r>
          </a:p>
        </p:txBody>
      </p:sp>
      <p:sp>
        <p:nvSpPr>
          <p:cNvPr id="5" name="TextBox 4"/>
          <p:cNvSpPr txBox="1"/>
          <p:nvPr/>
        </p:nvSpPr>
        <p:spPr>
          <a:xfrm>
            <a:off x="755576" y="1732746"/>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868144" y="1732746"/>
            <a:ext cx="2448272" cy="400110"/>
          </a:xfrm>
          <a:prstGeom prst="rect">
            <a:avLst/>
          </a:prstGeom>
          <a:noFill/>
        </p:spPr>
        <p:txBody>
          <a:bodyPr wrap="square" rtlCol="0">
            <a:spAutoFit/>
          </a:bodyPr>
          <a:lstStyle/>
          <a:p>
            <a:r>
              <a:rPr lang="en-GB" b="1" dirty="0"/>
              <a:t>Disadvantages</a:t>
            </a:r>
            <a:r>
              <a:rPr lang="en-GB" b="1" u="sng" dirty="0"/>
              <a:t> </a:t>
            </a:r>
          </a:p>
        </p:txBody>
      </p:sp>
      <p:cxnSp>
        <p:nvCxnSpPr>
          <p:cNvPr id="7" name="Straight Connector 6"/>
          <p:cNvCxnSpPr/>
          <p:nvPr/>
        </p:nvCxnSpPr>
        <p:spPr>
          <a:xfrm>
            <a:off x="4283968" y="1844824"/>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359532" y="2331358"/>
            <a:ext cx="3528392" cy="707886"/>
          </a:xfrm>
          <a:prstGeom prst="rect">
            <a:avLst/>
          </a:prstGeom>
          <a:noFill/>
        </p:spPr>
        <p:txBody>
          <a:bodyPr wrap="square" rtlCol="0">
            <a:spAutoFit/>
          </a:bodyPr>
          <a:lstStyle/>
          <a:p>
            <a:r>
              <a:rPr lang="en-GB" dirty="0"/>
              <a:t>It does not produce any polluting gases. </a:t>
            </a:r>
          </a:p>
        </p:txBody>
      </p:sp>
      <p:sp>
        <p:nvSpPr>
          <p:cNvPr id="9" name="TextBox 8"/>
          <p:cNvSpPr txBox="1"/>
          <p:nvPr/>
        </p:nvSpPr>
        <p:spPr>
          <a:xfrm>
            <a:off x="395536" y="3158490"/>
            <a:ext cx="3312368" cy="707886"/>
          </a:xfrm>
          <a:prstGeom prst="rect">
            <a:avLst/>
          </a:prstGeom>
          <a:noFill/>
        </p:spPr>
        <p:txBody>
          <a:bodyPr wrap="square" rtlCol="0">
            <a:spAutoFit/>
          </a:bodyPr>
          <a:lstStyle/>
          <a:p>
            <a:r>
              <a:rPr lang="en-GB" dirty="0"/>
              <a:t>It does not contribute to global warming. </a:t>
            </a:r>
          </a:p>
        </p:txBody>
      </p:sp>
      <p:sp>
        <p:nvSpPr>
          <p:cNvPr id="10" name="TextBox 9"/>
          <p:cNvSpPr txBox="1"/>
          <p:nvPr/>
        </p:nvSpPr>
        <p:spPr>
          <a:xfrm>
            <a:off x="4569432" y="2476949"/>
            <a:ext cx="4323048" cy="707886"/>
          </a:xfrm>
          <a:prstGeom prst="rect">
            <a:avLst/>
          </a:prstGeom>
          <a:noFill/>
        </p:spPr>
        <p:txBody>
          <a:bodyPr wrap="square" rtlCol="0">
            <a:spAutoFit/>
          </a:bodyPr>
          <a:lstStyle/>
          <a:p>
            <a:r>
              <a:rPr lang="en-GB" dirty="0"/>
              <a:t>The waste is radioactive and specialist disposal is costly. </a:t>
            </a:r>
          </a:p>
        </p:txBody>
      </p:sp>
      <p:sp>
        <p:nvSpPr>
          <p:cNvPr id="12" name="TextBox 11"/>
          <p:cNvSpPr txBox="1"/>
          <p:nvPr/>
        </p:nvSpPr>
        <p:spPr>
          <a:xfrm>
            <a:off x="395536" y="4064878"/>
            <a:ext cx="3096344" cy="400110"/>
          </a:xfrm>
          <a:prstGeom prst="rect">
            <a:avLst/>
          </a:prstGeom>
          <a:noFill/>
        </p:spPr>
        <p:txBody>
          <a:bodyPr wrap="square" rtlCol="0">
            <a:spAutoFit/>
          </a:bodyPr>
          <a:lstStyle/>
          <a:p>
            <a:r>
              <a:rPr lang="en-GB" dirty="0"/>
              <a:t>It has low fuel costs. </a:t>
            </a:r>
          </a:p>
        </p:txBody>
      </p:sp>
      <p:sp>
        <p:nvSpPr>
          <p:cNvPr id="13" name="TextBox 12"/>
          <p:cNvSpPr txBox="1"/>
          <p:nvPr/>
        </p:nvSpPr>
        <p:spPr>
          <a:xfrm>
            <a:off x="4572000" y="3663315"/>
            <a:ext cx="3528392" cy="707886"/>
          </a:xfrm>
          <a:prstGeom prst="rect">
            <a:avLst/>
          </a:prstGeom>
          <a:noFill/>
        </p:spPr>
        <p:txBody>
          <a:bodyPr wrap="square" rtlCol="0">
            <a:spAutoFit/>
          </a:bodyPr>
          <a:lstStyle/>
          <a:p>
            <a:r>
              <a:rPr lang="en-GB" dirty="0"/>
              <a:t>Large scale accidents can be catastrophic,</a:t>
            </a:r>
          </a:p>
        </p:txBody>
      </p:sp>
      <p:sp>
        <p:nvSpPr>
          <p:cNvPr id="14" name="TextBox 13"/>
          <p:cNvSpPr txBox="1"/>
          <p:nvPr/>
        </p:nvSpPr>
        <p:spPr>
          <a:xfrm>
            <a:off x="4569432" y="4845260"/>
            <a:ext cx="4680520" cy="707886"/>
          </a:xfrm>
          <a:prstGeom prst="rect">
            <a:avLst/>
          </a:prstGeom>
          <a:noFill/>
        </p:spPr>
        <p:txBody>
          <a:bodyPr wrap="square" rtlCol="0">
            <a:spAutoFit/>
          </a:bodyPr>
          <a:lstStyle/>
          <a:p>
            <a:r>
              <a:rPr lang="en-GB" dirty="0"/>
              <a:t>It has high construction and commissioning costs. </a:t>
            </a:r>
          </a:p>
        </p:txBody>
      </p:sp>
      <p:sp>
        <p:nvSpPr>
          <p:cNvPr id="15" name="TextBox 14"/>
          <p:cNvSpPr txBox="1"/>
          <p:nvPr/>
        </p:nvSpPr>
        <p:spPr>
          <a:xfrm>
            <a:off x="379062" y="4769857"/>
            <a:ext cx="3528392" cy="1323439"/>
          </a:xfrm>
          <a:prstGeom prst="rect">
            <a:avLst/>
          </a:prstGeom>
          <a:noFill/>
        </p:spPr>
        <p:txBody>
          <a:bodyPr wrap="square" rtlCol="0">
            <a:spAutoFit/>
          </a:bodyPr>
          <a:lstStyle/>
          <a:p>
            <a:r>
              <a:rPr lang="en-GB" dirty="0"/>
              <a:t>The low quantity of fuel required reduces the effects of mining and transportation on the environment. </a:t>
            </a:r>
          </a:p>
        </p:txBody>
      </p:sp>
    </p:spTree>
    <p:extLst>
      <p:ext uri="{BB962C8B-B14F-4D97-AF65-F5344CB8AC3E}">
        <p14:creationId xmlns:p14="http://schemas.microsoft.com/office/powerpoint/2010/main" val="4049486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Combined heat and power (CHP)</a:t>
            </a:r>
          </a:p>
        </p:txBody>
      </p:sp>
      <p:sp>
        <p:nvSpPr>
          <p:cNvPr id="4" name="Rectangle 3"/>
          <p:cNvSpPr/>
          <p:nvPr/>
        </p:nvSpPr>
        <p:spPr>
          <a:xfrm>
            <a:off x="323528" y="1772816"/>
            <a:ext cx="8229600" cy="707886"/>
          </a:xfrm>
          <a:prstGeom prst="rect">
            <a:avLst/>
          </a:prstGeom>
        </p:spPr>
        <p:txBody>
          <a:bodyPr wrap="square">
            <a:spAutoFit/>
          </a:bodyPr>
          <a:lstStyle/>
          <a:p>
            <a:r>
              <a:rPr lang="en-GB" dirty="0"/>
              <a:t>This technology generates heat and electricity simultaneously, from the same energy source, in homes or buildings. </a:t>
            </a:r>
          </a:p>
        </p:txBody>
      </p:sp>
      <p:pic>
        <p:nvPicPr>
          <p:cNvPr id="5" name="Picture 4">
            <a:extLst>
              <a:ext uri="{FF2B5EF4-FFF2-40B4-BE49-F238E27FC236}">
                <a16:creationId xmlns:a16="http://schemas.microsoft.com/office/drawing/2014/main" id="{67E5A74B-1653-4ADA-9856-396B222CC5E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51720" y="2862930"/>
            <a:ext cx="4570362" cy="3048431"/>
          </a:xfrm>
          <a:prstGeom prst="rect">
            <a:avLst/>
          </a:prstGeom>
        </p:spPr>
      </p:pic>
    </p:spTree>
    <p:extLst>
      <p:ext uri="{BB962C8B-B14F-4D97-AF65-F5344CB8AC3E}">
        <p14:creationId xmlns:p14="http://schemas.microsoft.com/office/powerpoint/2010/main" val="20420915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Solar PV</a:t>
            </a:r>
          </a:p>
        </p:txBody>
      </p:sp>
      <p:sp>
        <p:nvSpPr>
          <p:cNvPr id="3" name="Rectangle 2"/>
          <p:cNvSpPr/>
          <p:nvPr/>
        </p:nvSpPr>
        <p:spPr>
          <a:xfrm>
            <a:off x="471534" y="1772816"/>
            <a:ext cx="4572000" cy="3477875"/>
          </a:xfrm>
          <a:prstGeom prst="rect">
            <a:avLst/>
          </a:prstGeom>
        </p:spPr>
        <p:txBody>
          <a:bodyPr>
            <a:spAutoFit/>
          </a:bodyPr>
          <a:lstStyle/>
          <a:p>
            <a:r>
              <a:rPr lang="en-GB" dirty="0">
                <a:latin typeface="Arial" panose="020B0604020202020204" pitchFamily="34" charset="0"/>
                <a:ea typeface="Times New Roman" panose="02020603050405020304" pitchFamily="18" charset="0"/>
              </a:rPr>
              <a:t>Photovoltaic (PV) cells are made from layers of semiconducting material, usually silicon. When light shines on the cells it creates an electric field across the layers. The stronger the sunshine, the more electricity is produced. </a:t>
            </a:r>
          </a:p>
          <a:p>
            <a:endParaRPr lang="en-GB" dirty="0">
              <a:latin typeface="Arial" panose="020B0604020202020204" pitchFamily="34" charset="0"/>
            </a:endParaRPr>
          </a:p>
          <a:p>
            <a:r>
              <a:rPr lang="en-GB" dirty="0">
                <a:latin typeface="Arial" panose="020B0604020202020204" pitchFamily="34" charset="0"/>
              </a:rPr>
              <a:t>Solar PV systems are a highly popular renewable system for a variety of contexts. </a:t>
            </a:r>
            <a:endParaRPr lang="en-GB" dirty="0"/>
          </a:p>
        </p:txBody>
      </p:sp>
      <p:sp>
        <p:nvSpPr>
          <p:cNvPr id="4" name="Rectangle 3"/>
          <p:cNvSpPr/>
          <p:nvPr/>
        </p:nvSpPr>
        <p:spPr>
          <a:xfrm>
            <a:off x="435562" y="5229200"/>
            <a:ext cx="6224669" cy="707886"/>
          </a:xfrm>
          <a:prstGeom prst="rect">
            <a:avLst/>
          </a:prstGeom>
        </p:spPr>
        <p:txBody>
          <a:bodyPr wrap="square">
            <a:spAutoFit/>
          </a:bodyPr>
          <a:lstStyle/>
          <a:p>
            <a:r>
              <a:rPr lang="en-GB" dirty="0">
                <a:latin typeface="Arial" panose="020B0604020202020204" pitchFamily="34" charset="0"/>
                <a:ea typeface="Times New Roman" panose="02020603050405020304" pitchFamily="18" charset="0"/>
              </a:rPr>
              <a:t>Most PV systems are made up of panels that fit on top of an existing roof, but you can also fit solar tiles.</a:t>
            </a:r>
            <a:endParaRPr lang="en-GB" dirty="0"/>
          </a:p>
        </p:txBody>
      </p:sp>
      <p:pic>
        <p:nvPicPr>
          <p:cNvPr id="6" name="Picture 5" descr="A picture containing tree, grass, outdoor, sky&#10;&#10;Description automatically generated">
            <a:extLst>
              <a:ext uri="{FF2B5EF4-FFF2-40B4-BE49-F238E27FC236}">
                <a16:creationId xmlns:a16="http://schemas.microsoft.com/office/drawing/2014/main" id="{7FA1EC2B-6F03-488D-A1D8-ACD17670583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14272" y="2133172"/>
            <a:ext cx="3058194" cy="2293645"/>
          </a:xfrm>
          <a:prstGeom prst="rect">
            <a:avLst/>
          </a:prstGeom>
        </p:spPr>
      </p:pic>
    </p:spTree>
    <p:extLst>
      <p:ext uri="{BB962C8B-B14F-4D97-AF65-F5344CB8AC3E}">
        <p14:creationId xmlns:p14="http://schemas.microsoft.com/office/powerpoint/2010/main" val="2800264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1AD3FD2-2956-41D2-AFE1-A327F3C49D57}"/>
              </a:ext>
            </a:extLst>
          </p:cNvPr>
          <p:cNvPicPr>
            <a:picLocks noChangeAspect="1"/>
          </p:cNvPicPr>
          <p:nvPr/>
        </p:nvPicPr>
        <p:blipFill>
          <a:blip r:embed="rId2"/>
          <a:stretch>
            <a:fillRect/>
          </a:stretch>
        </p:blipFill>
        <p:spPr>
          <a:xfrm>
            <a:off x="1187624" y="992992"/>
            <a:ext cx="6336704" cy="4872016"/>
          </a:xfrm>
          <a:prstGeom prst="rect">
            <a:avLst/>
          </a:prstGeom>
        </p:spPr>
      </p:pic>
      <p:sp>
        <p:nvSpPr>
          <p:cNvPr id="2" name="Title 1"/>
          <p:cNvSpPr>
            <a:spLocks noGrp="1"/>
          </p:cNvSpPr>
          <p:nvPr>
            <p:ph type="title"/>
          </p:nvPr>
        </p:nvSpPr>
        <p:spPr/>
        <p:txBody>
          <a:bodyPr/>
          <a:lstStyle/>
          <a:p>
            <a:r>
              <a:rPr lang="en-GB" dirty="0"/>
              <a:t>Solar PV</a:t>
            </a:r>
          </a:p>
        </p:txBody>
      </p:sp>
    </p:spTree>
    <p:extLst>
      <p:ext uri="{BB962C8B-B14F-4D97-AF65-F5344CB8AC3E}">
        <p14:creationId xmlns:p14="http://schemas.microsoft.com/office/powerpoint/2010/main" val="730159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5896" y="1052736"/>
            <a:ext cx="8229600" cy="382588"/>
          </a:xfrm>
        </p:spPr>
        <p:txBody>
          <a:bodyPr/>
          <a:lstStyle/>
          <a:p>
            <a:r>
              <a:rPr lang="en-GB" dirty="0"/>
              <a:t>Solar PV</a:t>
            </a:r>
          </a:p>
        </p:txBody>
      </p:sp>
      <p:cxnSp>
        <p:nvCxnSpPr>
          <p:cNvPr id="4" name="Straight Connector 3"/>
          <p:cNvCxnSpPr/>
          <p:nvPr/>
        </p:nvCxnSpPr>
        <p:spPr>
          <a:xfrm>
            <a:off x="4427984" y="177281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5" name="TextBox 4"/>
          <p:cNvSpPr txBox="1"/>
          <p:nvPr/>
        </p:nvSpPr>
        <p:spPr>
          <a:xfrm>
            <a:off x="755576" y="1660738"/>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868144" y="1660738"/>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323528" y="2348880"/>
            <a:ext cx="3744416" cy="707886"/>
          </a:xfrm>
          <a:prstGeom prst="rect">
            <a:avLst/>
          </a:prstGeom>
          <a:noFill/>
        </p:spPr>
        <p:txBody>
          <a:bodyPr wrap="square" rtlCol="0">
            <a:spAutoFit/>
          </a:bodyPr>
          <a:lstStyle/>
          <a:p>
            <a:r>
              <a:rPr lang="en-GB" dirty="0"/>
              <a:t>This benefits from the Government’s feed-in tariff. </a:t>
            </a:r>
          </a:p>
        </p:txBody>
      </p:sp>
      <p:sp>
        <p:nvSpPr>
          <p:cNvPr id="8" name="TextBox 7"/>
          <p:cNvSpPr txBox="1"/>
          <p:nvPr/>
        </p:nvSpPr>
        <p:spPr>
          <a:xfrm>
            <a:off x="323528" y="3284984"/>
            <a:ext cx="3744416" cy="1015663"/>
          </a:xfrm>
          <a:prstGeom prst="rect">
            <a:avLst/>
          </a:prstGeom>
          <a:noFill/>
        </p:spPr>
        <p:txBody>
          <a:bodyPr wrap="square" rtlCol="0">
            <a:spAutoFit/>
          </a:bodyPr>
          <a:lstStyle/>
          <a:p>
            <a:r>
              <a:rPr lang="en-GB" dirty="0"/>
              <a:t>Panels designed for European climates generate electricity even on cloudy days. </a:t>
            </a:r>
          </a:p>
        </p:txBody>
      </p:sp>
      <p:sp>
        <p:nvSpPr>
          <p:cNvPr id="9" name="TextBox 8"/>
          <p:cNvSpPr txBox="1"/>
          <p:nvPr/>
        </p:nvSpPr>
        <p:spPr>
          <a:xfrm>
            <a:off x="323528" y="4528865"/>
            <a:ext cx="3744416" cy="707886"/>
          </a:xfrm>
          <a:prstGeom prst="rect">
            <a:avLst/>
          </a:prstGeom>
          <a:noFill/>
        </p:spPr>
        <p:txBody>
          <a:bodyPr wrap="square" rtlCol="0">
            <a:spAutoFit/>
          </a:bodyPr>
          <a:lstStyle/>
          <a:p>
            <a:r>
              <a:rPr lang="en-GB" dirty="0"/>
              <a:t>The panels require little maintenance. </a:t>
            </a:r>
          </a:p>
        </p:txBody>
      </p:sp>
      <p:sp>
        <p:nvSpPr>
          <p:cNvPr id="10" name="TextBox 9"/>
          <p:cNvSpPr txBox="1"/>
          <p:nvPr/>
        </p:nvSpPr>
        <p:spPr>
          <a:xfrm>
            <a:off x="323528" y="5347579"/>
            <a:ext cx="4104453" cy="1015663"/>
          </a:xfrm>
          <a:prstGeom prst="rect">
            <a:avLst/>
          </a:prstGeom>
          <a:noFill/>
        </p:spPr>
        <p:txBody>
          <a:bodyPr wrap="square" rtlCol="0">
            <a:spAutoFit/>
          </a:bodyPr>
          <a:lstStyle/>
          <a:p>
            <a:r>
              <a:rPr lang="en-GB" dirty="0"/>
              <a:t>Solar energy is free, so this protects against rising energy costs. </a:t>
            </a:r>
          </a:p>
        </p:txBody>
      </p:sp>
      <p:sp>
        <p:nvSpPr>
          <p:cNvPr id="11" name="TextBox 10"/>
          <p:cNvSpPr txBox="1"/>
          <p:nvPr/>
        </p:nvSpPr>
        <p:spPr>
          <a:xfrm>
            <a:off x="4788025" y="2210408"/>
            <a:ext cx="3168352" cy="1015663"/>
          </a:xfrm>
          <a:prstGeom prst="rect">
            <a:avLst/>
          </a:prstGeom>
          <a:noFill/>
        </p:spPr>
        <p:txBody>
          <a:bodyPr wrap="square" rtlCol="0">
            <a:spAutoFit/>
          </a:bodyPr>
          <a:lstStyle/>
          <a:p>
            <a:r>
              <a:rPr lang="en-GB" dirty="0"/>
              <a:t>The panels degrade over time (the lifespan is usually around 25 years).</a:t>
            </a:r>
          </a:p>
        </p:txBody>
      </p:sp>
      <p:sp>
        <p:nvSpPr>
          <p:cNvPr id="12" name="TextBox 11"/>
          <p:cNvSpPr txBox="1"/>
          <p:nvPr/>
        </p:nvSpPr>
        <p:spPr>
          <a:xfrm>
            <a:off x="4716016" y="3479605"/>
            <a:ext cx="3888432" cy="707886"/>
          </a:xfrm>
          <a:prstGeom prst="rect">
            <a:avLst/>
          </a:prstGeom>
          <a:noFill/>
        </p:spPr>
        <p:txBody>
          <a:bodyPr wrap="square" rtlCol="0">
            <a:spAutoFit/>
          </a:bodyPr>
          <a:lstStyle/>
          <a:p>
            <a:r>
              <a:rPr lang="en-GB" dirty="0"/>
              <a:t>A large surface area is required for installation. </a:t>
            </a:r>
          </a:p>
        </p:txBody>
      </p:sp>
      <p:sp>
        <p:nvSpPr>
          <p:cNvPr id="13" name="TextBox 12"/>
          <p:cNvSpPr txBox="1"/>
          <p:nvPr/>
        </p:nvSpPr>
        <p:spPr>
          <a:xfrm>
            <a:off x="4716016" y="4509120"/>
            <a:ext cx="3888432" cy="707886"/>
          </a:xfrm>
          <a:prstGeom prst="rect">
            <a:avLst/>
          </a:prstGeom>
          <a:noFill/>
        </p:spPr>
        <p:txBody>
          <a:bodyPr wrap="square" rtlCol="0">
            <a:spAutoFit/>
          </a:bodyPr>
          <a:lstStyle/>
          <a:p>
            <a:r>
              <a:rPr lang="en-GB" dirty="0"/>
              <a:t>The initial installation costs can be high. </a:t>
            </a:r>
          </a:p>
        </p:txBody>
      </p:sp>
    </p:spTree>
    <p:extLst>
      <p:ext uri="{BB962C8B-B14F-4D97-AF65-F5344CB8AC3E}">
        <p14:creationId xmlns:p14="http://schemas.microsoft.com/office/powerpoint/2010/main" val="40093252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Fossil fuels </a:t>
            </a:r>
          </a:p>
        </p:txBody>
      </p:sp>
      <p:sp>
        <p:nvSpPr>
          <p:cNvPr id="3" name="Rectangle 2"/>
          <p:cNvSpPr/>
          <p:nvPr/>
        </p:nvSpPr>
        <p:spPr>
          <a:xfrm>
            <a:off x="457200" y="1757228"/>
            <a:ext cx="3351854" cy="2554545"/>
          </a:xfrm>
          <a:prstGeom prst="rect">
            <a:avLst/>
          </a:prstGeom>
        </p:spPr>
        <p:txBody>
          <a:bodyPr wrap="square">
            <a:spAutoFit/>
          </a:bodyPr>
          <a:lstStyle/>
          <a:p>
            <a:r>
              <a:rPr lang="en-GB" dirty="0">
                <a:solidFill>
                  <a:srgbClr val="202124"/>
                </a:solidFill>
                <a:latin typeface="arial" panose="020B0604020202020204" pitchFamily="34" charset="0"/>
              </a:rPr>
              <a:t>Fossil fuel power plants burn coal to produce heat which is then used to generate steam to drive turbines which generate electricity.</a:t>
            </a:r>
          </a:p>
          <a:p>
            <a:endParaRPr lang="en-GB" dirty="0">
              <a:solidFill>
                <a:srgbClr val="202124"/>
              </a:solidFill>
              <a:latin typeface="arial" panose="020B0604020202020204" pitchFamily="34" charset="0"/>
            </a:endParaRPr>
          </a:p>
          <a:p>
            <a:r>
              <a:rPr lang="en-GB" dirty="0">
                <a:solidFill>
                  <a:srgbClr val="202124"/>
                </a:solidFill>
                <a:latin typeface="arial" panose="020B0604020202020204" pitchFamily="34" charset="0"/>
              </a:rPr>
              <a:t> </a:t>
            </a:r>
            <a:endParaRPr lang="en-GB" dirty="0"/>
          </a:p>
        </p:txBody>
      </p:sp>
      <p:pic>
        <p:nvPicPr>
          <p:cNvPr id="7" name="Picture 6" descr="A picture containing sky, outdoor, grass, clouds&#10;&#10;Description automatically generated">
            <a:extLst>
              <a:ext uri="{FF2B5EF4-FFF2-40B4-BE49-F238E27FC236}">
                <a16:creationId xmlns:a16="http://schemas.microsoft.com/office/drawing/2014/main" id="{9ADDDE27-E914-4B26-889D-FCD3D09E8DF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67944" y="1199294"/>
            <a:ext cx="4200128" cy="2801485"/>
          </a:xfrm>
          <a:prstGeom prst="rect">
            <a:avLst/>
          </a:prstGeom>
        </p:spPr>
      </p:pic>
      <p:sp>
        <p:nvSpPr>
          <p:cNvPr id="9" name="TextBox 8">
            <a:extLst>
              <a:ext uri="{FF2B5EF4-FFF2-40B4-BE49-F238E27FC236}">
                <a16:creationId xmlns:a16="http://schemas.microsoft.com/office/drawing/2014/main" id="{C5DDE0A5-F37B-4A21-8207-D63DF6C19491}"/>
              </a:ext>
            </a:extLst>
          </p:cNvPr>
          <p:cNvSpPr txBox="1"/>
          <p:nvPr/>
        </p:nvSpPr>
        <p:spPr>
          <a:xfrm>
            <a:off x="457200" y="4215923"/>
            <a:ext cx="7931224" cy="1323439"/>
          </a:xfrm>
          <a:prstGeom prst="rect">
            <a:avLst/>
          </a:prstGeom>
          <a:noFill/>
        </p:spPr>
        <p:txBody>
          <a:bodyPr wrap="square">
            <a:spAutoFit/>
          </a:bodyPr>
          <a:lstStyle/>
          <a:p>
            <a:r>
              <a:rPr lang="en-GB" dirty="0">
                <a:solidFill>
                  <a:srgbClr val="202124"/>
                </a:solidFill>
                <a:latin typeface="arial" panose="020B0604020202020204" pitchFamily="34" charset="0"/>
              </a:rPr>
              <a:t>Burning fossil fuels creates carbon dioxide which contributes to the greenhouse effect which is causing global temperatures to rise. Fossil fuels cannot be replenished, so we are now focusing on renewable sources of energy. </a:t>
            </a:r>
            <a:endParaRPr lang="en-GB" dirty="0"/>
          </a:p>
        </p:txBody>
      </p:sp>
      <p:sp>
        <p:nvSpPr>
          <p:cNvPr id="6" name="TextBox 5">
            <a:extLst>
              <a:ext uri="{FF2B5EF4-FFF2-40B4-BE49-F238E27FC236}">
                <a16:creationId xmlns:a16="http://schemas.microsoft.com/office/drawing/2014/main" id="{2393913D-B932-4606-89E2-B94A006F8A98}"/>
              </a:ext>
            </a:extLst>
          </p:cNvPr>
          <p:cNvSpPr txBox="1"/>
          <p:nvPr/>
        </p:nvSpPr>
        <p:spPr>
          <a:xfrm>
            <a:off x="454803" y="5725334"/>
            <a:ext cx="6059016" cy="400110"/>
          </a:xfrm>
          <a:prstGeom prst="rect">
            <a:avLst/>
          </a:prstGeom>
          <a:noFill/>
        </p:spPr>
        <p:txBody>
          <a:bodyPr wrap="square" rtlCol="0">
            <a:spAutoFit/>
          </a:bodyPr>
          <a:lstStyle/>
          <a:p>
            <a:r>
              <a:rPr lang="en-GB" dirty="0"/>
              <a:t>Now consider the Drax power station case study. </a:t>
            </a:r>
          </a:p>
        </p:txBody>
      </p:sp>
    </p:spTree>
    <p:extLst>
      <p:ext uri="{BB962C8B-B14F-4D97-AF65-F5344CB8AC3E}">
        <p14:creationId xmlns:p14="http://schemas.microsoft.com/office/powerpoint/2010/main" val="24609359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1880" y="1124744"/>
            <a:ext cx="8229600" cy="382588"/>
          </a:xfrm>
        </p:spPr>
        <p:txBody>
          <a:bodyPr/>
          <a:lstStyle/>
          <a:p>
            <a:r>
              <a:rPr lang="en-GB" dirty="0"/>
              <a:t>Fossil fuels</a:t>
            </a:r>
          </a:p>
        </p:txBody>
      </p:sp>
      <p:cxnSp>
        <p:nvCxnSpPr>
          <p:cNvPr id="4" name="Straight Connector 3"/>
          <p:cNvCxnSpPr/>
          <p:nvPr/>
        </p:nvCxnSpPr>
        <p:spPr>
          <a:xfrm>
            <a:off x="4427984" y="177281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5" name="TextBox 4"/>
          <p:cNvSpPr txBox="1"/>
          <p:nvPr/>
        </p:nvSpPr>
        <p:spPr>
          <a:xfrm>
            <a:off x="755576" y="1511614"/>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868144" y="1511614"/>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395535" y="2276872"/>
            <a:ext cx="3660103" cy="707886"/>
          </a:xfrm>
          <a:prstGeom prst="rect">
            <a:avLst/>
          </a:prstGeom>
          <a:noFill/>
        </p:spPr>
        <p:txBody>
          <a:bodyPr wrap="square" rtlCol="0">
            <a:spAutoFit/>
          </a:bodyPr>
          <a:lstStyle/>
          <a:p>
            <a:r>
              <a:rPr lang="en-GB" dirty="0"/>
              <a:t>They are a cheap source of energy. </a:t>
            </a:r>
          </a:p>
        </p:txBody>
      </p:sp>
      <p:sp>
        <p:nvSpPr>
          <p:cNvPr id="8" name="TextBox 7"/>
          <p:cNvSpPr txBox="1"/>
          <p:nvPr/>
        </p:nvSpPr>
        <p:spPr>
          <a:xfrm>
            <a:off x="384641" y="3100831"/>
            <a:ext cx="3096344" cy="707886"/>
          </a:xfrm>
          <a:prstGeom prst="rect">
            <a:avLst/>
          </a:prstGeom>
          <a:noFill/>
        </p:spPr>
        <p:txBody>
          <a:bodyPr wrap="square" rtlCol="0">
            <a:spAutoFit/>
          </a:bodyPr>
          <a:lstStyle/>
          <a:p>
            <a:r>
              <a:rPr lang="en-GB" dirty="0"/>
              <a:t>The energy they produce  is reliable. </a:t>
            </a:r>
          </a:p>
        </p:txBody>
      </p:sp>
      <p:sp>
        <p:nvSpPr>
          <p:cNvPr id="9" name="TextBox 8"/>
          <p:cNvSpPr txBox="1"/>
          <p:nvPr/>
        </p:nvSpPr>
        <p:spPr>
          <a:xfrm>
            <a:off x="4766795" y="2277472"/>
            <a:ext cx="3240360" cy="400110"/>
          </a:xfrm>
          <a:prstGeom prst="rect">
            <a:avLst/>
          </a:prstGeom>
          <a:noFill/>
        </p:spPr>
        <p:txBody>
          <a:bodyPr wrap="square" rtlCol="0">
            <a:spAutoFit/>
          </a:bodyPr>
          <a:lstStyle/>
          <a:p>
            <a:r>
              <a:rPr lang="en-GB" dirty="0"/>
              <a:t>They are non-renewable. </a:t>
            </a:r>
          </a:p>
        </p:txBody>
      </p:sp>
      <p:sp>
        <p:nvSpPr>
          <p:cNvPr id="10" name="TextBox 9"/>
          <p:cNvSpPr txBox="1"/>
          <p:nvPr/>
        </p:nvSpPr>
        <p:spPr>
          <a:xfrm>
            <a:off x="4785839" y="2938330"/>
            <a:ext cx="3847433" cy="400110"/>
          </a:xfrm>
          <a:prstGeom prst="rect">
            <a:avLst/>
          </a:prstGeom>
          <a:noFill/>
        </p:spPr>
        <p:txBody>
          <a:bodyPr wrap="square" rtlCol="0">
            <a:spAutoFit/>
          </a:bodyPr>
          <a:lstStyle/>
          <a:p>
            <a:r>
              <a:rPr lang="en-GB" dirty="0"/>
              <a:t>They are dangerous to produce. </a:t>
            </a:r>
          </a:p>
        </p:txBody>
      </p:sp>
      <p:sp>
        <p:nvSpPr>
          <p:cNvPr id="11" name="TextBox 10"/>
          <p:cNvSpPr txBox="1"/>
          <p:nvPr/>
        </p:nvSpPr>
        <p:spPr>
          <a:xfrm>
            <a:off x="4777427" y="3599188"/>
            <a:ext cx="3322963" cy="707886"/>
          </a:xfrm>
          <a:prstGeom prst="rect">
            <a:avLst/>
          </a:prstGeom>
          <a:noFill/>
        </p:spPr>
        <p:txBody>
          <a:bodyPr wrap="square" rtlCol="0">
            <a:spAutoFit/>
          </a:bodyPr>
          <a:lstStyle/>
          <a:p>
            <a:r>
              <a:rPr lang="en-GB" dirty="0"/>
              <a:t>They produce smog and air pollution.</a:t>
            </a:r>
          </a:p>
        </p:txBody>
      </p:sp>
      <p:sp>
        <p:nvSpPr>
          <p:cNvPr id="12" name="TextBox 11"/>
          <p:cNvSpPr txBox="1"/>
          <p:nvPr/>
        </p:nvSpPr>
        <p:spPr>
          <a:xfrm>
            <a:off x="4777427" y="4472550"/>
            <a:ext cx="3672408" cy="707886"/>
          </a:xfrm>
          <a:prstGeom prst="rect">
            <a:avLst/>
          </a:prstGeom>
          <a:noFill/>
        </p:spPr>
        <p:txBody>
          <a:bodyPr wrap="square" rtlCol="0">
            <a:spAutoFit/>
          </a:bodyPr>
          <a:lstStyle/>
          <a:p>
            <a:r>
              <a:rPr lang="en-GB" dirty="0"/>
              <a:t>They contribute to global warming. </a:t>
            </a:r>
          </a:p>
        </p:txBody>
      </p:sp>
      <p:sp>
        <p:nvSpPr>
          <p:cNvPr id="13" name="TextBox 12"/>
          <p:cNvSpPr txBox="1"/>
          <p:nvPr/>
        </p:nvSpPr>
        <p:spPr>
          <a:xfrm>
            <a:off x="4800331" y="5324093"/>
            <a:ext cx="3060340" cy="400110"/>
          </a:xfrm>
          <a:prstGeom prst="rect">
            <a:avLst/>
          </a:prstGeom>
          <a:noFill/>
        </p:spPr>
        <p:txBody>
          <a:bodyPr wrap="square" rtlCol="0">
            <a:spAutoFit/>
          </a:bodyPr>
          <a:lstStyle/>
          <a:p>
            <a:r>
              <a:rPr lang="en-GB" dirty="0"/>
              <a:t>They produce acid rain. </a:t>
            </a:r>
          </a:p>
        </p:txBody>
      </p:sp>
      <p:sp>
        <p:nvSpPr>
          <p:cNvPr id="14" name="TextBox 13"/>
          <p:cNvSpPr txBox="1"/>
          <p:nvPr/>
        </p:nvSpPr>
        <p:spPr>
          <a:xfrm>
            <a:off x="398167" y="3964994"/>
            <a:ext cx="3377413" cy="707886"/>
          </a:xfrm>
          <a:prstGeom prst="rect">
            <a:avLst/>
          </a:prstGeom>
          <a:noFill/>
        </p:spPr>
        <p:txBody>
          <a:bodyPr wrap="square" rtlCol="0">
            <a:spAutoFit/>
          </a:bodyPr>
          <a:lstStyle/>
          <a:p>
            <a:r>
              <a:rPr lang="en-GB" dirty="0"/>
              <a:t>They can be stored and transported easily. </a:t>
            </a:r>
          </a:p>
        </p:txBody>
      </p:sp>
    </p:spTree>
    <p:extLst>
      <p:ext uri="{BB962C8B-B14F-4D97-AF65-F5344CB8AC3E}">
        <p14:creationId xmlns:p14="http://schemas.microsoft.com/office/powerpoint/2010/main" val="3782996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of using renewable energy </a:t>
            </a:r>
          </a:p>
        </p:txBody>
      </p:sp>
      <p:sp>
        <p:nvSpPr>
          <p:cNvPr id="6" name="TextBox 5"/>
          <p:cNvSpPr txBox="1"/>
          <p:nvPr/>
        </p:nvSpPr>
        <p:spPr>
          <a:xfrm>
            <a:off x="430358" y="1700808"/>
            <a:ext cx="7454010" cy="3323987"/>
          </a:xfrm>
          <a:prstGeom prst="rect">
            <a:avLst/>
          </a:prstGeom>
          <a:noFill/>
        </p:spPr>
        <p:txBody>
          <a:bodyPr wrap="square" rtlCol="0">
            <a:spAutoFit/>
          </a:bodyPr>
          <a:lstStyle/>
          <a:p>
            <a:pPr marL="342900" lvl="0" indent="-342900">
              <a:spcBef>
                <a:spcPts val="500"/>
              </a:spcBef>
              <a:spcAft>
                <a:spcPts val="500"/>
              </a:spcAft>
              <a:buClr>
                <a:srgbClr val="0077E3"/>
              </a:buClr>
              <a:buFont typeface="Arial" panose="020B0604020202020204" pitchFamily="34" charset="0"/>
              <a:buChar char="•"/>
            </a:pPr>
            <a:r>
              <a:rPr lang="en-GB" dirty="0"/>
              <a:t>It reduces the dependence on non-renewable energy.</a:t>
            </a:r>
          </a:p>
          <a:p>
            <a:pPr marL="342900" lvl="0" indent="-342900">
              <a:spcBef>
                <a:spcPts val="500"/>
              </a:spcBef>
              <a:spcAft>
                <a:spcPts val="500"/>
              </a:spcAft>
              <a:buClr>
                <a:srgbClr val="0077E3"/>
              </a:buClr>
              <a:buFont typeface="Arial" panose="020B0604020202020204" pitchFamily="34" charset="0"/>
              <a:buChar char="•"/>
            </a:pPr>
            <a:r>
              <a:rPr lang="en-GB" dirty="0"/>
              <a:t>It helps to keep the air clean.</a:t>
            </a:r>
          </a:p>
          <a:p>
            <a:pPr marL="342900" lvl="0" indent="-342900">
              <a:spcBef>
                <a:spcPts val="500"/>
              </a:spcBef>
              <a:spcAft>
                <a:spcPts val="500"/>
              </a:spcAft>
              <a:buClr>
                <a:srgbClr val="0077E3"/>
              </a:buClr>
              <a:buFont typeface="Arial" panose="020B0604020202020204" pitchFamily="34" charset="0"/>
              <a:buChar char="•"/>
            </a:pPr>
            <a:r>
              <a:rPr lang="en-GB" dirty="0"/>
              <a:t>It helps to reduce the production of carbon dioxide and other greenhouse gases.</a:t>
            </a:r>
          </a:p>
          <a:p>
            <a:pPr marL="342900" indent="-342900">
              <a:spcBef>
                <a:spcPts val="500"/>
              </a:spcBef>
              <a:spcAft>
                <a:spcPts val="500"/>
              </a:spcAft>
              <a:buClr>
                <a:srgbClr val="0077E3"/>
              </a:buClr>
              <a:buFont typeface="Arial" panose="020B0604020202020204" pitchFamily="34" charset="0"/>
              <a:buChar char="•"/>
            </a:pPr>
            <a:r>
              <a:rPr lang="en-GB" dirty="0"/>
              <a:t>It makes use of secure, local resources.</a:t>
            </a:r>
          </a:p>
          <a:p>
            <a:pPr marL="342900" lvl="0" indent="-342900">
              <a:spcBef>
                <a:spcPts val="500"/>
              </a:spcBef>
              <a:spcAft>
                <a:spcPts val="500"/>
              </a:spcAft>
              <a:buClr>
                <a:srgbClr val="0077E3"/>
              </a:buClr>
              <a:buFont typeface="Arial" panose="020B0604020202020204" pitchFamily="34" charset="0"/>
              <a:buChar char="•"/>
            </a:pPr>
            <a:r>
              <a:rPr lang="en-GB" dirty="0"/>
              <a:t>It reduces air pollution.</a:t>
            </a:r>
          </a:p>
          <a:p>
            <a:pPr marL="342900" lvl="0" indent="-342900">
              <a:spcBef>
                <a:spcPts val="500"/>
              </a:spcBef>
              <a:spcAft>
                <a:spcPts val="500"/>
              </a:spcAft>
              <a:buClr>
                <a:srgbClr val="0077E3"/>
              </a:buClr>
              <a:buFont typeface="Arial" panose="020B0604020202020204" pitchFamily="34" charset="0"/>
              <a:buChar char="•"/>
            </a:pPr>
            <a:r>
              <a:rPr lang="en-GB" dirty="0"/>
              <a:t>It create new jobs in renewable energy industries.</a:t>
            </a:r>
          </a:p>
          <a:p>
            <a:pPr marL="342900" indent="-342900">
              <a:spcBef>
                <a:spcPts val="500"/>
              </a:spcBef>
              <a:spcAft>
                <a:spcPts val="500"/>
              </a:spcAft>
              <a:buClr>
                <a:srgbClr val="0077E3"/>
              </a:buClr>
              <a:buFont typeface="Arial" panose="020B0604020202020204" pitchFamily="34" charset="0"/>
              <a:buChar char="•"/>
            </a:pPr>
            <a:r>
              <a:rPr lang="en-GB" dirty="0"/>
              <a:t>It saves and can even earn money.</a:t>
            </a:r>
          </a:p>
        </p:txBody>
      </p:sp>
    </p:spTree>
    <p:extLst>
      <p:ext uri="{BB962C8B-B14F-4D97-AF65-F5344CB8AC3E}">
        <p14:creationId xmlns:p14="http://schemas.microsoft.com/office/powerpoint/2010/main" val="2919754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67544" y="980728"/>
            <a:ext cx="8229600" cy="382588"/>
          </a:xfrm>
        </p:spPr>
        <p:txBody>
          <a:bodyPr/>
          <a:lstStyle/>
          <a:p>
            <a:r>
              <a:rPr lang="en-US" dirty="0">
                <a:ea typeface="ＭＳ Ｐゴシック" pitchFamily="-105" charset="-128"/>
                <a:cs typeface="ＭＳ Ｐゴシック" pitchFamily="-105" charset="-128"/>
              </a:rPr>
              <a:t>Wind </a:t>
            </a:r>
          </a:p>
        </p:txBody>
      </p:sp>
      <p:sp>
        <p:nvSpPr>
          <p:cNvPr id="2" name="Rectangle 1"/>
          <p:cNvSpPr/>
          <p:nvPr/>
        </p:nvSpPr>
        <p:spPr>
          <a:xfrm>
            <a:off x="323528" y="1492524"/>
            <a:ext cx="5256584" cy="1631216"/>
          </a:xfrm>
          <a:prstGeom prst="rect">
            <a:avLst/>
          </a:prstGeom>
        </p:spPr>
        <p:txBody>
          <a:bodyPr wrap="square">
            <a:spAutoFit/>
          </a:bodyPr>
          <a:lstStyle/>
          <a:p>
            <a:r>
              <a:rPr lang="en-GB" dirty="0">
                <a:solidFill>
                  <a:srgbClr val="202124"/>
                </a:solidFill>
                <a:latin typeface="arial" panose="020B0604020202020204" pitchFamily="34" charset="0"/>
              </a:rPr>
              <a:t>Wind energy provides mechanical power by means of wind turbines which enable electric generators to produce electrical power.</a:t>
            </a:r>
            <a:r>
              <a:rPr lang="en-GB" dirty="0"/>
              <a:t> Wind turbines use blades that are shaped like aircraft wings to harness the wind’s energy.</a:t>
            </a:r>
            <a:endParaRPr lang="en-GB" dirty="0">
              <a:solidFill>
                <a:srgbClr val="202124"/>
              </a:solidFill>
              <a:latin typeface="arial" panose="020B0604020202020204" pitchFamily="34" charset="0"/>
            </a:endParaRPr>
          </a:p>
        </p:txBody>
      </p:sp>
      <p:sp>
        <p:nvSpPr>
          <p:cNvPr id="3" name="TextBox 2"/>
          <p:cNvSpPr txBox="1"/>
          <p:nvPr/>
        </p:nvSpPr>
        <p:spPr>
          <a:xfrm>
            <a:off x="349188" y="4439232"/>
            <a:ext cx="8568952" cy="1015663"/>
          </a:xfrm>
          <a:prstGeom prst="rect">
            <a:avLst/>
          </a:prstGeom>
          <a:noFill/>
        </p:spPr>
        <p:txBody>
          <a:bodyPr wrap="square" rtlCol="0">
            <a:spAutoFit/>
          </a:bodyPr>
          <a:lstStyle/>
          <a:p>
            <a:r>
              <a:rPr lang="en-GB" dirty="0">
                <a:solidFill>
                  <a:srgbClr val="202124"/>
                </a:solidFill>
                <a:latin typeface="arial" panose="020B0604020202020204" pitchFamily="34" charset="0"/>
              </a:rPr>
              <a:t>Around 40% of Europe’s wind energy blows over the UK, which makes our climate ideal for turbines. The use of wind turbines for domestic purposes is increasing and systems can be mounted on poles or on buildings. </a:t>
            </a:r>
          </a:p>
        </p:txBody>
      </p:sp>
      <p:pic>
        <p:nvPicPr>
          <p:cNvPr id="6" name="Picture 5" descr="A row of wind turbines&#10;&#10;Description automatically generated with low confidence">
            <a:extLst>
              <a:ext uri="{FF2B5EF4-FFF2-40B4-BE49-F238E27FC236}">
                <a16:creationId xmlns:a16="http://schemas.microsoft.com/office/drawing/2014/main" id="{C496096C-245C-4E75-848D-C4552AB4F1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278" y="1162515"/>
            <a:ext cx="3058194" cy="2036757"/>
          </a:xfrm>
          <a:prstGeom prst="rect">
            <a:avLst/>
          </a:prstGeom>
        </p:spPr>
      </p:pic>
      <p:sp>
        <p:nvSpPr>
          <p:cNvPr id="9" name="TextBox 8">
            <a:extLst>
              <a:ext uri="{FF2B5EF4-FFF2-40B4-BE49-F238E27FC236}">
                <a16:creationId xmlns:a16="http://schemas.microsoft.com/office/drawing/2014/main" id="{E19D5F50-0E3F-41CF-BA97-7CB7F451D0D4}"/>
              </a:ext>
            </a:extLst>
          </p:cNvPr>
          <p:cNvSpPr txBox="1"/>
          <p:nvPr/>
        </p:nvSpPr>
        <p:spPr>
          <a:xfrm>
            <a:off x="323528" y="3376630"/>
            <a:ext cx="8568952" cy="707886"/>
          </a:xfrm>
          <a:prstGeom prst="rect">
            <a:avLst/>
          </a:prstGeom>
          <a:noFill/>
        </p:spPr>
        <p:txBody>
          <a:bodyPr wrap="square">
            <a:spAutoFit/>
          </a:bodyPr>
          <a:lstStyle/>
          <a:p>
            <a:r>
              <a:rPr lang="en-GB" dirty="0">
                <a:solidFill>
                  <a:srgbClr val="202124"/>
                </a:solidFill>
                <a:latin typeface="arial" panose="020B0604020202020204" pitchFamily="34" charset="0"/>
              </a:rPr>
              <a:t>Wind turbines are a popular sustainable, renewable energy system that has a much smaller impact on the environment than burning fossil fuels.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5936" y="1052736"/>
            <a:ext cx="8229600" cy="382588"/>
          </a:xfrm>
        </p:spPr>
        <p:txBody>
          <a:bodyPr/>
          <a:lstStyle/>
          <a:p>
            <a:r>
              <a:rPr lang="en-GB" dirty="0"/>
              <a:t>Wind </a:t>
            </a:r>
          </a:p>
        </p:txBody>
      </p:sp>
      <p:cxnSp>
        <p:nvCxnSpPr>
          <p:cNvPr id="7" name="Straight Connector 6"/>
          <p:cNvCxnSpPr/>
          <p:nvPr/>
        </p:nvCxnSpPr>
        <p:spPr>
          <a:xfrm>
            <a:off x="4355976" y="213285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827584" y="1484784"/>
            <a:ext cx="2448272" cy="400110"/>
          </a:xfrm>
          <a:prstGeom prst="rect">
            <a:avLst/>
          </a:prstGeom>
          <a:noFill/>
        </p:spPr>
        <p:txBody>
          <a:bodyPr wrap="square" rtlCol="0">
            <a:spAutoFit/>
          </a:bodyPr>
          <a:lstStyle/>
          <a:p>
            <a:r>
              <a:rPr lang="en-GB" b="1" dirty="0"/>
              <a:t>Advantages</a:t>
            </a:r>
            <a:r>
              <a:rPr lang="en-GB" b="1" u="sng" dirty="0"/>
              <a:t> </a:t>
            </a:r>
          </a:p>
        </p:txBody>
      </p:sp>
      <p:sp>
        <p:nvSpPr>
          <p:cNvPr id="9" name="TextBox 8"/>
          <p:cNvSpPr txBox="1"/>
          <p:nvPr/>
        </p:nvSpPr>
        <p:spPr>
          <a:xfrm>
            <a:off x="5580112" y="1435324"/>
            <a:ext cx="2448272" cy="400110"/>
          </a:xfrm>
          <a:prstGeom prst="rect">
            <a:avLst/>
          </a:prstGeom>
          <a:noFill/>
        </p:spPr>
        <p:txBody>
          <a:bodyPr wrap="square" rtlCol="0">
            <a:spAutoFit/>
          </a:bodyPr>
          <a:lstStyle/>
          <a:p>
            <a:r>
              <a:rPr lang="en-GB" b="1" dirty="0"/>
              <a:t>Disadvantages</a:t>
            </a:r>
            <a:r>
              <a:rPr lang="en-GB" b="1" u="sng" dirty="0"/>
              <a:t> </a:t>
            </a:r>
          </a:p>
        </p:txBody>
      </p:sp>
      <p:sp>
        <p:nvSpPr>
          <p:cNvPr id="10" name="TextBox 9"/>
          <p:cNvSpPr txBox="1"/>
          <p:nvPr/>
        </p:nvSpPr>
        <p:spPr>
          <a:xfrm>
            <a:off x="179512" y="2214475"/>
            <a:ext cx="3816423" cy="646331"/>
          </a:xfrm>
          <a:prstGeom prst="rect">
            <a:avLst/>
          </a:prstGeom>
          <a:noFill/>
        </p:spPr>
        <p:txBody>
          <a:bodyPr wrap="square" rtlCol="0">
            <a:spAutoFit/>
          </a:bodyPr>
          <a:lstStyle/>
          <a:p>
            <a:r>
              <a:rPr lang="en-GB" sz="1800" dirty="0"/>
              <a:t>Benefits from the Government’s feed-in tariff. </a:t>
            </a:r>
          </a:p>
        </p:txBody>
      </p:sp>
      <p:sp>
        <p:nvSpPr>
          <p:cNvPr id="11" name="TextBox 10"/>
          <p:cNvSpPr txBox="1"/>
          <p:nvPr/>
        </p:nvSpPr>
        <p:spPr>
          <a:xfrm>
            <a:off x="183839" y="3036760"/>
            <a:ext cx="4001616" cy="369332"/>
          </a:xfrm>
          <a:prstGeom prst="rect">
            <a:avLst/>
          </a:prstGeom>
          <a:noFill/>
        </p:spPr>
        <p:txBody>
          <a:bodyPr wrap="square" rtlCol="0">
            <a:spAutoFit/>
          </a:bodyPr>
          <a:lstStyle/>
          <a:p>
            <a:r>
              <a:rPr lang="en-GB" sz="1800" dirty="0"/>
              <a:t>Protected against rising energy costs. </a:t>
            </a:r>
          </a:p>
        </p:txBody>
      </p:sp>
      <p:sp>
        <p:nvSpPr>
          <p:cNvPr id="12" name="TextBox 11"/>
          <p:cNvSpPr txBox="1"/>
          <p:nvPr/>
        </p:nvSpPr>
        <p:spPr>
          <a:xfrm>
            <a:off x="147835" y="3735673"/>
            <a:ext cx="4073624" cy="369332"/>
          </a:xfrm>
          <a:prstGeom prst="rect">
            <a:avLst/>
          </a:prstGeom>
          <a:noFill/>
        </p:spPr>
        <p:txBody>
          <a:bodyPr wrap="square" rtlCol="0">
            <a:spAutoFit/>
          </a:bodyPr>
          <a:lstStyle/>
          <a:p>
            <a:r>
              <a:rPr lang="en-GB" sz="1800" dirty="0"/>
              <a:t>Wind is free and renewable. </a:t>
            </a:r>
          </a:p>
        </p:txBody>
      </p:sp>
      <p:sp>
        <p:nvSpPr>
          <p:cNvPr id="13" name="TextBox 12"/>
          <p:cNvSpPr txBox="1"/>
          <p:nvPr/>
        </p:nvSpPr>
        <p:spPr>
          <a:xfrm>
            <a:off x="128092" y="4557958"/>
            <a:ext cx="4176464" cy="923330"/>
          </a:xfrm>
          <a:prstGeom prst="rect">
            <a:avLst/>
          </a:prstGeom>
          <a:noFill/>
        </p:spPr>
        <p:txBody>
          <a:bodyPr wrap="square" rtlCol="0">
            <a:spAutoFit/>
          </a:bodyPr>
          <a:lstStyle/>
          <a:p>
            <a:r>
              <a:rPr lang="en-GB" sz="1800" dirty="0"/>
              <a:t>Once manufactured and installed, turbines do not produce greenhouse gases or pollution.</a:t>
            </a:r>
          </a:p>
        </p:txBody>
      </p:sp>
      <p:sp>
        <p:nvSpPr>
          <p:cNvPr id="14" name="TextBox 13"/>
          <p:cNvSpPr txBox="1"/>
          <p:nvPr/>
        </p:nvSpPr>
        <p:spPr>
          <a:xfrm>
            <a:off x="4514732" y="2137033"/>
            <a:ext cx="4200162" cy="923330"/>
          </a:xfrm>
          <a:prstGeom prst="rect">
            <a:avLst/>
          </a:prstGeom>
          <a:noFill/>
        </p:spPr>
        <p:txBody>
          <a:bodyPr wrap="square" rtlCol="0">
            <a:spAutoFit/>
          </a:bodyPr>
          <a:lstStyle/>
          <a:p>
            <a:r>
              <a:rPr lang="en-GB" sz="1800" dirty="0"/>
              <a:t>Wind strength can vary, which means that the amount of energy produced may not be consistent. </a:t>
            </a:r>
          </a:p>
        </p:txBody>
      </p:sp>
      <p:sp>
        <p:nvSpPr>
          <p:cNvPr id="15" name="TextBox 14"/>
          <p:cNvSpPr txBox="1"/>
          <p:nvPr/>
        </p:nvSpPr>
        <p:spPr>
          <a:xfrm>
            <a:off x="4488702" y="3313339"/>
            <a:ext cx="4200162" cy="646331"/>
          </a:xfrm>
          <a:prstGeom prst="rect">
            <a:avLst/>
          </a:prstGeom>
          <a:noFill/>
        </p:spPr>
        <p:txBody>
          <a:bodyPr wrap="square" rtlCol="0">
            <a:spAutoFit/>
          </a:bodyPr>
          <a:lstStyle/>
          <a:p>
            <a:r>
              <a:rPr lang="en-GB" sz="1800" dirty="0"/>
              <a:t>Turbines can be noisy and cause vibration if pole mounted on a building. </a:t>
            </a:r>
          </a:p>
        </p:txBody>
      </p:sp>
      <p:sp>
        <p:nvSpPr>
          <p:cNvPr id="16" name="TextBox 15"/>
          <p:cNvSpPr txBox="1"/>
          <p:nvPr/>
        </p:nvSpPr>
        <p:spPr>
          <a:xfrm>
            <a:off x="4479405" y="4234793"/>
            <a:ext cx="4269060" cy="646331"/>
          </a:xfrm>
          <a:prstGeom prst="rect">
            <a:avLst/>
          </a:prstGeom>
          <a:noFill/>
        </p:spPr>
        <p:txBody>
          <a:bodyPr wrap="square" rtlCol="0">
            <a:spAutoFit/>
          </a:bodyPr>
          <a:lstStyle/>
          <a:p>
            <a:r>
              <a:rPr lang="en-GB" sz="1800" dirty="0"/>
              <a:t>Pollution is caused during the manufacturing of components. </a:t>
            </a:r>
          </a:p>
        </p:txBody>
      </p:sp>
    </p:spTree>
    <p:extLst>
      <p:ext uri="{BB962C8B-B14F-4D97-AF65-F5344CB8AC3E}">
        <p14:creationId xmlns:p14="http://schemas.microsoft.com/office/powerpoint/2010/main" val="1629771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8229600" cy="382588"/>
          </a:xfrm>
        </p:spPr>
        <p:txBody>
          <a:bodyPr/>
          <a:lstStyle/>
          <a:p>
            <a:r>
              <a:rPr lang="en-GB" dirty="0"/>
              <a:t>Water</a:t>
            </a:r>
          </a:p>
        </p:txBody>
      </p:sp>
      <p:sp>
        <p:nvSpPr>
          <p:cNvPr id="3" name="TextBox 2"/>
          <p:cNvSpPr txBox="1"/>
          <p:nvPr/>
        </p:nvSpPr>
        <p:spPr>
          <a:xfrm>
            <a:off x="374181" y="1556792"/>
            <a:ext cx="4651591" cy="2246769"/>
          </a:xfrm>
          <a:prstGeom prst="rect">
            <a:avLst/>
          </a:prstGeom>
          <a:noFill/>
        </p:spPr>
        <p:txBody>
          <a:bodyPr wrap="square" rtlCol="0">
            <a:spAutoFit/>
          </a:bodyPr>
          <a:lstStyle/>
          <a:p>
            <a:r>
              <a:rPr lang="en-GB" dirty="0"/>
              <a:t>Flowing water can be captured and turned into hydroelectric power or hydropower. Turbines and generators convert the energy of the moving water into electricity, which is fed into the National Grid to be used in homes, factories, businesses etc. </a:t>
            </a:r>
          </a:p>
        </p:txBody>
      </p:sp>
      <p:sp>
        <p:nvSpPr>
          <p:cNvPr id="5" name="TextBox 4">
            <a:extLst>
              <a:ext uri="{FF2B5EF4-FFF2-40B4-BE49-F238E27FC236}">
                <a16:creationId xmlns:a16="http://schemas.microsoft.com/office/drawing/2014/main" id="{0F0F51F9-6D38-4FEB-B27C-5CF71D0109F9}"/>
              </a:ext>
            </a:extLst>
          </p:cNvPr>
          <p:cNvSpPr txBox="1"/>
          <p:nvPr/>
        </p:nvSpPr>
        <p:spPr>
          <a:xfrm>
            <a:off x="374182" y="4806648"/>
            <a:ext cx="8301608" cy="1015663"/>
          </a:xfrm>
          <a:prstGeom prst="rect">
            <a:avLst/>
          </a:prstGeom>
          <a:noFill/>
        </p:spPr>
        <p:txBody>
          <a:bodyPr wrap="square">
            <a:spAutoFit/>
          </a:bodyPr>
          <a:lstStyle/>
          <a:p>
            <a:r>
              <a:rPr lang="en-GB" dirty="0"/>
              <a:t>Small hydroelectric power stations can produce enough electricity for lighting and appliances in a domestic dwelling. They produce more electricity when rainfall is greater.  </a:t>
            </a:r>
          </a:p>
        </p:txBody>
      </p:sp>
      <p:pic>
        <p:nvPicPr>
          <p:cNvPr id="7" name="Picture 6" descr="A picture containing blue, hydrozoan&#10;&#10;Description automatically generated">
            <a:extLst>
              <a:ext uri="{FF2B5EF4-FFF2-40B4-BE49-F238E27FC236}">
                <a16:creationId xmlns:a16="http://schemas.microsoft.com/office/drawing/2014/main" id="{A5E30991-BF8D-4EEC-BE60-82355224E2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25773" y="1585592"/>
            <a:ext cx="3468517" cy="1730790"/>
          </a:xfrm>
          <a:prstGeom prst="rect">
            <a:avLst/>
          </a:prstGeom>
        </p:spPr>
      </p:pic>
      <p:sp>
        <p:nvSpPr>
          <p:cNvPr id="9" name="TextBox 8">
            <a:extLst>
              <a:ext uri="{FF2B5EF4-FFF2-40B4-BE49-F238E27FC236}">
                <a16:creationId xmlns:a16="http://schemas.microsoft.com/office/drawing/2014/main" id="{1973E270-666B-4A54-B117-C7F936033935}"/>
              </a:ext>
            </a:extLst>
          </p:cNvPr>
          <p:cNvSpPr txBox="1"/>
          <p:nvPr/>
        </p:nvSpPr>
        <p:spPr>
          <a:xfrm>
            <a:off x="374181" y="3790985"/>
            <a:ext cx="8229599" cy="1015663"/>
          </a:xfrm>
          <a:prstGeom prst="rect">
            <a:avLst/>
          </a:prstGeom>
          <a:noFill/>
        </p:spPr>
        <p:txBody>
          <a:bodyPr wrap="square">
            <a:spAutoFit/>
          </a:bodyPr>
          <a:lstStyle/>
          <a:p>
            <a:r>
              <a:rPr lang="en-GB" dirty="0"/>
              <a:t>Running water, which can be a small stream or large river, is required for this process. This is a limitation, so the production of hydroelectricity is very dependant on the location. </a:t>
            </a:r>
          </a:p>
        </p:txBody>
      </p:sp>
    </p:spTree>
    <p:extLst>
      <p:ext uri="{BB962C8B-B14F-4D97-AF65-F5344CB8AC3E}">
        <p14:creationId xmlns:p14="http://schemas.microsoft.com/office/powerpoint/2010/main" val="1012380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Ground source heat pumps (GSHPs)</a:t>
            </a:r>
          </a:p>
        </p:txBody>
      </p:sp>
      <p:sp>
        <p:nvSpPr>
          <p:cNvPr id="3" name="TextBox 2"/>
          <p:cNvSpPr txBox="1"/>
          <p:nvPr/>
        </p:nvSpPr>
        <p:spPr>
          <a:xfrm>
            <a:off x="446179" y="1772816"/>
            <a:ext cx="4053813" cy="2862322"/>
          </a:xfrm>
          <a:prstGeom prst="rect">
            <a:avLst/>
          </a:prstGeom>
          <a:noFill/>
        </p:spPr>
        <p:txBody>
          <a:bodyPr wrap="square" rtlCol="0">
            <a:spAutoFit/>
          </a:bodyPr>
          <a:lstStyle/>
          <a:p>
            <a:r>
              <a:rPr lang="en-GB" dirty="0"/>
              <a:t>Heat pumps extract heat from the ground. They use it to pre-heat water for space and water heating, so reducing the amount of gas, oil or electricity consumed. The UK has a consistent ground temperature of around 10 degrees Celsius, which is very suitable for GSHP systems. </a:t>
            </a:r>
          </a:p>
        </p:txBody>
      </p:sp>
      <p:sp>
        <p:nvSpPr>
          <p:cNvPr id="4" name="Rectangle 3"/>
          <p:cNvSpPr/>
          <p:nvPr/>
        </p:nvSpPr>
        <p:spPr>
          <a:xfrm>
            <a:off x="457200" y="4790933"/>
            <a:ext cx="8433952" cy="1015663"/>
          </a:xfrm>
          <a:prstGeom prst="rect">
            <a:avLst/>
          </a:prstGeom>
        </p:spPr>
        <p:txBody>
          <a:bodyPr wrap="square">
            <a:spAutoFit/>
          </a:bodyPr>
          <a:lstStyle/>
          <a:p>
            <a:r>
              <a:rPr lang="en-GB" dirty="0">
                <a:latin typeface="+mj-lt"/>
              </a:rPr>
              <a:t>Heat pumps have some impact on the environment as they need electricity to run, but the heat they extract from the ground, the air or water is constantly being renewed naturally.</a:t>
            </a:r>
          </a:p>
        </p:txBody>
      </p:sp>
      <p:pic>
        <p:nvPicPr>
          <p:cNvPr id="7" name="Picture 6" descr="A picture containing grass, building, house, window&#10;&#10;Description automatically generated">
            <a:extLst>
              <a:ext uri="{FF2B5EF4-FFF2-40B4-BE49-F238E27FC236}">
                <a16:creationId xmlns:a16="http://schemas.microsoft.com/office/drawing/2014/main" id="{44B4240F-0630-449A-BBA3-8E7D78F82C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28388" y="2054215"/>
            <a:ext cx="3983775" cy="2238881"/>
          </a:xfrm>
          <a:prstGeom prst="rect">
            <a:avLst/>
          </a:prstGeom>
        </p:spPr>
      </p:pic>
    </p:spTree>
    <p:extLst>
      <p:ext uri="{BB962C8B-B14F-4D97-AF65-F5344CB8AC3E}">
        <p14:creationId xmlns:p14="http://schemas.microsoft.com/office/powerpoint/2010/main" val="2024107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9752" y="980728"/>
            <a:ext cx="8229600" cy="382588"/>
          </a:xfrm>
        </p:spPr>
        <p:txBody>
          <a:bodyPr/>
          <a:lstStyle/>
          <a:p>
            <a:r>
              <a:rPr lang="en-GB" dirty="0"/>
              <a:t>Ground source heat pumps</a:t>
            </a:r>
          </a:p>
        </p:txBody>
      </p:sp>
      <p:sp>
        <p:nvSpPr>
          <p:cNvPr id="4" name="TextBox 3"/>
          <p:cNvSpPr txBox="1"/>
          <p:nvPr/>
        </p:nvSpPr>
        <p:spPr>
          <a:xfrm>
            <a:off x="683568" y="1772816"/>
            <a:ext cx="2448272" cy="400110"/>
          </a:xfrm>
          <a:prstGeom prst="rect">
            <a:avLst/>
          </a:prstGeom>
          <a:noFill/>
        </p:spPr>
        <p:txBody>
          <a:bodyPr wrap="square" rtlCol="0">
            <a:spAutoFit/>
          </a:bodyPr>
          <a:lstStyle/>
          <a:p>
            <a:r>
              <a:rPr lang="en-GB" b="1" dirty="0"/>
              <a:t>Advantages</a:t>
            </a:r>
            <a:r>
              <a:rPr lang="en-GB" b="1" u="sng" dirty="0"/>
              <a:t> </a:t>
            </a:r>
          </a:p>
        </p:txBody>
      </p:sp>
      <p:cxnSp>
        <p:nvCxnSpPr>
          <p:cNvPr id="5" name="Straight Connector 4"/>
          <p:cNvCxnSpPr/>
          <p:nvPr/>
        </p:nvCxnSpPr>
        <p:spPr>
          <a:xfrm>
            <a:off x="4355976" y="1988840"/>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6" name="TextBox 5"/>
          <p:cNvSpPr txBox="1"/>
          <p:nvPr/>
        </p:nvSpPr>
        <p:spPr>
          <a:xfrm>
            <a:off x="5584170" y="1738603"/>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4716015" y="2492896"/>
            <a:ext cx="3888431" cy="400110"/>
          </a:xfrm>
          <a:prstGeom prst="rect">
            <a:avLst/>
          </a:prstGeom>
          <a:noFill/>
        </p:spPr>
        <p:txBody>
          <a:bodyPr wrap="square" rtlCol="0">
            <a:spAutoFit/>
          </a:bodyPr>
          <a:lstStyle/>
          <a:p>
            <a:r>
              <a:rPr lang="en-GB" dirty="0"/>
              <a:t>GSHPs are expensive to install. </a:t>
            </a:r>
          </a:p>
        </p:txBody>
      </p:sp>
      <p:sp>
        <p:nvSpPr>
          <p:cNvPr id="8" name="TextBox 7"/>
          <p:cNvSpPr txBox="1"/>
          <p:nvPr/>
        </p:nvSpPr>
        <p:spPr>
          <a:xfrm>
            <a:off x="4716016" y="3212976"/>
            <a:ext cx="3456384" cy="1015663"/>
          </a:xfrm>
          <a:prstGeom prst="rect">
            <a:avLst/>
          </a:prstGeom>
          <a:noFill/>
        </p:spPr>
        <p:txBody>
          <a:bodyPr wrap="square" rtlCol="0">
            <a:spAutoFit/>
          </a:bodyPr>
          <a:lstStyle/>
          <a:p>
            <a:r>
              <a:rPr lang="en-GB" dirty="0"/>
              <a:t>If the system is poorly designed, issues are likely to occur. </a:t>
            </a:r>
          </a:p>
        </p:txBody>
      </p:sp>
      <p:sp>
        <p:nvSpPr>
          <p:cNvPr id="3" name="TextBox 2"/>
          <p:cNvSpPr txBox="1"/>
          <p:nvPr/>
        </p:nvSpPr>
        <p:spPr>
          <a:xfrm>
            <a:off x="359532" y="2403366"/>
            <a:ext cx="3456384" cy="707886"/>
          </a:xfrm>
          <a:prstGeom prst="rect">
            <a:avLst/>
          </a:prstGeom>
          <a:noFill/>
        </p:spPr>
        <p:txBody>
          <a:bodyPr wrap="square" rtlCol="0">
            <a:spAutoFit/>
          </a:bodyPr>
          <a:lstStyle/>
          <a:p>
            <a:r>
              <a:rPr lang="en-GB" dirty="0"/>
              <a:t>They are a renewable energy source. </a:t>
            </a:r>
          </a:p>
        </p:txBody>
      </p:sp>
      <p:sp>
        <p:nvSpPr>
          <p:cNvPr id="9" name="TextBox 8"/>
          <p:cNvSpPr txBox="1"/>
          <p:nvPr/>
        </p:nvSpPr>
        <p:spPr>
          <a:xfrm>
            <a:off x="325579" y="3182713"/>
            <a:ext cx="3096330" cy="707886"/>
          </a:xfrm>
          <a:prstGeom prst="rect">
            <a:avLst/>
          </a:prstGeom>
          <a:noFill/>
        </p:spPr>
        <p:txBody>
          <a:bodyPr wrap="square" rtlCol="0">
            <a:spAutoFit/>
          </a:bodyPr>
          <a:lstStyle/>
          <a:p>
            <a:r>
              <a:rPr lang="en-GB" dirty="0"/>
              <a:t>They have low running costs.</a:t>
            </a:r>
          </a:p>
        </p:txBody>
      </p:sp>
      <p:sp>
        <p:nvSpPr>
          <p:cNvPr id="10" name="TextBox 9"/>
          <p:cNvSpPr txBox="1"/>
          <p:nvPr/>
        </p:nvSpPr>
        <p:spPr>
          <a:xfrm>
            <a:off x="411768" y="4038512"/>
            <a:ext cx="3096344" cy="707886"/>
          </a:xfrm>
          <a:prstGeom prst="rect">
            <a:avLst/>
          </a:prstGeom>
          <a:noFill/>
        </p:spPr>
        <p:txBody>
          <a:bodyPr wrap="square" rtlCol="0">
            <a:spAutoFit/>
          </a:bodyPr>
          <a:lstStyle/>
          <a:p>
            <a:r>
              <a:rPr lang="en-GB" dirty="0"/>
              <a:t>They are a low carbon form of heating. </a:t>
            </a:r>
          </a:p>
        </p:txBody>
      </p:sp>
      <p:sp>
        <p:nvSpPr>
          <p:cNvPr id="11" name="TextBox 10"/>
          <p:cNvSpPr txBox="1"/>
          <p:nvPr/>
        </p:nvSpPr>
        <p:spPr>
          <a:xfrm>
            <a:off x="395378" y="4930649"/>
            <a:ext cx="3744416" cy="707886"/>
          </a:xfrm>
          <a:prstGeom prst="rect">
            <a:avLst/>
          </a:prstGeom>
          <a:noFill/>
        </p:spPr>
        <p:txBody>
          <a:bodyPr wrap="square" rtlCol="0">
            <a:spAutoFit/>
          </a:bodyPr>
          <a:lstStyle/>
          <a:p>
            <a:r>
              <a:rPr lang="en-GB" dirty="0"/>
              <a:t>They are eligible for government incentives.</a:t>
            </a:r>
          </a:p>
        </p:txBody>
      </p:sp>
      <p:sp>
        <p:nvSpPr>
          <p:cNvPr id="12" name="TextBox 11"/>
          <p:cNvSpPr txBox="1"/>
          <p:nvPr/>
        </p:nvSpPr>
        <p:spPr>
          <a:xfrm>
            <a:off x="4716016" y="4555168"/>
            <a:ext cx="3456384" cy="707886"/>
          </a:xfrm>
          <a:prstGeom prst="rect">
            <a:avLst/>
          </a:prstGeom>
          <a:noFill/>
        </p:spPr>
        <p:txBody>
          <a:bodyPr wrap="square" rtlCol="0">
            <a:spAutoFit/>
          </a:bodyPr>
          <a:lstStyle/>
          <a:p>
            <a:r>
              <a:rPr lang="en-GB" dirty="0"/>
              <a:t>Efficiency can be affected by soil type. </a:t>
            </a:r>
          </a:p>
        </p:txBody>
      </p:sp>
    </p:spTree>
    <p:extLst>
      <p:ext uri="{BB962C8B-B14F-4D97-AF65-F5344CB8AC3E}">
        <p14:creationId xmlns:p14="http://schemas.microsoft.com/office/powerpoint/2010/main" val="1256316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D0CD5-073B-4653-97ED-160EF832614A}"/>
              </a:ext>
            </a:extLst>
          </p:cNvPr>
          <p:cNvSpPr>
            <a:spLocks noGrp="1"/>
          </p:cNvSpPr>
          <p:nvPr>
            <p:ph type="title"/>
          </p:nvPr>
        </p:nvSpPr>
        <p:spPr/>
        <p:txBody>
          <a:bodyPr/>
          <a:lstStyle/>
          <a:p>
            <a:r>
              <a:rPr lang="en-GB" dirty="0"/>
              <a:t>Air source heat pumps (ASHPs)</a:t>
            </a:r>
          </a:p>
        </p:txBody>
      </p:sp>
      <p:sp>
        <p:nvSpPr>
          <p:cNvPr id="3" name="Content Placeholder 2">
            <a:extLst>
              <a:ext uri="{FF2B5EF4-FFF2-40B4-BE49-F238E27FC236}">
                <a16:creationId xmlns:a16="http://schemas.microsoft.com/office/drawing/2014/main" id="{B65CD3E2-6F09-48BE-9A5A-F63695937770}"/>
              </a:ext>
            </a:extLst>
          </p:cNvPr>
          <p:cNvSpPr>
            <a:spLocks noGrp="1"/>
          </p:cNvSpPr>
          <p:nvPr>
            <p:ph sz="quarter" idx="10"/>
          </p:nvPr>
        </p:nvSpPr>
        <p:spPr/>
        <p:txBody>
          <a:bodyPr/>
          <a:lstStyle/>
          <a:p>
            <a:r>
              <a:rPr lang="en-GB" dirty="0"/>
              <a:t>An alternative to a ground source heat pump is an air source heat pump. It works in a similar way.</a:t>
            </a:r>
          </a:p>
          <a:p>
            <a:r>
              <a:rPr lang="en-GB" dirty="0"/>
              <a:t>Instead of absorbing heat from the ground, an ASHP absorbs heat from the outside air which is ingested into the system through a pump. This is then used to heat the home and produce hot water.  </a:t>
            </a:r>
          </a:p>
          <a:p>
            <a:endParaRPr lang="en-GB" dirty="0"/>
          </a:p>
          <a:p>
            <a:endParaRPr lang="en-GB" dirty="0"/>
          </a:p>
        </p:txBody>
      </p:sp>
      <p:pic>
        <p:nvPicPr>
          <p:cNvPr id="5" name="Picture 4" descr="A picture containing floor&#10;&#10;Description automatically generated">
            <a:extLst>
              <a:ext uri="{FF2B5EF4-FFF2-40B4-BE49-F238E27FC236}">
                <a16:creationId xmlns:a16="http://schemas.microsoft.com/office/drawing/2014/main" id="{5CA40796-B873-445C-AE16-DB9AFA58E1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76631" y="3356993"/>
            <a:ext cx="3629427" cy="2722070"/>
          </a:xfrm>
          <a:prstGeom prst="rect">
            <a:avLst/>
          </a:prstGeom>
        </p:spPr>
      </p:pic>
    </p:spTree>
    <p:extLst>
      <p:ext uri="{BB962C8B-B14F-4D97-AF65-F5344CB8AC3E}">
        <p14:creationId xmlns:p14="http://schemas.microsoft.com/office/powerpoint/2010/main" val="1117211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Nuclear energy </a:t>
            </a:r>
          </a:p>
        </p:txBody>
      </p:sp>
      <p:sp>
        <p:nvSpPr>
          <p:cNvPr id="3" name="Content Placeholder 2"/>
          <p:cNvSpPr>
            <a:spLocks noGrp="1"/>
          </p:cNvSpPr>
          <p:nvPr>
            <p:ph sz="quarter" idx="10"/>
          </p:nvPr>
        </p:nvSpPr>
        <p:spPr>
          <a:xfrm>
            <a:off x="447125" y="1410669"/>
            <a:ext cx="8589371" cy="2061016"/>
          </a:xfrm>
        </p:spPr>
        <p:txBody>
          <a:bodyPr/>
          <a:lstStyle/>
          <a:p>
            <a:r>
              <a:rPr lang="en-GB" dirty="0"/>
              <a:t>Nuclear energy originates from the splitting of uranium atoms – in a process called fission. This generates heat to produce steam, which is used by a turbine generator to generate electricity. Because nuclear power plants do not burn fuel that contains carbon, they do not produce greenhouse gas emissions. </a:t>
            </a:r>
          </a:p>
        </p:txBody>
      </p:sp>
      <p:pic>
        <p:nvPicPr>
          <p:cNvPr id="6" name="Picture 5" descr="Diagram&#10;&#10;Description automatically generated">
            <a:extLst>
              <a:ext uri="{FF2B5EF4-FFF2-40B4-BE49-F238E27FC236}">
                <a16:creationId xmlns:a16="http://schemas.microsoft.com/office/drawing/2014/main" id="{6CD168D7-7062-4AEE-AAAE-E2CAE1F82D2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63666" y="2924944"/>
            <a:ext cx="5077072" cy="3384376"/>
          </a:xfrm>
          <a:prstGeom prst="rect">
            <a:avLst/>
          </a:prstGeom>
        </p:spPr>
      </p:pic>
    </p:spTree>
    <p:extLst>
      <p:ext uri="{BB962C8B-B14F-4D97-AF65-F5344CB8AC3E}">
        <p14:creationId xmlns:p14="http://schemas.microsoft.com/office/powerpoint/2010/main" val="40917991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616B346-10D9-442A-A22E-A75FAEED0F94}">
  <ds:schemaRefs>
    <ds:schemaRef ds:uri="http://schemas.microsoft.com/sharepoint/v3/contenttype/forms"/>
  </ds:schemaRefs>
</ds:datastoreItem>
</file>

<file path=customXml/itemProps2.xml><?xml version="1.0" encoding="utf-8"?>
<ds:datastoreItem xmlns:ds="http://schemas.openxmlformats.org/officeDocument/2006/customXml" ds:itemID="{BB48D28D-067C-434B-9A8D-AC6722D252F8}">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AD9F627-EED0-4AF6-97C7-ED3AF3CC34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TotalTime>
  <Words>1128</Words>
  <Application>Microsoft Office PowerPoint</Application>
  <PresentationFormat>On-screen Show (4:3)</PresentationFormat>
  <Paragraphs>101</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ＭＳ Ｐゴシック</vt:lpstr>
      <vt:lpstr>Arial</vt:lpstr>
      <vt:lpstr>Arial</vt:lpstr>
      <vt:lpstr>Lucida Grande</vt:lpstr>
      <vt:lpstr>Times New Roman</vt:lpstr>
      <vt:lpstr>1_Default Design</vt:lpstr>
      <vt:lpstr>PowerPoint 7: Energy production and energy use</vt:lpstr>
      <vt:lpstr>Benefits of using renewable energy </vt:lpstr>
      <vt:lpstr>Wind </vt:lpstr>
      <vt:lpstr>Wind </vt:lpstr>
      <vt:lpstr>Water</vt:lpstr>
      <vt:lpstr>Ground source heat pumps (GSHPs)</vt:lpstr>
      <vt:lpstr>Ground source heat pumps</vt:lpstr>
      <vt:lpstr>Air source heat pumps (ASHPs)</vt:lpstr>
      <vt:lpstr>Nuclear energy </vt:lpstr>
      <vt:lpstr>Nuclear energy </vt:lpstr>
      <vt:lpstr>Nuclear energy </vt:lpstr>
      <vt:lpstr>Combined heat and power (CHP)</vt:lpstr>
      <vt:lpstr>Solar PV</vt:lpstr>
      <vt:lpstr>Solar PV</vt:lpstr>
      <vt:lpstr>Solar PV</vt:lpstr>
      <vt:lpstr>Fossil fuels </vt:lpstr>
      <vt:lpstr>Fossil fuels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202</cp:revision>
  <dcterms:created xsi:type="dcterms:W3CDTF">2013-05-28T00:38:54Z</dcterms:created>
  <dcterms:modified xsi:type="dcterms:W3CDTF">2025-11-12T17:18:44Z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