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4"/>
  </p:sldMasterIdLst>
  <p:notesMasterIdLst>
    <p:notesMasterId r:id="rId13"/>
  </p:notesMasterIdLst>
  <p:sldIdLst>
    <p:sldId id="256" r:id="rId5"/>
    <p:sldId id="257" r:id="rId6"/>
    <p:sldId id="258" r:id="rId7"/>
    <p:sldId id="264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hLdXv2V+FVyu4nBr2Ap9OwGhEt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1379"/>
    <p:restoredTop sz="94655"/>
  </p:normalViewPr>
  <p:slideViewPr>
    <p:cSldViewPr snapToGrid="0">
      <p:cViewPr varScale="1">
        <p:scale>
          <a:sx n="64" d="100"/>
          <a:sy n="64" d="100"/>
        </p:scale>
        <p:origin x="112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A87DC45-5291-4907-A975-069066101FC2}"/>
    <pc:docChg chg="custSel modSld">
      <pc:chgData name="Caroline Prodger" userId="e4ef2e75-b60b-401b-8ebe-291bdcf405f4" providerId="ADAL" clId="{6A87DC45-5291-4907-A975-069066101FC2}" dt="2021-06-28T10:21:21.772" v="1" actId="21"/>
      <pc:docMkLst>
        <pc:docMk/>
      </pc:docMkLst>
      <pc:sldChg chg="addSp delSp modSp mod">
        <pc:chgData name="Caroline Prodger" userId="e4ef2e75-b60b-401b-8ebe-291bdcf405f4" providerId="ADAL" clId="{6A87DC45-5291-4907-A975-069066101FC2}" dt="2021-06-28T10:21:21.772" v="1" actId="21"/>
        <pc:sldMkLst>
          <pc:docMk/>
          <pc:sldMk cId="0" sldId="256"/>
        </pc:sldMkLst>
        <pc:spChg chg="add del mod">
          <ac:chgData name="Caroline Prodger" userId="e4ef2e75-b60b-401b-8ebe-291bdcf405f4" providerId="ADAL" clId="{6A87DC45-5291-4907-A975-069066101FC2}" dt="2021-06-28T10:21:21.772" v="1" actId="21"/>
          <ac:spMkLst>
            <pc:docMk/>
            <pc:sldMk cId="0" sldId="256"/>
            <ac:spMk id="3" creationId="{4A015C58-A821-4BA3-9224-A71877748D6E}"/>
          </ac:spMkLst>
        </pc:spChg>
        <pc:spChg chg="del">
          <ac:chgData name="Caroline Prodger" userId="e4ef2e75-b60b-401b-8ebe-291bdcf405f4" providerId="ADAL" clId="{6A87DC45-5291-4907-A975-069066101FC2}" dt="2021-06-28T10:21:19.610" v="0" actId="21"/>
          <ac:spMkLst>
            <pc:docMk/>
            <pc:sldMk cId="0" sldId="256"/>
            <ac:spMk id="2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1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91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53107" y="169161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720B609-2DD7-4A98-91ED-8CF0E901FD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38576" y="292425"/>
            <a:ext cx="1962150" cy="409575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D3545B78-27EA-4132-95F7-BCBD10AA1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667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hbccampaigns.co.uk/landingpages/techzone/previous_versions/2011/Part1/Section2/sitework.htm#S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944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6.3 Measurement standards, guidance and practice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rgbClr val="0077E3"/>
                </a:solidFill>
              </a:rPr>
              <a:t>PowerPoint 6: Tolerances</a:t>
            </a:r>
            <a:br>
              <a:rPr lang="en-GB" dirty="0">
                <a:solidFill>
                  <a:schemeClr val="tx1"/>
                </a:solidFill>
              </a:rPr>
            </a:b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GB" sz="2400" b="1" dirty="0"/>
              <a:t>6. Construction measurement principles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Tolerances</a:t>
            </a:r>
            <a:endParaRPr dirty="0"/>
          </a:p>
        </p:txBody>
      </p:sp>
      <p:sp>
        <p:nvSpPr>
          <p:cNvPr id="33" name="Google Shape;33;p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725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</a:pPr>
            <a:r>
              <a:rPr lang="en-GB" dirty="0"/>
              <a:t>A </a:t>
            </a:r>
            <a:r>
              <a:rPr lang="en-GB" b="1" dirty="0"/>
              <a:t>construction tolerance</a:t>
            </a:r>
            <a:r>
              <a:rPr lang="en-GB" dirty="0"/>
              <a:t> is an allowable variation in something that can be measured.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 dirty="0"/>
              <a:t>It may be:</a:t>
            </a:r>
          </a:p>
          <a:p>
            <a:pPr marL="342900" lvl="0" indent="-342900">
              <a:lnSpc>
                <a:spcPct val="120000"/>
              </a:lnSpc>
              <a:spcBef>
                <a:spcPts val="2000"/>
              </a:spcBef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permitted variation from a given dimension or quantity</a:t>
            </a:r>
          </a:p>
          <a:p>
            <a:pPr marL="342900" lvl="0" indent="-342900">
              <a:lnSpc>
                <a:spcPct val="120000"/>
              </a:lnSpc>
              <a:spcBef>
                <a:spcPts val="2000"/>
              </a:spcBef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the range of variation permitted in maintaining a specified dimension</a:t>
            </a:r>
          </a:p>
          <a:p>
            <a:pPr marL="342900" lvl="0" indent="-342900">
              <a:lnSpc>
                <a:spcPct val="120000"/>
              </a:lnSpc>
              <a:spcBef>
                <a:spcPts val="2000"/>
              </a:spcBef>
              <a:buClr>
                <a:srgbClr val="0077E3"/>
              </a:buClr>
              <a:buSzPts val="2000"/>
              <a:buFont typeface="Arial"/>
              <a:buChar char="•"/>
            </a:pPr>
            <a:r>
              <a:rPr lang="en-GB" dirty="0"/>
              <a:t>a permitted variation from location or alignment.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 dirty="0"/>
              <a:t>While these tolerances are a permitted deviation from perfect, the aim is always to be accurate when constructing and finishing a building.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dirty="0"/>
              <a:t>Onsite versus prefabricated processes</a:t>
            </a:r>
            <a:endParaRPr dirty="0"/>
          </a:p>
        </p:txBody>
      </p:sp>
      <p:sp>
        <p:nvSpPr>
          <p:cNvPr id="40" name="Google Shape;40;p3"/>
          <p:cNvSpPr txBox="1"/>
          <p:nvPr/>
        </p:nvSpPr>
        <p:spPr>
          <a:xfrm>
            <a:off x="457200" y="1690062"/>
            <a:ext cx="8147248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/>
            <a:r>
              <a:rPr lang="en-GB" sz="2000" dirty="0">
                <a:solidFill>
                  <a:schemeClr val="dk1"/>
                </a:solidFill>
              </a:rPr>
              <a:t>In the past, virtually all construction activity was performed onsite. Every element of the structure was prepared and custom fitted into the building as it was being constructed.</a:t>
            </a:r>
            <a:endParaRPr lang="en-GB" sz="2000" dirty="0"/>
          </a:p>
          <a:p>
            <a:pPr lvl="0" algn="just"/>
            <a:endParaRPr lang="en-GB" sz="2000" dirty="0">
              <a:solidFill>
                <a:schemeClr val="dk1"/>
              </a:solidFill>
            </a:endParaRPr>
          </a:p>
          <a:p>
            <a:pPr lvl="0" algn="just"/>
            <a:r>
              <a:rPr lang="en-GB" sz="2000" dirty="0">
                <a:solidFill>
                  <a:schemeClr val="dk1"/>
                </a:solidFill>
              </a:rPr>
              <a:t>With more prefabricated construction being used, all component parts must be accurately made to fit together.</a:t>
            </a:r>
            <a:endParaRPr lang="en-GB" sz="2000" dirty="0"/>
          </a:p>
          <a:p>
            <a:pPr lvl="0" algn="just"/>
            <a:endParaRPr lang="en-GB" sz="2000" dirty="0">
              <a:solidFill>
                <a:schemeClr val="dk1"/>
              </a:solidFill>
            </a:endParaRPr>
          </a:p>
          <a:p>
            <a:pPr lvl="0" algn="just"/>
            <a:r>
              <a:rPr lang="en-GB" sz="2000" dirty="0">
                <a:solidFill>
                  <a:schemeClr val="dk1"/>
                </a:solidFill>
              </a:rPr>
              <a:t>While a carpenter onsite can cut a beam to fit or a plumber move a radiator slightly, a window fitter with an offsite manufactured UPVC window frame that is only a few millimetres too big would not be able to fit it.</a:t>
            </a:r>
            <a:endParaRPr lang="en-GB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Standards for tolerances </a:t>
            </a:r>
            <a:endParaRPr dirty="0"/>
          </a:p>
        </p:txBody>
      </p:sp>
      <p:sp>
        <p:nvSpPr>
          <p:cNvPr id="46" name="Google Shape;46;p4"/>
          <p:cNvSpPr txBox="1"/>
          <p:nvPr/>
        </p:nvSpPr>
        <p:spPr>
          <a:xfrm>
            <a:off x="457199" y="1616550"/>
            <a:ext cx="4869402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/>
              <a:t>There are a numerous different standards (too many to list here) available, setting out accepted ranges of tolerance for different materials, components, construction techniques, fabrication methods, installation techniques and building types.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60CFA0-FFC6-4AF3-A9D5-BEC72BF693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1616550"/>
            <a:ext cx="3048000" cy="20269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C7DA32-80E9-4ED7-8A7E-6D436184BC6C}"/>
              </a:ext>
            </a:extLst>
          </p:cNvPr>
          <p:cNvSpPr txBox="1"/>
          <p:nvPr/>
        </p:nvSpPr>
        <p:spPr>
          <a:xfrm>
            <a:off x="457199" y="4014726"/>
            <a:ext cx="82296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These range from relatively large tolerances for site layouts or landscaping to very precise tolerances for manufactured components.</a:t>
            </a:r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It is important that tolerances are clearly specified and that they are properly understood by everyone in the construction process from the designers through to the site operatives.</a:t>
            </a:r>
            <a:endParaRPr lang="en-US" sz="20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"/>
          <p:cNvSpPr txBox="1">
            <a:spLocks noGrp="1"/>
          </p:cNvSpPr>
          <p:nvPr>
            <p:ph type="title"/>
          </p:nvPr>
        </p:nvSpPr>
        <p:spPr>
          <a:xfrm>
            <a:off x="457200" y="1102196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dirty="0"/>
              <a:t>Tolerances: NHBC</a:t>
            </a:r>
            <a:endParaRPr dirty="0"/>
          </a:p>
        </p:txBody>
      </p:sp>
      <p:sp>
        <p:nvSpPr>
          <p:cNvPr id="52" name="Google Shape;52;p5"/>
          <p:cNvSpPr txBox="1">
            <a:spLocks noGrp="1"/>
          </p:cNvSpPr>
          <p:nvPr>
            <p:ph type="body" idx="1"/>
          </p:nvPr>
        </p:nvSpPr>
        <p:spPr>
          <a:xfrm>
            <a:off x="457200" y="2420888"/>
            <a:ext cx="8229600" cy="333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</a:pPr>
            <a:r>
              <a:rPr lang="en-GB" sz="2400">
                <a:solidFill>
                  <a:srgbClr val="1D2E3F"/>
                </a:solidFill>
              </a:rPr>
              <a:t>This link to the National House Building Council (NHBC) standards website gives examples of the different tolerances allowed:</a:t>
            </a:r>
            <a:endParaRPr lang="en-GB" sz="2400"/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400" u="sng">
                <a:solidFill>
                  <a:schemeClr val="hlink"/>
                </a:solidFill>
                <a:hlinkClick r:id="rId3"/>
              </a:rPr>
              <a:t>NHBC Standards 2011 (nhbccampaigns.co.uk)</a:t>
            </a:r>
            <a:endParaRPr sz="240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dirty="0"/>
              <a:t>Worked example</a:t>
            </a:r>
            <a:endParaRPr dirty="0"/>
          </a:p>
        </p:txBody>
      </p:sp>
      <p:sp>
        <p:nvSpPr>
          <p:cNvPr id="58" name="Google Shape;58;p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</a:pPr>
            <a:r>
              <a:rPr lang="en-GB"/>
              <a:t>The foundations of a building should measure 12m by 15m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The tolerance given is +/- 2%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The building could measure anything between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-2% = 11.76m by 14.7m</a:t>
            </a:r>
          </a:p>
          <a:p>
            <a:pPr marL="0" lvl="0" indent="0">
              <a:lnSpc>
                <a:spcPct val="120000"/>
              </a:lnSpc>
              <a:spcBef>
                <a:spcPts val="2000"/>
              </a:spcBef>
            </a:pPr>
            <a:r>
              <a:rPr lang="en-GB"/>
              <a:t>+2% = 12.24m by 15.3m</a:t>
            </a:r>
          </a:p>
          <a:p>
            <a:pPr marL="0" lvl="0" indent="0" algn="ctr">
              <a:lnSpc>
                <a:spcPct val="120000"/>
              </a:lnSpc>
              <a:spcBef>
                <a:spcPts val="2000"/>
              </a:spcBef>
            </a:pPr>
            <a:r>
              <a:rPr lang="en-GB"/>
              <a:t>That is a variation of 0.48m by 0.6m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Practical example: One World Trade </a:t>
            </a:r>
            <a:r>
              <a:rPr lang="en-GB" dirty="0" err="1"/>
              <a:t>Center</a:t>
            </a:r>
            <a:endParaRPr dirty="0"/>
          </a:p>
        </p:txBody>
      </p:sp>
      <p:sp>
        <p:nvSpPr>
          <p:cNvPr id="65" name="Google Shape;65;p7"/>
          <p:cNvSpPr txBox="1"/>
          <p:nvPr/>
        </p:nvSpPr>
        <p:spPr>
          <a:xfrm>
            <a:off x="3817398" y="2060848"/>
            <a:ext cx="5003074" cy="292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chemeClr val="dk1"/>
                </a:solidFill>
              </a:rPr>
              <a:t>If a 30 storey building was leaning by 1 degree, the top would be about 1.7m out of line with the bottom.</a:t>
            </a:r>
            <a:endParaRPr lang="en-GB" sz="2000" dirty="0"/>
          </a:p>
          <a:p>
            <a:pPr lvl="0"/>
            <a:endParaRPr lang="en-GB" sz="2000" dirty="0">
              <a:solidFill>
                <a:schemeClr val="dk1"/>
              </a:solidFill>
            </a:endParaRPr>
          </a:p>
          <a:p>
            <a:pPr lvl="0"/>
            <a:r>
              <a:rPr lang="en-GB" sz="2000" dirty="0">
                <a:solidFill>
                  <a:schemeClr val="dk1"/>
                </a:solidFill>
              </a:rPr>
              <a:t>If this was applied to the One World Trade </a:t>
            </a:r>
            <a:r>
              <a:rPr lang="en-GB" sz="2000" dirty="0" err="1">
                <a:solidFill>
                  <a:schemeClr val="dk1"/>
                </a:solidFill>
              </a:rPr>
              <a:t>Center</a:t>
            </a:r>
            <a:r>
              <a:rPr lang="en-GB" sz="2000" dirty="0">
                <a:solidFill>
                  <a:schemeClr val="dk1"/>
                </a:solidFill>
              </a:rPr>
              <a:t> in New York (shown left), how far out of line would the top be?</a:t>
            </a:r>
            <a:endParaRPr lang="en-GB" sz="2000" dirty="0"/>
          </a:p>
          <a:p>
            <a:pPr lvl="0"/>
            <a:endParaRPr lang="en-GB" sz="2000" dirty="0">
              <a:solidFill>
                <a:schemeClr val="dk1"/>
              </a:solidFill>
            </a:endParaRPr>
          </a:p>
          <a:p>
            <a:pPr lvl="0"/>
            <a:r>
              <a:rPr lang="en-GB" sz="2400" dirty="0">
                <a:solidFill>
                  <a:schemeClr val="dk1"/>
                </a:solidFill>
              </a:rPr>
              <a:t>9.5m!</a:t>
            </a:r>
            <a:endParaRPr lang="en-GB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A5FC2-9557-4743-907B-93F26B592A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053" y="1575847"/>
            <a:ext cx="2871812" cy="43055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rgbClr val="0077E3"/>
                </a:solidFill>
              </a:rPr>
              <a:t>Any questions?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0784FA-2201-41DC-914C-AF082A7AF3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93D236-51FE-48DA-9421-F792C3D50C0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5CD5526-776F-4E23-B567-AB691561DF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420</Words>
  <Application>Microsoft Office PowerPoint</Application>
  <PresentationFormat>On-screen Show (4:3)</PresentationFormat>
  <Paragraphs>38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1_Default Design</vt:lpstr>
      <vt:lpstr>6.3 Measurement standards, guidance and practice  PowerPoint 6: Tolerances </vt:lpstr>
      <vt:lpstr>Tolerances</vt:lpstr>
      <vt:lpstr>Onsite versus prefabricated processes</vt:lpstr>
      <vt:lpstr>Standards for tolerances </vt:lpstr>
      <vt:lpstr>Tolerances: NHBC</vt:lpstr>
      <vt:lpstr>Worked example</vt:lpstr>
      <vt:lpstr>Practical example: One World Trade Center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6.3 Measurement Standards, guidance and practice</dc:title>
  <dc:creator>janicec</dc:creator>
  <cp:lastModifiedBy>Suzanne Thurston</cp:lastModifiedBy>
  <cp:revision>10</cp:revision>
  <dcterms:created xsi:type="dcterms:W3CDTF">2013-05-28T00:38:54Z</dcterms:created>
  <dcterms:modified xsi:type="dcterms:W3CDTF">2025-11-12T17:35:15Z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