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28" r:id="rId6"/>
    <p:sldId id="341" r:id="rId7"/>
    <p:sldId id="345" r:id="rId8"/>
    <p:sldId id="346" r:id="rId9"/>
    <p:sldId id="347" r:id="rId10"/>
    <p:sldId id="348" r:id="rId11"/>
    <p:sldId id="351" r:id="rId12"/>
    <p:sldId id="352" r:id="rId13"/>
    <p:sldId id="349" r:id="rId14"/>
    <p:sldId id="353"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48"/>
    <p:restoredTop sz="94286" autoAdjust="0"/>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AB058A1-2625-4EBA-A7AB-8B5630062CB7}"/>
    <pc:docChg chg="custSel modSld">
      <pc:chgData name="Caroline Prodger" userId="e4ef2e75-b60b-401b-8ebe-291bdcf405f4" providerId="ADAL" clId="{2AB058A1-2625-4EBA-A7AB-8B5630062CB7}" dt="2021-06-28T10:20:17.998" v="3" actId="14100"/>
      <pc:docMkLst>
        <pc:docMk/>
      </pc:docMkLst>
      <pc:sldChg chg="addSp delSp modSp mod">
        <pc:chgData name="Caroline Prodger" userId="e4ef2e75-b60b-401b-8ebe-291bdcf405f4" providerId="ADAL" clId="{2AB058A1-2625-4EBA-A7AB-8B5630062CB7}" dt="2021-06-28T10:19:54.612" v="1" actId="21"/>
        <pc:sldMkLst>
          <pc:docMk/>
          <pc:sldMk cId="0" sldId="256"/>
        </pc:sldMkLst>
        <pc:spChg chg="add del mod">
          <ac:chgData name="Caroline Prodger" userId="e4ef2e75-b60b-401b-8ebe-291bdcf405f4" providerId="ADAL" clId="{2AB058A1-2625-4EBA-A7AB-8B5630062CB7}" dt="2021-06-28T10:19:54.612" v="1" actId="21"/>
          <ac:spMkLst>
            <pc:docMk/>
            <pc:sldMk cId="0" sldId="256"/>
            <ac:spMk id="3" creationId="{6E142901-567F-447D-AE71-80784E13F458}"/>
          </ac:spMkLst>
        </pc:spChg>
        <pc:spChg chg="del">
          <ac:chgData name="Caroline Prodger" userId="e4ef2e75-b60b-401b-8ebe-291bdcf405f4" providerId="ADAL" clId="{2AB058A1-2625-4EBA-A7AB-8B5630062CB7}" dt="2021-06-28T10:19:51.960" v="0" actId="21"/>
          <ac:spMkLst>
            <pc:docMk/>
            <pc:sldMk cId="0" sldId="256"/>
            <ac:spMk id="2050" creationId="{00000000-0000-0000-0000-000000000000}"/>
          </ac:spMkLst>
        </pc:spChg>
      </pc:sldChg>
      <pc:sldChg chg="modSp mod">
        <pc:chgData name="Caroline Prodger" userId="e4ef2e75-b60b-401b-8ebe-291bdcf405f4" providerId="ADAL" clId="{2AB058A1-2625-4EBA-A7AB-8B5630062CB7}" dt="2021-06-28T10:20:01.784" v="2" actId="1076"/>
        <pc:sldMkLst>
          <pc:docMk/>
          <pc:sldMk cId="3579309055" sldId="346"/>
        </pc:sldMkLst>
        <pc:picChg chg="mod">
          <ac:chgData name="Caroline Prodger" userId="e4ef2e75-b60b-401b-8ebe-291bdcf405f4" providerId="ADAL" clId="{2AB058A1-2625-4EBA-A7AB-8B5630062CB7}" dt="2021-06-28T10:20:01.784" v="2" actId="1076"/>
          <ac:picMkLst>
            <pc:docMk/>
            <pc:sldMk cId="3579309055" sldId="346"/>
            <ac:picMk id="5" creationId="{517ED3C8-038E-46AD-8F5A-4E401309BF85}"/>
          </ac:picMkLst>
        </pc:picChg>
      </pc:sldChg>
      <pc:sldChg chg="modSp mod">
        <pc:chgData name="Caroline Prodger" userId="e4ef2e75-b60b-401b-8ebe-291bdcf405f4" providerId="ADAL" clId="{2AB058A1-2625-4EBA-A7AB-8B5630062CB7}" dt="2021-06-28T10:20:17.998" v="3" actId="14100"/>
        <pc:sldMkLst>
          <pc:docMk/>
          <pc:sldMk cId="3001856298" sldId="353"/>
        </pc:sldMkLst>
        <pc:spChg chg="mod">
          <ac:chgData name="Caroline Prodger" userId="e4ef2e75-b60b-401b-8ebe-291bdcf405f4" providerId="ADAL" clId="{2AB058A1-2625-4EBA-A7AB-8B5630062CB7}" dt="2021-06-28T10:20:17.998" v="3" actId="14100"/>
          <ac:spMkLst>
            <pc:docMk/>
            <pc:sldMk cId="3001856298" sldId="353"/>
            <ac:spMk id="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88774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95447987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youtube.com/watch?v=npobh5IikMs&amp;feature=emb_logo"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lvl="1"/>
            <a:r>
              <a:rPr lang="en-GB" dirty="0">
                <a:solidFill>
                  <a:schemeClr val="tx1"/>
                </a:solidFill>
              </a:rPr>
              <a:t>6.2 Standard units of measurement and measurement techniques</a:t>
            </a:r>
            <a:br>
              <a:rPr lang="en-GB" dirty="0">
                <a:solidFill>
                  <a:schemeClr val="tx1"/>
                </a:solidFill>
              </a:rPr>
            </a:br>
            <a:br>
              <a:rPr lang="en-GB" dirty="0">
                <a:solidFill>
                  <a:schemeClr val="tx1"/>
                </a:solidFill>
              </a:rPr>
            </a:br>
            <a:r>
              <a:rPr lang="en-GB" dirty="0">
                <a:solidFill>
                  <a:srgbClr val="0077E3"/>
                </a:solidFill>
              </a:rPr>
              <a:t>PowerPoint 3: Site measurement</a:t>
            </a:r>
            <a:endParaRPr lang="en-GB" dirty="0">
              <a:solidFill>
                <a:schemeClr val="tx1"/>
              </a:solidFill>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57200" y="1850452"/>
            <a:ext cx="4824537" cy="2246769"/>
          </a:xfrm>
          <a:prstGeom prst="rect">
            <a:avLst/>
          </a:prstGeom>
        </p:spPr>
        <p:txBody>
          <a:bodyPr wrap="square">
            <a:spAutoFit/>
          </a:bodyPr>
          <a:lstStyle/>
          <a:p>
            <a:r>
              <a:rPr lang="en-GB" dirty="0"/>
              <a:t>Used to measure and draw straight lines, a </a:t>
            </a:r>
            <a:r>
              <a:rPr lang="en-GB" b="1" dirty="0"/>
              <a:t>rule</a:t>
            </a:r>
            <a:r>
              <a:rPr lang="en-GB" dirty="0"/>
              <a:t> is one of the most basic measurement devices. Available in assorted lengths, a </a:t>
            </a:r>
            <a:r>
              <a:rPr lang="en-GB" b="1" dirty="0"/>
              <a:t>tape measure</a:t>
            </a:r>
            <a:r>
              <a:rPr lang="en-GB" dirty="0"/>
              <a:t> is a portable tool that can measure to an accuracy of around 1mm if used correctly.</a:t>
            </a:r>
          </a:p>
        </p:txBody>
      </p:sp>
      <p:pic>
        <p:nvPicPr>
          <p:cNvPr id="5" name="Picture 4">
            <a:extLst>
              <a:ext uri="{FF2B5EF4-FFF2-40B4-BE49-F238E27FC236}">
                <a16:creationId xmlns:a16="http://schemas.microsoft.com/office/drawing/2014/main" id="{2A33CE51-2704-430A-A411-45A6CD4909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81737" y="1772816"/>
            <a:ext cx="3034680" cy="2148553"/>
          </a:xfrm>
          <a:prstGeom prst="rect">
            <a:avLst/>
          </a:prstGeom>
        </p:spPr>
      </p:pic>
      <p:pic>
        <p:nvPicPr>
          <p:cNvPr id="8" name="Picture 7">
            <a:extLst>
              <a:ext uri="{FF2B5EF4-FFF2-40B4-BE49-F238E27FC236}">
                <a16:creationId xmlns:a16="http://schemas.microsoft.com/office/drawing/2014/main" id="{8F1B6B5F-B384-4119-9935-7A9C58DE79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7004" y="4293096"/>
            <a:ext cx="2232464" cy="1489053"/>
          </a:xfrm>
          <a:prstGeom prst="rect">
            <a:avLst/>
          </a:prstGeom>
        </p:spPr>
      </p:pic>
    </p:spTree>
    <p:extLst>
      <p:ext uri="{BB962C8B-B14F-4D97-AF65-F5344CB8AC3E}">
        <p14:creationId xmlns:p14="http://schemas.microsoft.com/office/powerpoint/2010/main" val="1613142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026BE3A-6825-4309-9B89-D8B1E2ABAD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92815" y="3933056"/>
            <a:ext cx="3158369" cy="2106632"/>
          </a:xfrm>
          <a:prstGeom prst="rect">
            <a:avLst/>
          </a:prstGeom>
        </p:spPr>
      </p:pic>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Planning tools</a:t>
            </a:r>
          </a:p>
        </p:txBody>
      </p:sp>
      <p:sp>
        <p:nvSpPr>
          <p:cNvPr id="6" name="Rectangle 5"/>
          <p:cNvSpPr/>
          <p:nvPr/>
        </p:nvSpPr>
        <p:spPr>
          <a:xfrm>
            <a:off x="457200" y="1848836"/>
            <a:ext cx="8003232" cy="2246769"/>
          </a:xfrm>
          <a:prstGeom prst="rect">
            <a:avLst/>
          </a:prstGeom>
        </p:spPr>
        <p:txBody>
          <a:bodyPr wrap="square">
            <a:spAutoFit/>
          </a:bodyPr>
          <a:lstStyle/>
          <a:p>
            <a:r>
              <a:rPr lang="en-GB" dirty="0"/>
              <a:t>A</a:t>
            </a:r>
            <a:r>
              <a:rPr lang="en-GB" b="1" dirty="0"/>
              <a:t> scale rule</a:t>
            </a:r>
            <a:r>
              <a:rPr lang="en-GB" dirty="0"/>
              <a:t> is a planning tool used by architects, engineers and designers to draw their designs at an appropriate scale that fits on a piece of paper. Typically the rule has the following scales: 1:1, 1:100, 1:20, 1:200, 1:5, 1:500, 1:1250, 1:2500.</a:t>
            </a:r>
          </a:p>
          <a:p>
            <a:endParaRPr lang="en-GB" dirty="0"/>
          </a:p>
          <a:p>
            <a:r>
              <a:rPr lang="en-GB" dirty="0"/>
              <a:t>When taking measurements, select the appropriate scale and read the measurement directly from the rule.</a:t>
            </a:r>
          </a:p>
        </p:txBody>
      </p:sp>
    </p:spTree>
    <p:extLst>
      <p:ext uri="{BB962C8B-B14F-4D97-AF65-F5344CB8AC3E}">
        <p14:creationId xmlns:p14="http://schemas.microsoft.com/office/powerpoint/2010/main" val="3001856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484784"/>
            <a:ext cx="8229600" cy="360040"/>
          </a:xfrm>
        </p:spPr>
        <p:txBody>
          <a:bodyPr/>
          <a:lstStyle/>
          <a:p>
            <a:r>
              <a:rPr lang="en-US" dirty="0">
                <a:ea typeface="ＭＳ Ｐゴシック" pitchFamily="-105" charset="-128"/>
                <a:cs typeface="ＭＳ Ｐゴシック" pitchFamily="-105" charset="-128"/>
              </a:rPr>
              <a:t>Measurement techniques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r>
              <a:rPr lang="en-US" sz="2000" b="0" dirty="0">
                <a:solidFill>
                  <a:schemeClr val="tx1"/>
                </a:solidFill>
                <a:ea typeface="ＭＳ Ｐゴシック" pitchFamily="-105" charset="-128"/>
                <a:cs typeface="ＭＳ Ｐゴシック" pitchFamily="-105" charset="-128"/>
              </a:rPr>
              <a:t>In pairs, discuss the types of measurements that may need to be taken during construction projects and the tools used.</a:t>
            </a:r>
            <a:endParaRPr lang="en-US" sz="2000" b="0" dirty="0">
              <a:solidFill>
                <a:schemeClr val="tx1"/>
              </a:solidFill>
              <a:latin typeface="+mn-lt"/>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3787803"/>
            <a:ext cx="8229600" cy="1415418"/>
          </a:xfrm>
        </p:spPr>
        <p:txBody>
          <a:bodyPr/>
          <a:lstStyle/>
          <a:p>
            <a:pPr marL="0" indent="0"/>
            <a:endParaRPr lang="en-US" dirty="0">
              <a:ea typeface="ＭＳ Ｐゴシック" pitchFamily="-105" charset="-128"/>
              <a:cs typeface="ＭＳ Ｐゴシック" pitchFamily="-105" charset="-128"/>
            </a:endParaRPr>
          </a:p>
          <a:p>
            <a:pPr marL="0" indent="0"/>
            <a:endParaRPr lang="en-US" dirty="0">
              <a:ea typeface="ＭＳ Ｐゴシック" pitchFamily="-105" charset="-128"/>
              <a:cs typeface="ＭＳ Ｐゴシック" pitchFamily="-105" charset="-128"/>
            </a:endParaRPr>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 past and present</a:t>
            </a:r>
          </a:p>
        </p:txBody>
      </p:sp>
      <p:sp>
        <p:nvSpPr>
          <p:cNvPr id="3075" name="Content Placeholder 2"/>
          <p:cNvSpPr>
            <a:spLocks noGrp="1"/>
          </p:cNvSpPr>
          <p:nvPr>
            <p:ph sz="quarter" idx="10"/>
          </p:nvPr>
        </p:nvSpPr>
        <p:spPr>
          <a:xfrm>
            <a:off x="457200" y="2060848"/>
            <a:ext cx="8229600" cy="3699152"/>
          </a:xfrm>
        </p:spPr>
        <p:txBody>
          <a:bodyPr/>
          <a:lstStyle/>
          <a:p>
            <a:r>
              <a:rPr lang="en-GB" dirty="0"/>
              <a:t>Accurate measuring tools are becoming increasingly advanced, each and every year, although traditional tools are still as valid today as they were many years ago.</a:t>
            </a:r>
          </a:p>
          <a:p>
            <a:r>
              <a:rPr lang="en-GB" dirty="0">
                <a:ea typeface="ＭＳ Ｐゴシック" pitchFamily="-105" charset="-128"/>
              </a:rPr>
              <a:t>Equipment can vary from cutting edge digital equipment to water levels and plumb bobs that work very simply, using gravity. 	</a:t>
            </a:r>
            <a:endParaRPr lang="en-US" dirty="0"/>
          </a:p>
        </p:txBody>
      </p:sp>
    </p:spTree>
    <p:extLst>
      <p:ext uri="{BB962C8B-B14F-4D97-AF65-F5344CB8AC3E}">
        <p14:creationId xmlns:p14="http://schemas.microsoft.com/office/powerpoint/2010/main" val="1851034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Tools for measuring on site</a:t>
            </a:r>
          </a:p>
        </p:txBody>
      </p:sp>
      <p:sp>
        <p:nvSpPr>
          <p:cNvPr id="3075" name="Content Placeholder 2"/>
          <p:cNvSpPr>
            <a:spLocks noGrp="1"/>
          </p:cNvSpPr>
          <p:nvPr>
            <p:ph sz="quarter" idx="10"/>
          </p:nvPr>
        </p:nvSpPr>
        <p:spPr>
          <a:xfrm>
            <a:off x="450087" y="1704809"/>
            <a:ext cx="6066130" cy="3699152"/>
          </a:xfrm>
        </p:spPr>
        <p:txBody>
          <a:bodyPr/>
          <a:lstStyle/>
          <a:p>
            <a:r>
              <a:rPr lang="en-GB" dirty="0">
                <a:ea typeface="ＭＳ Ｐゴシック" pitchFamily="-105" charset="-128"/>
              </a:rPr>
              <a:t>A</a:t>
            </a:r>
            <a:r>
              <a:rPr lang="en-GB" b="1" dirty="0">
                <a:ea typeface="ＭＳ Ｐゴシック" pitchFamily="-105" charset="-128"/>
              </a:rPr>
              <a:t> laser distance measure</a:t>
            </a:r>
            <a:r>
              <a:rPr lang="en-GB" b="1" dirty="0"/>
              <a:t> </a:t>
            </a:r>
            <a:r>
              <a:rPr lang="en-GB" dirty="0"/>
              <a:t>makes the measurement task faster and easier. This tool sends out a focused pulse of light to a target and upon detecting the reflection, calculates the distance to this target with an accuracy of around +/- 1.5mm in a range of 50m.</a:t>
            </a:r>
            <a:endParaRPr lang="en-GB" dirty="0">
              <a:ea typeface="ＭＳ Ｐゴシック" pitchFamily="-105" charset="-128"/>
            </a:endParaRPr>
          </a:p>
          <a:p>
            <a:r>
              <a:rPr lang="en-GB" b="1" dirty="0"/>
              <a:t>Theodolites</a:t>
            </a:r>
            <a:r>
              <a:rPr lang="en-GB" dirty="0"/>
              <a:t>, in their modern form, consist of a telescope mounted to swivel both horizontally and vertically. Levelling is accomplished with the aid of a spirit level. Mounted on a tripod with adjustable legs, the theodolite is used in the field to obtain precise angular measurements.</a:t>
            </a:r>
            <a:endParaRPr lang="en-GB" dirty="0">
              <a:ea typeface="ＭＳ Ｐゴシック" pitchFamily="-105" charset="-128"/>
            </a:endParaRPr>
          </a:p>
          <a:p>
            <a:pPr marL="0" indent="0"/>
            <a:r>
              <a:rPr lang="en-GB" dirty="0">
                <a:ea typeface="ＭＳ Ｐゴシック" pitchFamily="-105" charset="-128"/>
              </a:rPr>
              <a:t>	</a:t>
            </a:r>
            <a:endParaRPr lang="en-US" dirty="0"/>
          </a:p>
        </p:txBody>
      </p:sp>
      <p:pic>
        <p:nvPicPr>
          <p:cNvPr id="4" name="Picture 3">
            <a:extLst>
              <a:ext uri="{FF2B5EF4-FFF2-40B4-BE49-F238E27FC236}">
                <a16:creationId xmlns:a16="http://schemas.microsoft.com/office/drawing/2014/main" id="{19EB5D7F-8C33-4455-A391-C31C7B2E77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97505" y="2420888"/>
            <a:ext cx="2483035" cy="1656184"/>
          </a:xfrm>
          <a:prstGeom prst="rect">
            <a:avLst/>
          </a:prstGeom>
        </p:spPr>
      </p:pic>
    </p:spTree>
    <p:extLst>
      <p:ext uri="{BB962C8B-B14F-4D97-AF65-F5344CB8AC3E}">
        <p14:creationId xmlns:p14="http://schemas.microsoft.com/office/powerpoint/2010/main" val="1362080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3075" name="Content Placeholder 2"/>
          <p:cNvSpPr>
            <a:spLocks noGrp="1"/>
          </p:cNvSpPr>
          <p:nvPr>
            <p:ph sz="quarter" idx="10"/>
          </p:nvPr>
        </p:nvSpPr>
        <p:spPr>
          <a:xfrm>
            <a:off x="450086" y="1704809"/>
            <a:ext cx="8442394" cy="1940215"/>
          </a:xfrm>
        </p:spPr>
        <p:txBody>
          <a:bodyPr/>
          <a:lstStyle/>
          <a:p>
            <a:r>
              <a:rPr lang="en-GB" dirty="0">
                <a:ea typeface="ＭＳ Ｐゴシック" pitchFamily="-105" charset="-128"/>
              </a:rPr>
              <a:t>A</a:t>
            </a:r>
            <a:r>
              <a:rPr lang="en-GB" b="1" dirty="0">
                <a:ea typeface="ＭＳ Ｐゴシック" pitchFamily="-105" charset="-128"/>
              </a:rPr>
              <a:t> zip level</a:t>
            </a:r>
            <a:r>
              <a:rPr lang="en-GB" dirty="0">
                <a:ea typeface="ＭＳ Ｐゴシック" pitchFamily="-105" charset="-128"/>
              </a:rPr>
              <a:t> is an electronic device that allows measurement of elevation, saving time on making measurements and calculations. </a:t>
            </a:r>
          </a:p>
          <a:p>
            <a:r>
              <a:rPr lang="en-GB" sz="1400" dirty="0">
                <a:hlinkClick r:id="rId2"/>
              </a:rPr>
              <a:t>Zip Level – YouTube</a:t>
            </a:r>
            <a:endParaRPr lang="en-GB" sz="1400" dirty="0"/>
          </a:p>
        </p:txBody>
      </p:sp>
      <p:sp>
        <p:nvSpPr>
          <p:cNvPr id="4" name="Rectangle 3"/>
          <p:cNvSpPr/>
          <p:nvPr/>
        </p:nvSpPr>
        <p:spPr>
          <a:xfrm>
            <a:off x="2689448" y="3609619"/>
            <a:ext cx="6210146" cy="2246769"/>
          </a:xfrm>
          <a:prstGeom prst="rect">
            <a:avLst/>
          </a:prstGeom>
        </p:spPr>
        <p:txBody>
          <a:bodyPr wrap="square">
            <a:spAutoFit/>
          </a:bodyPr>
          <a:lstStyle/>
          <a:p>
            <a:r>
              <a:rPr lang="en-GB" dirty="0"/>
              <a:t>A</a:t>
            </a:r>
            <a:r>
              <a:rPr lang="en-GB" b="1" dirty="0"/>
              <a:t> measuring wheel</a:t>
            </a:r>
            <a:r>
              <a:rPr lang="en-GB" dirty="0"/>
              <a:t> is ideally suited to estimating projects or relatively low-accuracy surveys. This is reflected in their units of measurement: generally using metres and centimetres. Measuring wheels are frequently used for estimating, marking out or verifying measurements taken with more precise measurement equipment.  </a:t>
            </a:r>
          </a:p>
        </p:txBody>
      </p:sp>
      <p:pic>
        <p:nvPicPr>
          <p:cNvPr id="5" name="Picture 4">
            <a:extLst>
              <a:ext uri="{FF2B5EF4-FFF2-40B4-BE49-F238E27FC236}">
                <a16:creationId xmlns:a16="http://schemas.microsoft.com/office/drawing/2014/main" id="{517ED3C8-038E-46AD-8F5A-4E401309BF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6384" y="2926014"/>
            <a:ext cx="1954560" cy="2930374"/>
          </a:xfrm>
          <a:prstGeom prst="rect">
            <a:avLst/>
          </a:prstGeom>
        </p:spPr>
      </p:pic>
    </p:spTree>
    <p:extLst>
      <p:ext uri="{BB962C8B-B14F-4D97-AF65-F5344CB8AC3E}">
        <p14:creationId xmlns:p14="http://schemas.microsoft.com/office/powerpoint/2010/main" val="3579309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3075" name="Content Placeholder 2"/>
          <p:cNvSpPr>
            <a:spLocks noGrp="1"/>
          </p:cNvSpPr>
          <p:nvPr>
            <p:ph sz="quarter" idx="10"/>
          </p:nvPr>
        </p:nvSpPr>
        <p:spPr>
          <a:xfrm>
            <a:off x="450086" y="1704809"/>
            <a:ext cx="8442394" cy="1652183"/>
          </a:xfrm>
        </p:spPr>
        <p:txBody>
          <a:bodyPr/>
          <a:lstStyle/>
          <a:p>
            <a:pPr marL="0" indent="0"/>
            <a:r>
              <a:rPr lang="en-GB" b="1" dirty="0">
                <a:ea typeface="ＭＳ Ｐゴシック" pitchFamily="-105" charset="-128"/>
              </a:rPr>
              <a:t>		</a:t>
            </a:r>
          </a:p>
        </p:txBody>
      </p:sp>
      <p:sp>
        <p:nvSpPr>
          <p:cNvPr id="6" name="Rectangle 5"/>
          <p:cNvSpPr/>
          <p:nvPr/>
        </p:nvSpPr>
        <p:spPr>
          <a:xfrm>
            <a:off x="1845940" y="2433888"/>
            <a:ext cx="5040559" cy="2862322"/>
          </a:xfrm>
          <a:prstGeom prst="rect">
            <a:avLst/>
          </a:prstGeom>
        </p:spPr>
        <p:txBody>
          <a:bodyPr wrap="square">
            <a:spAutoFit/>
          </a:bodyPr>
          <a:lstStyle/>
          <a:p>
            <a:r>
              <a:rPr lang="en-GB" b="1" dirty="0"/>
              <a:t>Calipers </a:t>
            </a:r>
            <a:r>
              <a:rPr lang="en-GB" dirty="0"/>
              <a:t>and</a:t>
            </a:r>
            <a:r>
              <a:rPr lang="en-GB" b="1" dirty="0"/>
              <a:t> </a:t>
            </a:r>
            <a:r>
              <a:rPr lang="en-GB" b="1" dirty="0" err="1"/>
              <a:t>micrometers </a:t>
            </a:r>
            <a:r>
              <a:rPr lang="en-GB"/>
              <a:t>are used by engineers to accurately measure the distance between two sides of something. </a:t>
            </a:r>
            <a:r>
              <a:rPr lang="en-GB" dirty="0"/>
              <a:t>They are simple measuring tools that are very important when you need accurate data about an object. These tools are very common and have been in use for many years. Newer variants have digital displays to aid accurate readings.</a:t>
            </a:r>
          </a:p>
        </p:txBody>
      </p:sp>
      <p:pic>
        <p:nvPicPr>
          <p:cNvPr id="4" name="Picture 3">
            <a:extLst>
              <a:ext uri="{FF2B5EF4-FFF2-40B4-BE49-F238E27FC236}">
                <a16:creationId xmlns:a16="http://schemas.microsoft.com/office/drawing/2014/main" id="{D35CA145-48E5-47C0-9EC8-1D6A6F7285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6922112">
            <a:off x="46688" y="3357149"/>
            <a:ext cx="2333635" cy="795769"/>
          </a:xfrm>
          <a:prstGeom prst="rect">
            <a:avLst/>
          </a:prstGeom>
        </p:spPr>
      </p:pic>
      <p:pic>
        <p:nvPicPr>
          <p:cNvPr id="8" name="Picture 7">
            <a:extLst>
              <a:ext uri="{FF2B5EF4-FFF2-40B4-BE49-F238E27FC236}">
                <a16:creationId xmlns:a16="http://schemas.microsoft.com/office/drawing/2014/main" id="{8AA259DF-82ED-43D2-8449-AD294DEA13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86198" y="1988841"/>
            <a:ext cx="2051202" cy="1368152"/>
          </a:xfrm>
          <a:prstGeom prst="rect">
            <a:avLst/>
          </a:prstGeom>
        </p:spPr>
      </p:pic>
    </p:spTree>
    <p:extLst>
      <p:ext uri="{BB962C8B-B14F-4D97-AF65-F5344CB8AC3E}">
        <p14:creationId xmlns:p14="http://schemas.microsoft.com/office/powerpoint/2010/main" val="4076867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57200" y="1766257"/>
            <a:ext cx="4613684" cy="2862322"/>
          </a:xfrm>
          <a:prstGeom prst="rect">
            <a:avLst/>
          </a:prstGeom>
        </p:spPr>
        <p:txBody>
          <a:bodyPr wrap="square">
            <a:spAutoFit/>
          </a:bodyPr>
          <a:lstStyle/>
          <a:p>
            <a:r>
              <a:rPr lang="en-GB" b="1" dirty="0"/>
              <a:t>Laser levels </a:t>
            </a:r>
            <a:r>
              <a:rPr lang="en-GB" dirty="0"/>
              <a:t>and</a:t>
            </a:r>
            <a:r>
              <a:rPr lang="en-GB" b="1" dirty="0"/>
              <a:t> measures </a:t>
            </a:r>
            <a:r>
              <a:rPr lang="en-GB" dirty="0"/>
              <a:t>are similar to the levels used by surveyors. Often ‘self levelling’, these tools are used by construction workers/tradespeople to give accurate horizontal and vertical lines to aid accurate installation of materials and equipment, and are generally more accurate than spirit levels.</a:t>
            </a:r>
          </a:p>
        </p:txBody>
      </p:sp>
      <p:pic>
        <p:nvPicPr>
          <p:cNvPr id="4" name="Picture 3">
            <a:extLst>
              <a:ext uri="{FF2B5EF4-FFF2-40B4-BE49-F238E27FC236}">
                <a16:creationId xmlns:a16="http://schemas.microsoft.com/office/drawing/2014/main" id="{B0ADAAD0-230E-44C5-85E8-D81F97F8FE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1777300"/>
            <a:ext cx="2976206" cy="1985130"/>
          </a:xfrm>
          <a:prstGeom prst="rect">
            <a:avLst/>
          </a:prstGeom>
        </p:spPr>
      </p:pic>
    </p:spTree>
    <p:extLst>
      <p:ext uri="{BB962C8B-B14F-4D97-AF65-F5344CB8AC3E}">
        <p14:creationId xmlns:p14="http://schemas.microsoft.com/office/powerpoint/2010/main" val="2384542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290476" y="1875596"/>
            <a:ext cx="4785580" cy="3477875"/>
          </a:xfrm>
          <a:prstGeom prst="rect">
            <a:avLst/>
          </a:prstGeom>
        </p:spPr>
        <p:txBody>
          <a:bodyPr wrap="square">
            <a:spAutoFit/>
          </a:bodyPr>
          <a:lstStyle/>
          <a:p>
            <a:pPr fontAlgn="t"/>
            <a:r>
              <a:rPr lang="en-GB" dirty="0"/>
              <a:t>A </a:t>
            </a:r>
            <a:r>
              <a:rPr lang="en-GB" b="1" dirty="0"/>
              <a:t>spirit level</a:t>
            </a:r>
            <a:r>
              <a:rPr lang="en-GB" dirty="0"/>
              <a:t> is used to indicate whether a surface is level on the horizontal or vertical planes. The most important feature on any spirit level is the glass or plastic vial. This vial contains a coloured liquid that has a bubble of air that moves along the vial. The vials feature two graduation marks that are spaced to allow positioning of the bubble between these two graduations, which then indicates horizontal or vertical level.</a:t>
            </a:r>
            <a:endParaRPr lang="en-GB" b="1" dirty="0"/>
          </a:p>
        </p:txBody>
      </p:sp>
      <p:pic>
        <p:nvPicPr>
          <p:cNvPr id="4" name="Picture 3">
            <a:extLst>
              <a:ext uri="{FF2B5EF4-FFF2-40B4-BE49-F238E27FC236}">
                <a16:creationId xmlns:a16="http://schemas.microsoft.com/office/drawing/2014/main" id="{15BDD695-C3EC-4173-B9A2-544B607FA5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64088" y="2132856"/>
            <a:ext cx="3489436" cy="2177408"/>
          </a:xfrm>
          <a:prstGeom prst="rect">
            <a:avLst/>
          </a:prstGeom>
        </p:spPr>
      </p:pic>
    </p:spTree>
    <p:extLst>
      <p:ext uri="{BB962C8B-B14F-4D97-AF65-F5344CB8AC3E}">
        <p14:creationId xmlns:p14="http://schemas.microsoft.com/office/powerpoint/2010/main" val="3426651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96752"/>
            <a:ext cx="8229600" cy="576064"/>
          </a:xfrm>
        </p:spPr>
        <p:txBody>
          <a:bodyPr/>
          <a:lstStyle/>
          <a:p>
            <a:r>
              <a:rPr lang="en-US" dirty="0">
                <a:ea typeface="ＭＳ Ｐゴシック" pitchFamily="-105" charset="-128"/>
                <a:cs typeface="ＭＳ Ｐゴシック" pitchFamily="-105" charset="-128"/>
              </a:rPr>
              <a:t>Measuring tools</a:t>
            </a:r>
          </a:p>
        </p:txBody>
      </p:sp>
      <p:sp>
        <p:nvSpPr>
          <p:cNvPr id="6" name="Rectangle 5"/>
          <p:cNvSpPr/>
          <p:nvPr/>
        </p:nvSpPr>
        <p:spPr>
          <a:xfrm>
            <a:off x="432426" y="2019503"/>
            <a:ext cx="6443829" cy="2862322"/>
          </a:xfrm>
          <a:prstGeom prst="rect">
            <a:avLst/>
          </a:prstGeom>
        </p:spPr>
        <p:txBody>
          <a:bodyPr wrap="square">
            <a:spAutoFit/>
          </a:bodyPr>
          <a:lstStyle/>
          <a:p>
            <a:pPr fontAlgn="t"/>
            <a:r>
              <a:rPr lang="en-GB" sz="1800" dirty="0"/>
              <a:t>Using the principle that water will always find its own level, </a:t>
            </a:r>
            <a:r>
              <a:rPr lang="en-GB" sz="1800" b="1" dirty="0"/>
              <a:t>water levels </a:t>
            </a:r>
            <a:r>
              <a:rPr lang="en-GB" sz="1800" dirty="0"/>
              <a:t>are very accurate instruments, used widely throughout the construction and building industries.</a:t>
            </a:r>
          </a:p>
          <a:p>
            <a:pPr fontAlgn="t"/>
            <a:br>
              <a:rPr lang="en-GB" sz="1800" dirty="0"/>
            </a:br>
            <a:r>
              <a:rPr lang="en-GB" sz="1800" dirty="0"/>
              <a:t>They are designed for single-handed use when simultaneously measuring equal heights at two distant points.</a:t>
            </a:r>
          </a:p>
          <a:p>
            <a:pPr fontAlgn="t"/>
            <a:br>
              <a:rPr lang="en-GB" sz="1800" dirty="0"/>
            </a:br>
            <a:r>
              <a:rPr lang="en-GB" sz="1800" dirty="0"/>
              <a:t>A water level is the ideal tool for accurate unsighted room-to-room measurement or distant levelling, when using a spirit level would be ineffective.</a:t>
            </a:r>
            <a:endParaRPr lang="en-GB" sz="1800" b="1"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04248" y="1884792"/>
            <a:ext cx="1656874" cy="1534467"/>
          </a:xfrm>
          <a:prstGeom prst="rect">
            <a:avLst/>
          </a:prstGeom>
        </p:spPr>
      </p:pic>
    </p:spTree>
    <p:extLst>
      <p:ext uri="{BB962C8B-B14F-4D97-AF65-F5344CB8AC3E}">
        <p14:creationId xmlns:p14="http://schemas.microsoft.com/office/powerpoint/2010/main" val="27361045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4CCE6E-D5EB-4BBC-BF74-9D434FE42738}">
  <ds:schemaRefs>
    <ds:schemaRef ds:uri="http://schemas.microsoft.com/sharepoint/v3/contenttype/forms"/>
  </ds:schemaRefs>
</ds:datastoreItem>
</file>

<file path=customXml/itemProps2.xml><?xml version="1.0" encoding="utf-8"?>
<ds:datastoreItem xmlns:ds="http://schemas.openxmlformats.org/officeDocument/2006/customXml" ds:itemID="{CE720DD2-6EE8-4699-95EC-7FB020FD18F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0065B54-658D-4673-B78C-7E75F0942B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90</TotalTime>
  <Words>679</Words>
  <Application>Microsoft Office PowerPoint</Application>
  <PresentationFormat>On-screen Show (4:3)</PresentationFormat>
  <Paragraphs>34</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1_Default Design</vt:lpstr>
      <vt:lpstr>6.2 Standard units of measurement and measurement techniques  PowerPoint 3: Site measurement</vt:lpstr>
      <vt:lpstr>Measurement techniques  In pairs, discuss the types of measurements that may need to be taken during construction projects and the tools used.</vt:lpstr>
      <vt:lpstr>Measuring tools past and present</vt:lpstr>
      <vt:lpstr>Tools for measuring on site</vt:lpstr>
      <vt:lpstr>Measuring tools</vt:lpstr>
      <vt:lpstr>Measuring tools</vt:lpstr>
      <vt:lpstr>Measuring tools</vt:lpstr>
      <vt:lpstr>Measuring tools</vt:lpstr>
      <vt:lpstr>Measuring tools</vt:lpstr>
      <vt:lpstr>Measuring tools</vt:lpstr>
      <vt:lpstr>Planning tools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178</cp:revision>
  <dcterms:created xsi:type="dcterms:W3CDTF">2013-05-28T00:38:54Z</dcterms:created>
  <dcterms:modified xsi:type="dcterms:W3CDTF">2025-11-12T17:35:56Z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