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12"/>
  </p:notesMasterIdLst>
  <p:handoutMasterIdLst>
    <p:handoutMasterId r:id="rId13"/>
  </p:handoutMasterIdLst>
  <p:sldIdLst>
    <p:sldId id="256" r:id="rId5"/>
    <p:sldId id="329" r:id="rId6"/>
    <p:sldId id="330" r:id="rId7"/>
    <p:sldId id="331" r:id="rId8"/>
    <p:sldId id="332" r:id="rId9"/>
    <p:sldId id="333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3827A5-900E-4D7B-B802-A59AC83C423E}" v="8" dt="2021-06-11T12:48:41.753"/>
    <p1510:client id="{D5D2CC5E-DE85-4407-9020-04DE9011082D}" v="2" dt="2021-06-11T13:04:13.1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8903"/>
    <p:restoredTop sz="94269" autoAdjust="0"/>
  </p:normalViewPr>
  <p:slideViewPr>
    <p:cSldViewPr showGuides="1">
      <p:cViewPr varScale="1">
        <p:scale>
          <a:sx n="64" d="100"/>
          <a:sy n="64" d="100"/>
        </p:scale>
        <p:origin x="83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5D2CC5E-DE85-4407-9020-04DE9011082D}"/>
    <pc:docChg chg="modSld">
      <pc:chgData name="Caroline Prodger" userId="e4ef2e75-b60b-401b-8ebe-291bdcf405f4" providerId="ADAL" clId="{D5D2CC5E-DE85-4407-9020-04DE9011082D}" dt="2021-06-11T13:03:46.509" v="20" actId="1076"/>
      <pc:docMkLst>
        <pc:docMk/>
      </pc:docMkLst>
      <pc:sldChg chg="addSp modSp mod">
        <pc:chgData name="Caroline Prodger" userId="e4ef2e75-b60b-401b-8ebe-291bdcf405f4" providerId="ADAL" clId="{D5D2CC5E-DE85-4407-9020-04DE9011082D}" dt="2021-06-11T13:03:46.509" v="20" actId="1076"/>
        <pc:sldMkLst>
          <pc:docMk/>
          <pc:sldMk cId="654457426" sldId="334"/>
        </pc:sldMkLst>
        <pc:spChg chg="mod">
          <ac:chgData name="Caroline Prodger" userId="e4ef2e75-b60b-401b-8ebe-291bdcf405f4" providerId="ADAL" clId="{D5D2CC5E-DE85-4407-9020-04DE9011082D}" dt="2021-06-11T13:03:43.531" v="19" actId="14100"/>
          <ac:spMkLst>
            <pc:docMk/>
            <pc:sldMk cId="654457426" sldId="334"/>
            <ac:spMk id="3" creationId="{817E7FE8-DDF0-4D4B-AC47-F1E253167DE0}"/>
          </ac:spMkLst>
        </pc:spChg>
        <pc:spChg chg="add mod">
          <ac:chgData name="Caroline Prodger" userId="e4ef2e75-b60b-401b-8ebe-291bdcf405f4" providerId="ADAL" clId="{D5D2CC5E-DE85-4407-9020-04DE9011082D}" dt="2021-06-11T13:03:33.873" v="16" actId="20577"/>
          <ac:spMkLst>
            <pc:docMk/>
            <pc:sldMk cId="654457426" sldId="334"/>
            <ac:spMk id="6" creationId="{464D684D-ABD8-47A8-8F34-A83B03125EAD}"/>
          </ac:spMkLst>
        </pc:spChg>
        <pc:picChg chg="add mod">
          <ac:chgData name="Caroline Prodger" userId="e4ef2e75-b60b-401b-8ebe-291bdcf405f4" providerId="ADAL" clId="{D5D2CC5E-DE85-4407-9020-04DE9011082D}" dt="2021-06-11T13:03:46.509" v="20" actId="1076"/>
          <ac:picMkLst>
            <pc:docMk/>
            <pc:sldMk cId="654457426" sldId="334"/>
            <ac:picMk id="4" creationId="{2C4FA5C0-FFC7-49E4-AA3B-D239C7867DB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92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6484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6.2 Standard units of measurement and measurement techniques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4: Estimation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5292080" y="3573016"/>
            <a:ext cx="1594520" cy="2057400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Construction measurement principles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55329"/>
            <a:ext cx="8229600" cy="36004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Approximation/estimation activity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US" sz="2000" b="0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In which circumstances would an estimation be suitable for a measurement, and in which would an accurate measurement be required? Discuss.</a:t>
            </a:r>
            <a:endParaRPr lang="en-US" sz="2000" b="0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3787803"/>
            <a:ext cx="8229600" cy="1415418"/>
          </a:xfrm>
        </p:spPr>
        <p:txBody>
          <a:bodyPr/>
          <a:lstStyle/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9DF34A-E25C-42ED-9909-DE4F77AFFD8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6339" y="3070197"/>
            <a:ext cx="4671322" cy="258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822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43204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Estimation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60" y="1797784"/>
            <a:ext cx="84352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Non-critical measurements.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No large cost implications if the value is not accurate.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Does not need to be accurate to fit.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To give you an indication of the true value you will get.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Quickly gives a guide to quantities.</a:t>
            </a:r>
            <a:endParaRPr lang="en-GB" dirty="0"/>
          </a:p>
        </p:txBody>
      </p:sp>
      <p:pic>
        <p:nvPicPr>
          <p:cNvPr id="3" name="Picture 2" descr="A magnifying glass with a word on it&#10;&#10;Description automatically generated with low confidence">
            <a:extLst>
              <a:ext uri="{FF2B5EF4-FFF2-40B4-BE49-F238E27FC236}">
                <a16:creationId xmlns:a16="http://schemas.microsoft.com/office/drawing/2014/main" id="{4184632B-209A-4E50-B868-6AF6AB0DB2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3669992"/>
            <a:ext cx="2806909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126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648072"/>
          </a:xfrm>
        </p:spPr>
        <p:txBody>
          <a:bodyPr/>
          <a:lstStyle/>
          <a:p>
            <a:r>
              <a:rPr lang="en-GB" dirty="0"/>
              <a:t>Dangers of estimation: under- or overestimating</a:t>
            </a:r>
            <a:br>
              <a:rPr lang="en-GB" dirty="0"/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60" y="1628800"/>
            <a:ext cx="73139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Scenario</a:t>
            </a:r>
          </a:p>
          <a:p>
            <a:r>
              <a:rPr lang="en-GB" dirty="0"/>
              <a:t>You need to replace some flooring and you estimate the room to be 5m by 5m.</a:t>
            </a:r>
          </a:p>
          <a:p>
            <a:endParaRPr lang="en-GB" dirty="0"/>
          </a:p>
          <a:p>
            <a:r>
              <a:rPr lang="en-GB" dirty="0"/>
              <a:t>You estimate that the floor area is 25m</a:t>
            </a:r>
            <a:r>
              <a:rPr lang="en-GB" baseline="30000" dirty="0"/>
              <a:t>2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A box of tiles covers 4m</a:t>
            </a:r>
            <a:r>
              <a:rPr lang="en-GB" baseline="30000" dirty="0"/>
              <a:t>2</a:t>
            </a:r>
            <a:r>
              <a:rPr lang="en-GB" dirty="0"/>
              <a:t> so you order 7 packs (28m</a:t>
            </a:r>
            <a:r>
              <a:rPr lang="en-GB" baseline="30000" dirty="0"/>
              <a:t>2</a:t>
            </a:r>
            <a:r>
              <a:rPr lang="en-GB" dirty="0"/>
              <a:t>).</a:t>
            </a:r>
          </a:p>
          <a:p>
            <a:endParaRPr lang="en-GB" dirty="0"/>
          </a:p>
          <a:p>
            <a:r>
              <a:rPr lang="en-GB" dirty="0"/>
              <a:t>When you check later, the dimensions are 4m by 4m, equalling 16m</a:t>
            </a:r>
            <a:r>
              <a:rPr lang="en-GB" baseline="30000" dirty="0"/>
              <a:t>2</a:t>
            </a:r>
            <a:r>
              <a:rPr lang="en-GB" dirty="0"/>
              <a:t> so you only needed 4 boxes!</a:t>
            </a:r>
          </a:p>
        </p:txBody>
      </p:sp>
    </p:spTree>
    <p:extLst>
      <p:ext uri="{BB962C8B-B14F-4D97-AF65-F5344CB8AC3E}">
        <p14:creationId xmlns:p14="http://schemas.microsoft.com/office/powerpoint/2010/main" val="3517106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199" y="1096001"/>
            <a:ext cx="8229600" cy="648072"/>
          </a:xfrm>
        </p:spPr>
        <p:txBody>
          <a:bodyPr/>
          <a:lstStyle/>
          <a:p>
            <a:r>
              <a:rPr lang="en-GB" dirty="0"/>
              <a:t>Under- or overestimating</a:t>
            </a:r>
            <a:br>
              <a:rPr lang="en-GB" dirty="0"/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199" y="1844824"/>
            <a:ext cx="84352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In this scenario you will be able to complete the job but you spent more on materials than required … there goes your profit!</a:t>
            </a:r>
          </a:p>
          <a:p>
            <a:endParaRPr lang="en-GB" dirty="0"/>
          </a:p>
          <a:p>
            <a:r>
              <a:rPr lang="en-GB" dirty="0"/>
              <a:t>If you had underestimated, guessing 3m by 3m, when you decided the floor was 9m</a:t>
            </a:r>
            <a:r>
              <a:rPr lang="en-GB" baseline="30000" dirty="0"/>
              <a:t>2</a:t>
            </a:r>
            <a:r>
              <a:rPr lang="en-GB" dirty="0"/>
              <a:t> you would have ordered 3 boxes. This would not have been enough which would have caused a delay, and potentially left an unhappy customer.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FC7851-D3EB-418C-9AE8-20A44B87C4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7264" y="4365104"/>
            <a:ext cx="4029469" cy="187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39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648072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Approximation and estimation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60" y="3140968"/>
            <a:ext cx="8435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Complete Worksheet 3 and discuss with your tutor</a:t>
            </a:r>
          </a:p>
        </p:txBody>
      </p:sp>
    </p:spTree>
    <p:extLst>
      <p:ext uri="{BB962C8B-B14F-4D97-AF65-F5344CB8AC3E}">
        <p14:creationId xmlns:p14="http://schemas.microsoft.com/office/powerpoint/2010/main" val="104048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2BACEAF-6B1D-42FC-8889-C8EB5B6CCF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F6B2C8F-E838-4822-983A-A11B3DA290D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2F437B-A35E-45BE-AF7C-C859F7FA000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262</Words>
  <Application>Microsoft Office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ＭＳ Ｐゴシック</vt:lpstr>
      <vt:lpstr>Arial</vt:lpstr>
      <vt:lpstr>Lucida Grande</vt:lpstr>
      <vt:lpstr>Times New Roman</vt:lpstr>
      <vt:lpstr>2_Default Design</vt:lpstr>
      <vt:lpstr>6.2 Standard units of measurement and measurement techniques  PowerPoint 4: Estimation</vt:lpstr>
      <vt:lpstr>Approximation/estimation activity  In which circumstances would an estimation be suitable for a measurement, and in which would an accurate measurement be required? Discuss.</vt:lpstr>
      <vt:lpstr>Estimation    </vt:lpstr>
      <vt:lpstr>Dangers of estimation: under- or overestimating   </vt:lpstr>
      <vt:lpstr>Under- or overestimating   </vt:lpstr>
      <vt:lpstr>Approximation and estimation 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183</cp:revision>
  <dcterms:created xsi:type="dcterms:W3CDTF">2013-05-28T00:38:54Z</dcterms:created>
  <dcterms:modified xsi:type="dcterms:W3CDTF">2025-11-12T17:36:21Z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