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1"/>
  </p:notesMasterIdLst>
  <p:handoutMasterIdLst>
    <p:handoutMasterId r:id="rId22"/>
  </p:handoutMasterIdLst>
  <p:sldIdLst>
    <p:sldId id="256" r:id="rId2"/>
    <p:sldId id="328" r:id="rId3"/>
    <p:sldId id="350" r:id="rId4"/>
    <p:sldId id="348" r:id="rId5"/>
    <p:sldId id="362" r:id="rId6"/>
    <p:sldId id="364" r:id="rId7"/>
    <p:sldId id="358" r:id="rId8"/>
    <p:sldId id="361" r:id="rId9"/>
    <p:sldId id="360" r:id="rId10"/>
    <p:sldId id="359" r:id="rId11"/>
    <p:sldId id="351" r:id="rId12"/>
    <p:sldId id="352" r:id="rId13"/>
    <p:sldId id="366" r:id="rId14"/>
    <p:sldId id="353" r:id="rId15"/>
    <p:sldId id="356" r:id="rId16"/>
    <p:sldId id="354" r:id="rId17"/>
    <p:sldId id="365" r:id="rId18"/>
    <p:sldId id="355" r:id="rId19"/>
    <p:sldId id="267" r:id="rId20"/>
  </p:sldIdLst>
  <p:sldSz cx="9144000" cy="6858000" type="screen4x3"/>
  <p:notesSz cx="6797675" cy="9926638"/>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4C29B0-4942-42D4-9030-B1C637615CCC}" v="5" dt="2021-07-05T10:49:19.1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4994" autoAdjust="0"/>
    <p:restoredTop sz="86395"/>
  </p:normalViewPr>
  <p:slideViewPr>
    <p:cSldViewPr showGuides="1">
      <p:cViewPr varScale="1">
        <p:scale>
          <a:sx n="64" d="100"/>
          <a:sy n="64" d="100"/>
        </p:scale>
        <p:origin x="1364"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EEC68A8-335F-4295-8522-D3556DE0D42B}"/>
    <pc:docChg chg="modSld">
      <pc:chgData name="Caroline Prodger" userId="e4ef2e75-b60b-401b-8ebe-291bdcf405f4" providerId="ADAL" clId="{0EEC68A8-335F-4295-8522-D3556DE0D42B}" dt="2021-06-16T10:27:52.954" v="1" actId="20577"/>
      <pc:docMkLst>
        <pc:docMk/>
      </pc:docMkLst>
      <pc:sldChg chg="modSp mod">
        <pc:chgData name="Caroline Prodger" userId="e4ef2e75-b60b-401b-8ebe-291bdcf405f4" providerId="ADAL" clId="{0EEC68A8-335F-4295-8522-D3556DE0D42B}" dt="2021-06-16T10:27:52.954" v="1" actId="20577"/>
        <pc:sldMkLst>
          <pc:docMk/>
          <pc:sldMk cId="0" sldId="256"/>
        </pc:sldMkLst>
        <pc:spChg chg="mod">
          <ac:chgData name="Caroline Prodger" userId="e4ef2e75-b60b-401b-8ebe-291bdcf405f4" providerId="ADAL" clId="{0EEC68A8-335F-4295-8522-D3556DE0D42B}" dt="2021-06-16T10:27:52.954" v="1" actId="20577"/>
          <ac:spMkLst>
            <pc:docMk/>
            <pc:sldMk cId="0" sldId="256"/>
            <ac:spMk id="2050" creationId="{00000000-0000-0000-0000-000000000000}"/>
          </ac:spMkLst>
        </pc:spChg>
      </pc:sldChg>
      <pc:sldChg chg="modSp">
        <pc:chgData name="Caroline Prodger" userId="e4ef2e75-b60b-401b-8ebe-291bdcf405f4" providerId="ADAL" clId="{0EEC68A8-335F-4295-8522-D3556DE0D42B}" dt="2021-06-16T10:27:46.045" v="0"/>
        <pc:sldMkLst>
          <pc:docMk/>
          <pc:sldMk cId="634371300" sldId="348"/>
        </pc:sldMkLst>
        <pc:spChg chg="mod">
          <ac:chgData name="Caroline Prodger" userId="e4ef2e75-b60b-401b-8ebe-291bdcf405f4" providerId="ADAL" clId="{0EEC68A8-335F-4295-8522-D3556DE0D42B}" dt="2021-06-16T10:27:46.045" v="0"/>
          <ac:spMkLst>
            <pc:docMk/>
            <pc:sldMk cId="634371300" sldId="348"/>
            <ac:spMk id="2" creationId="{00000000-0000-0000-0000-000000000000}"/>
          </ac:spMkLst>
        </pc:spChg>
      </pc:sldChg>
      <pc:sldChg chg="modSp">
        <pc:chgData name="Caroline Prodger" userId="e4ef2e75-b60b-401b-8ebe-291bdcf405f4" providerId="ADAL" clId="{0EEC68A8-335F-4295-8522-D3556DE0D42B}" dt="2021-06-16T10:27:46.045" v="0"/>
        <pc:sldMkLst>
          <pc:docMk/>
          <pc:sldMk cId="1655668149" sldId="350"/>
        </pc:sldMkLst>
        <pc:spChg chg="mod">
          <ac:chgData name="Caroline Prodger" userId="e4ef2e75-b60b-401b-8ebe-291bdcf405f4" providerId="ADAL" clId="{0EEC68A8-335F-4295-8522-D3556DE0D42B}" dt="2021-06-16T10:27:46.045" v="0"/>
          <ac:spMkLst>
            <pc:docMk/>
            <pc:sldMk cId="1655668149" sldId="350"/>
            <ac:spMk id="2" creationId="{00000000-0000-0000-0000-000000000000}"/>
          </ac:spMkLst>
        </pc:spChg>
      </pc:sldChg>
      <pc:sldChg chg="modSp">
        <pc:chgData name="Caroline Prodger" userId="e4ef2e75-b60b-401b-8ebe-291bdcf405f4" providerId="ADAL" clId="{0EEC68A8-335F-4295-8522-D3556DE0D42B}" dt="2021-06-16T10:27:46.045" v="0"/>
        <pc:sldMkLst>
          <pc:docMk/>
          <pc:sldMk cId="1894570412" sldId="351"/>
        </pc:sldMkLst>
        <pc:spChg chg="mod">
          <ac:chgData name="Caroline Prodger" userId="e4ef2e75-b60b-401b-8ebe-291bdcf405f4" providerId="ADAL" clId="{0EEC68A8-335F-4295-8522-D3556DE0D42B}" dt="2021-06-16T10:27:46.045" v="0"/>
          <ac:spMkLst>
            <pc:docMk/>
            <pc:sldMk cId="1894570412" sldId="351"/>
            <ac:spMk id="2" creationId="{00000000-0000-0000-0000-000000000000}"/>
          </ac:spMkLst>
        </pc:spChg>
      </pc:sldChg>
      <pc:sldChg chg="modSp">
        <pc:chgData name="Caroline Prodger" userId="e4ef2e75-b60b-401b-8ebe-291bdcf405f4" providerId="ADAL" clId="{0EEC68A8-335F-4295-8522-D3556DE0D42B}" dt="2021-06-16T10:27:46.045" v="0"/>
        <pc:sldMkLst>
          <pc:docMk/>
          <pc:sldMk cId="729506218" sldId="354"/>
        </pc:sldMkLst>
        <pc:spChg chg="mod">
          <ac:chgData name="Caroline Prodger" userId="e4ef2e75-b60b-401b-8ebe-291bdcf405f4" providerId="ADAL" clId="{0EEC68A8-335F-4295-8522-D3556DE0D42B}" dt="2021-06-16T10:27:46.045" v="0"/>
          <ac:spMkLst>
            <pc:docMk/>
            <pc:sldMk cId="729506218" sldId="354"/>
            <ac:spMk id="2" creationId="{A641B21E-89D5-4F67-953B-5F0D8BDF7FFC}"/>
          </ac:spMkLst>
        </pc:spChg>
      </pc:sldChg>
      <pc:sldChg chg="modSp">
        <pc:chgData name="Caroline Prodger" userId="e4ef2e75-b60b-401b-8ebe-291bdcf405f4" providerId="ADAL" clId="{0EEC68A8-335F-4295-8522-D3556DE0D42B}" dt="2021-06-16T10:27:46.045" v="0"/>
        <pc:sldMkLst>
          <pc:docMk/>
          <pc:sldMk cId="3561572694" sldId="358"/>
        </pc:sldMkLst>
        <pc:spChg chg="mod">
          <ac:chgData name="Caroline Prodger" userId="e4ef2e75-b60b-401b-8ebe-291bdcf405f4" providerId="ADAL" clId="{0EEC68A8-335F-4295-8522-D3556DE0D42B}" dt="2021-06-16T10:27:46.045" v="0"/>
          <ac:spMkLst>
            <pc:docMk/>
            <pc:sldMk cId="3561572694" sldId="358"/>
            <ac:spMk id="2" creationId="{D1F62E1F-9B20-4E7E-A944-7BE6796CAAC6}"/>
          </ac:spMkLst>
        </pc:spChg>
      </pc:sldChg>
      <pc:sldChg chg="modSp">
        <pc:chgData name="Caroline Prodger" userId="e4ef2e75-b60b-401b-8ebe-291bdcf405f4" providerId="ADAL" clId="{0EEC68A8-335F-4295-8522-D3556DE0D42B}" dt="2021-06-16T10:27:46.045" v="0"/>
        <pc:sldMkLst>
          <pc:docMk/>
          <pc:sldMk cId="1083800545" sldId="359"/>
        </pc:sldMkLst>
        <pc:spChg chg="mod">
          <ac:chgData name="Caroline Prodger" userId="e4ef2e75-b60b-401b-8ebe-291bdcf405f4" providerId="ADAL" clId="{0EEC68A8-335F-4295-8522-D3556DE0D42B}" dt="2021-06-16T10:27:46.045" v="0"/>
          <ac:spMkLst>
            <pc:docMk/>
            <pc:sldMk cId="1083800545" sldId="359"/>
            <ac:spMk id="2" creationId="{03181FA0-85B0-4FDC-9EAE-D8E333F735D3}"/>
          </ac:spMkLst>
        </pc:spChg>
        <pc:spChg chg="mod">
          <ac:chgData name="Caroline Prodger" userId="e4ef2e75-b60b-401b-8ebe-291bdcf405f4" providerId="ADAL" clId="{0EEC68A8-335F-4295-8522-D3556DE0D42B}" dt="2021-06-16T10:27:46.045" v="0"/>
          <ac:spMkLst>
            <pc:docMk/>
            <pc:sldMk cId="1083800545" sldId="359"/>
            <ac:spMk id="3" creationId="{BF5971E8-FB05-47C2-AB59-293EDE4FF563}"/>
          </ac:spMkLst>
        </pc:spChg>
      </pc:sldChg>
      <pc:sldChg chg="modSp">
        <pc:chgData name="Caroline Prodger" userId="e4ef2e75-b60b-401b-8ebe-291bdcf405f4" providerId="ADAL" clId="{0EEC68A8-335F-4295-8522-D3556DE0D42B}" dt="2021-06-16T10:27:46.045" v="0"/>
        <pc:sldMkLst>
          <pc:docMk/>
          <pc:sldMk cId="499688911" sldId="360"/>
        </pc:sldMkLst>
        <pc:spChg chg="mod">
          <ac:chgData name="Caroline Prodger" userId="e4ef2e75-b60b-401b-8ebe-291bdcf405f4" providerId="ADAL" clId="{0EEC68A8-335F-4295-8522-D3556DE0D42B}" dt="2021-06-16T10:27:46.045" v="0"/>
          <ac:spMkLst>
            <pc:docMk/>
            <pc:sldMk cId="499688911" sldId="360"/>
            <ac:spMk id="2" creationId="{7DC9A82C-24AE-4F83-9E47-E81ECC89EBDF}"/>
          </ac:spMkLst>
        </pc:spChg>
      </pc:sldChg>
      <pc:sldChg chg="modSp">
        <pc:chgData name="Caroline Prodger" userId="e4ef2e75-b60b-401b-8ebe-291bdcf405f4" providerId="ADAL" clId="{0EEC68A8-335F-4295-8522-D3556DE0D42B}" dt="2021-06-16T10:27:46.045" v="0"/>
        <pc:sldMkLst>
          <pc:docMk/>
          <pc:sldMk cId="2177227701" sldId="361"/>
        </pc:sldMkLst>
        <pc:spChg chg="mod">
          <ac:chgData name="Caroline Prodger" userId="e4ef2e75-b60b-401b-8ebe-291bdcf405f4" providerId="ADAL" clId="{0EEC68A8-335F-4295-8522-D3556DE0D42B}" dt="2021-06-16T10:27:46.045" v="0"/>
          <ac:spMkLst>
            <pc:docMk/>
            <pc:sldMk cId="2177227701" sldId="361"/>
            <ac:spMk id="2" creationId="{2266FFA6-63B1-4319-A585-DA5C239264F2}"/>
          </ac:spMkLst>
        </pc:spChg>
        <pc:spChg chg="mod">
          <ac:chgData name="Caroline Prodger" userId="e4ef2e75-b60b-401b-8ebe-291bdcf405f4" providerId="ADAL" clId="{0EEC68A8-335F-4295-8522-D3556DE0D42B}" dt="2021-06-16T10:27:46.045" v="0"/>
          <ac:spMkLst>
            <pc:docMk/>
            <pc:sldMk cId="2177227701" sldId="361"/>
            <ac:spMk id="3" creationId="{62E30FCC-D494-415C-B17B-02F4A586854A}"/>
          </ac:spMkLst>
        </pc:spChg>
      </pc:sldChg>
      <pc:sldChg chg="modSp">
        <pc:chgData name="Caroline Prodger" userId="e4ef2e75-b60b-401b-8ebe-291bdcf405f4" providerId="ADAL" clId="{0EEC68A8-335F-4295-8522-D3556DE0D42B}" dt="2021-06-16T10:27:46.045" v="0"/>
        <pc:sldMkLst>
          <pc:docMk/>
          <pc:sldMk cId="3738238042" sldId="362"/>
        </pc:sldMkLst>
        <pc:spChg chg="mod">
          <ac:chgData name="Caroline Prodger" userId="e4ef2e75-b60b-401b-8ebe-291bdcf405f4" providerId="ADAL" clId="{0EEC68A8-335F-4295-8522-D3556DE0D42B}" dt="2021-06-16T10:27:46.045" v="0"/>
          <ac:spMkLst>
            <pc:docMk/>
            <pc:sldMk cId="3738238042" sldId="362"/>
            <ac:spMk id="2" creationId="{00000000-0000-0000-0000-000000000000}"/>
          </ac:spMkLst>
        </pc:spChg>
      </pc:sldChg>
      <pc:sldChg chg="modSp">
        <pc:chgData name="Caroline Prodger" userId="e4ef2e75-b60b-401b-8ebe-291bdcf405f4" providerId="ADAL" clId="{0EEC68A8-335F-4295-8522-D3556DE0D42B}" dt="2021-06-16T10:27:46.045" v="0"/>
        <pc:sldMkLst>
          <pc:docMk/>
          <pc:sldMk cId="4084085547" sldId="364"/>
        </pc:sldMkLst>
        <pc:spChg chg="mod">
          <ac:chgData name="Caroline Prodger" userId="e4ef2e75-b60b-401b-8ebe-291bdcf405f4" providerId="ADAL" clId="{0EEC68A8-335F-4295-8522-D3556DE0D42B}" dt="2021-06-16T10:27:46.045" v="0"/>
          <ac:spMkLst>
            <pc:docMk/>
            <pc:sldMk cId="4084085547" sldId="364"/>
            <ac:spMk id="2" creationId="{00000000-0000-0000-0000-000000000000}"/>
          </ac:spMkLst>
        </pc:spChg>
      </pc:sldChg>
    </pc:docChg>
  </pc:docChgLst>
  <pc:docChgLst>
    <pc:chgData name="Caroline Prodger" userId="e4ef2e75-b60b-401b-8ebe-291bdcf405f4" providerId="ADAL" clId="{864C29B0-4942-42D4-9030-B1C637615CCC}"/>
    <pc:docChg chg="custSel addSld modSld">
      <pc:chgData name="Caroline Prodger" userId="e4ef2e75-b60b-401b-8ebe-291bdcf405f4" providerId="ADAL" clId="{864C29B0-4942-42D4-9030-B1C637615CCC}" dt="2021-07-05T10:52:58.459" v="103" actId="1076"/>
      <pc:docMkLst>
        <pc:docMk/>
      </pc:docMkLst>
      <pc:sldChg chg="delSp modSp mod">
        <pc:chgData name="Caroline Prodger" userId="e4ef2e75-b60b-401b-8ebe-291bdcf405f4" providerId="ADAL" clId="{864C29B0-4942-42D4-9030-B1C637615CCC}" dt="2021-07-05T10:49:50.689" v="99" actId="12"/>
        <pc:sldMkLst>
          <pc:docMk/>
          <pc:sldMk cId="531654830" sldId="352"/>
        </pc:sldMkLst>
        <pc:spChg chg="mod">
          <ac:chgData name="Caroline Prodger" userId="e4ef2e75-b60b-401b-8ebe-291bdcf405f4" providerId="ADAL" clId="{864C29B0-4942-42D4-9030-B1C637615CCC}" dt="2021-07-05T10:49:50.689" v="99" actId="12"/>
          <ac:spMkLst>
            <pc:docMk/>
            <pc:sldMk cId="531654830" sldId="352"/>
            <ac:spMk id="3" creationId="{E38AF4B0-D635-42CE-A68B-81E881B9363E}"/>
          </ac:spMkLst>
        </pc:spChg>
        <pc:spChg chg="del">
          <ac:chgData name="Caroline Prodger" userId="e4ef2e75-b60b-401b-8ebe-291bdcf405f4" providerId="ADAL" clId="{864C29B0-4942-42D4-9030-B1C637615CCC}" dt="2021-07-05T10:48:41.304" v="60" actId="21"/>
          <ac:spMkLst>
            <pc:docMk/>
            <pc:sldMk cId="531654830" sldId="352"/>
            <ac:spMk id="9" creationId="{A43A6DA9-5E4B-481B-9C3B-A034E49D75CA}"/>
          </ac:spMkLst>
        </pc:spChg>
        <pc:spChg chg="del">
          <ac:chgData name="Caroline Prodger" userId="e4ef2e75-b60b-401b-8ebe-291bdcf405f4" providerId="ADAL" clId="{864C29B0-4942-42D4-9030-B1C637615CCC}" dt="2021-07-05T10:49:16.104" v="69" actId="21"/>
          <ac:spMkLst>
            <pc:docMk/>
            <pc:sldMk cId="531654830" sldId="352"/>
            <ac:spMk id="10" creationId="{0DE817ED-DBF1-4F6C-B014-3B8FDC218F25}"/>
          </ac:spMkLst>
        </pc:spChg>
        <pc:picChg chg="del">
          <ac:chgData name="Caroline Prodger" userId="e4ef2e75-b60b-401b-8ebe-291bdcf405f4" providerId="ADAL" clId="{864C29B0-4942-42D4-9030-B1C637615CCC}" dt="2021-07-05T10:48:29.281" v="55" actId="21"/>
          <ac:picMkLst>
            <pc:docMk/>
            <pc:sldMk cId="531654830" sldId="352"/>
            <ac:picMk id="5" creationId="{5A08D120-336F-4DF5-8C71-A7885B88C90B}"/>
          </ac:picMkLst>
        </pc:picChg>
        <pc:picChg chg="del">
          <ac:chgData name="Caroline Prodger" userId="e4ef2e75-b60b-401b-8ebe-291bdcf405f4" providerId="ADAL" clId="{864C29B0-4942-42D4-9030-B1C637615CCC}" dt="2021-07-05T10:48:52.631" v="63" actId="21"/>
          <ac:picMkLst>
            <pc:docMk/>
            <pc:sldMk cId="531654830" sldId="352"/>
            <ac:picMk id="11" creationId="{AF564542-6B74-4B5B-8EB5-4F0F36206EC5}"/>
          </ac:picMkLst>
        </pc:picChg>
      </pc:sldChg>
      <pc:sldChg chg="modSp mod">
        <pc:chgData name="Caroline Prodger" userId="e4ef2e75-b60b-401b-8ebe-291bdcf405f4" providerId="ADAL" clId="{864C29B0-4942-42D4-9030-B1C637615CCC}" dt="2021-07-05T10:52:58.459" v="103" actId="1076"/>
        <pc:sldMkLst>
          <pc:docMk/>
          <pc:sldMk cId="2578954879" sldId="353"/>
        </pc:sldMkLst>
        <pc:picChg chg="mod">
          <ac:chgData name="Caroline Prodger" userId="e4ef2e75-b60b-401b-8ebe-291bdcf405f4" providerId="ADAL" clId="{864C29B0-4942-42D4-9030-B1C637615CCC}" dt="2021-07-05T10:52:58.459" v="103" actId="1076"/>
          <ac:picMkLst>
            <pc:docMk/>
            <pc:sldMk cId="2578954879" sldId="353"/>
            <ac:picMk id="9" creationId="{41F0294D-4045-4B2B-B2A8-272623860B71}"/>
          </ac:picMkLst>
        </pc:picChg>
      </pc:sldChg>
      <pc:sldChg chg="delSp mod">
        <pc:chgData name="Caroline Prodger" userId="e4ef2e75-b60b-401b-8ebe-291bdcf405f4" providerId="ADAL" clId="{864C29B0-4942-42D4-9030-B1C637615CCC}" dt="2021-07-05T10:47:44.652" v="1" actId="21"/>
        <pc:sldMkLst>
          <pc:docMk/>
          <pc:sldMk cId="729506218" sldId="354"/>
        </pc:sldMkLst>
        <pc:picChg chg="del">
          <ac:chgData name="Caroline Prodger" userId="e4ef2e75-b60b-401b-8ebe-291bdcf405f4" providerId="ADAL" clId="{864C29B0-4942-42D4-9030-B1C637615CCC}" dt="2021-07-05T10:47:44.652" v="1" actId="21"/>
          <ac:picMkLst>
            <pc:docMk/>
            <pc:sldMk cId="729506218" sldId="354"/>
            <ac:picMk id="7" creationId="{7A8FF61C-4CE7-4DAB-BE81-80FA59313B4F}"/>
          </ac:picMkLst>
        </pc:picChg>
      </pc:sldChg>
      <pc:sldChg chg="modSp mod">
        <pc:chgData name="Caroline Prodger" userId="e4ef2e75-b60b-401b-8ebe-291bdcf405f4" providerId="ADAL" clId="{864C29B0-4942-42D4-9030-B1C637615CCC}" dt="2021-07-05T10:52:09.213" v="101"/>
        <pc:sldMkLst>
          <pc:docMk/>
          <pc:sldMk cId="2177227701" sldId="361"/>
        </pc:sldMkLst>
        <pc:spChg chg="mod">
          <ac:chgData name="Caroline Prodger" userId="e4ef2e75-b60b-401b-8ebe-291bdcf405f4" providerId="ADAL" clId="{864C29B0-4942-42D4-9030-B1C637615CCC}" dt="2021-07-05T10:52:09.213" v="101"/>
          <ac:spMkLst>
            <pc:docMk/>
            <pc:sldMk cId="2177227701" sldId="361"/>
            <ac:spMk id="2" creationId="{2266FFA6-63B1-4319-A585-DA5C239264F2}"/>
          </ac:spMkLst>
        </pc:spChg>
        <pc:spChg chg="mod">
          <ac:chgData name="Caroline Prodger" userId="e4ef2e75-b60b-401b-8ebe-291bdcf405f4" providerId="ADAL" clId="{864C29B0-4942-42D4-9030-B1C637615CCC}" dt="2021-07-05T10:52:06.365" v="100" actId="21"/>
          <ac:spMkLst>
            <pc:docMk/>
            <pc:sldMk cId="2177227701" sldId="361"/>
            <ac:spMk id="3" creationId="{62E30FCC-D494-415C-B17B-02F4A586854A}"/>
          </ac:spMkLst>
        </pc:spChg>
      </pc:sldChg>
      <pc:sldChg chg="addSp delSp modSp new mod">
        <pc:chgData name="Caroline Prodger" userId="e4ef2e75-b60b-401b-8ebe-291bdcf405f4" providerId="ADAL" clId="{864C29B0-4942-42D4-9030-B1C637615CCC}" dt="2021-07-05T10:47:53.202" v="19" actId="1076"/>
        <pc:sldMkLst>
          <pc:docMk/>
          <pc:sldMk cId="3110164074" sldId="365"/>
        </pc:sldMkLst>
        <pc:spChg chg="mod">
          <ac:chgData name="Caroline Prodger" userId="e4ef2e75-b60b-401b-8ebe-291bdcf405f4" providerId="ADAL" clId="{864C29B0-4942-42D4-9030-B1C637615CCC}" dt="2021-07-05T10:47:51.886" v="18" actId="20577"/>
          <ac:spMkLst>
            <pc:docMk/>
            <pc:sldMk cId="3110164074" sldId="365"/>
            <ac:spMk id="2" creationId="{9209E8E9-48C0-4B31-A2A2-80498C3DCC06}"/>
          </ac:spMkLst>
        </pc:spChg>
        <pc:spChg chg="del">
          <ac:chgData name="Caroline Prodger" userId="e4ef2e75-b60b-401b-8ebe-291bdcf405f4" providerId="ADAL" clId="{864C29B0-4942-42D4-9030-B1C637615CCC}" dt="2021-07-05T10:47:47.140" v="2"/>
          <ac:spMkLst>
            <pc:docMk/>
            <pc:sldMk cId="3110164074" sldId="365"/>
            <ac:spMk id="3" creationId="{E3C5FDFA-4CF8-4B78-883A-55A1A4D11536}"/>
          </ac:spMkLst>
        </pc:spChg>
        <pc:picChg chg="add mod">
          <ac:chgData name="Caroline Prodger" userId="e4ef2e75-b60b-401b-8ebe-291bdcf405f4" providerId="ADAL" clId="{864C29B0-4942-42D4-9030-B1C637615CCC}" dt="2021-07-05T10:47:53.202" v="19" actId="1076"/>
          <ac:picMkLst>
            <pc:docMk/>
            <pc:sldMk cId="3110164074" sldId="365"/>
            <ac:picMk id="4" creationId="{5AC3F41E-BA62-49D9-9D0F-0E1A931DA2B2}"/>
          </ac:picMkLst>
        </pc:picChg>
      </pc:sldChg>
      <pc:sldChg chg="addSp delSp modSp new mod">
        <pc:chgData name="Caroline Prodger" userId="e4ef2e75-b60b-401b-8ebe-291bdcf405f4" providerId="ADAL" clId="{864C29B0-4942-42D4-9030-B1C637615CCC}" dt="2021-07-05T10:49:21.636" v="71" actId="1076"/>
        <pc:sldMkLst>
          <pc:docMk/>
          <pc:sldMk cId="1900155695" sldId="366"/>
        </pc:sldMkLst>
        <pc:spChg chg="mod">
          <ac:chgData name="Caroline Prodger" userId="e4ef2e75-b60b-401b-8ebe-291bdcf405f4" providerId="ADAL" clId="{864C29B0-4942-42D4-9030-B1C637615CCC}" dt="2021-07-05T10:48:24.622" v="53" actId="20577"/>
          <ac:spMkLst>
            <pc:docMk/>
            <pc:sldMk cId="1900155695" sldId="366"/>
            <ac:spMk id="2" creationId="{2F3E8AF2-5660-4F55-8C50-C2314A9BAFE4}"/>
          </ac:spMkLst>
        </pc:spChg>
        <pc:spChg chg="del mod">
          <ac:chgData name="Caroline Prodger" userId="e4ef2e75-b60b-401b-8ebe-291bdcf405f4" providerId="ADAL" clId="{864C29B0-4942-42D4-9030-B1C637615CCC}" dt="2021-07-05T10:48:31.506" v="56"/>
          <ac:spMkLst>
            <pc:docMk/>
            <pc:sldMk cId="1900155695" sldId="366"/>
            <ac:spMk id="3" creationId="{62878ABF-661E-4FE1-AC85-FA088778D642}"/>
          </ac:spMkLst>
        </pc:spChg>
        <pc:spChg chg="add mod">
          <ac:chgData name="Caroline Prodger" userId="e4ef2e75-b60b-401b-8ebe-291bdcf405f4" providerId="ADAL" clId="{864C29B0-4942-42D4-9030-B1C637615CCC}" dt="2021-07-05T10:48:47.972" v="62" actId="1076"/>
          <ac:spMkLst>
            <pc:docMk/>
            <pc:sldMk cId="1900155695" sldId="366"/>
            <ac:spMk id="5" creationId="{C8C424BA-9512-4EAE-88E7-56F47D5F7523}"/>
          </ac:spMkLst>
        </pc:spChg>
        <pc:picChg chg="add mod">
          <ac:chgData name="Caroline Prodger" userId="e4ef2e75-b60b-401b-8ebe-291bdcf405f4" providerId="ADAL" clId="{864C29B0-4942-42D4-9030-B1C637615CCC}" dt="2021-07-05T10:48:37.609" v="59" actId="14100"/>
          <ac:picMkLst>
            <pc:docMk/>
            <pc:sldMk cId="1900155695" sldId="366"/>
            <ac:picMk id="4" creationId="{96168A28-F7B3-4F1B-9651-03E72BCB1172}"/>
          </ac:picMkLst>
        </pc:picChg>
        <pc:picChg chg="add mod">
          <ac:chgData name="Caroline Prodger" userId="e4ef2e75-b60b-401b-8ebe-291bdcf405f4" providerId="ADAL" clId="{864C29B0-4942-42D4-9030-B1C637615CCC}" dt="2021-07-05T10:49:05.433" v="68" actId="14100"/>
          <ac:picMkLst>
            <pc:docMk/>
            <pc:sldMk cId="1900155695" sldId="366"/>
            <ac:picMk id="6" creationId="{8234EC2B-3A04-4CDA-995E-F526743BAA0C}"/>
          </ac:picMkLst>
        </pc:picChg>
        <pc:picChg chg="add mod">
          <ac:chgData name="Caroline Prodger" userId="e4ef2e75-b60b-401b-8ebe-291bdcf405f4" providerId="ADAL" clId="{864C29B0-4942-42D4-9030-B1C637615CCC}" dt="2021-07-05T10:49:21.636" v="71" actId="1076"/>
          <ac:picMkLst>
            <pc:docMk/>
            <pc:sldMk cId="1900155695" sldId="366"/>
            <ac:picMk id="7" creationId="{508F8E09-1CFE-4399-8954-B19F7C744C0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679762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399824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751412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350088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49888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8683828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2 : Substructure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7.2 Forms of construction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81FA0-85B0-4FDC-9EAE-D8E333F735D3}"/>
              </a:ext>
            </a:extLst>
          </p:cNvPr>
          <p:cNvSpPr>
            <a:spLocks noGrp="1"/>
          </p:cNvSpPr>
          <p:nvPr>
            <p:ph type="title"/>
          </p:nvPr>
        </p:nvSpPr>
        <p:spPr/>
        <p:txBody>
          <a:bodyPr/>
          <a:lstStyle/>
          <a:p>
            <a:r>
              <a:rPr lang="en-GB" dirty="0"/>
              <a:t>Trench support </a:t>
            </a:r>
          </a:p>
        </p:txBody>
      </p:sp>
      <p:sp>
        <p:nvSpPr>
          <p:cNvPr id="3" name="Content Placeholder 2">
            <a:extLst>
              <a:ext uri="{FF2B5EF4-FFF2-40B4-BE49-F238E27FC236}">
                <a16:creationId xmlns:a16="http://schemas.microsoft.com/office/drawing/2014/main" id="{BF5971E8-FB05-47C2-AB59-293EDE4FF563}"/>
              </a:ext>
            </a:extLst>
          </p:cNvPr>
          <p:cNvSpPr>
            <a:spLocks noGrp="1"/>
          </p:cNvSpPr>
          <p:nvPr>
            <p:ph sz="quarter" idx="10"/>
          </p:nvPr>
        </p:nvSpPr>
        <p:spPr/>
        <p:txBody>
          <a:bodyPr/>
          <a:lstStyle/>
          <a:p>
            <a:r>
              <a:rPr lang="en-GB" dirty="0"/>
              <a:t>Trench support prevents trenches from collapsing in on themselves. The types and extent of the support will depend on the depth of the trench and the subsoil stability. In modern construction it is common for steel rails and sheeting to be used rather than traditional materials such as timber.</a:t>
            </a:r>
          </a:p>
          <a:p>
            <a:r>
              <a:rPr lang="en-GB" dirty="0"/>
              <a:t>A mixture of materials may be appropriate depending on the characteristics of the soil. Site engineers will make calculations to identify the appropriate support requirements for trenches. </a:t>
            </a:r>
          </a:p>
        </p:txBody>
      </p:sp>
    </p:spTree>
    <p:extLst>
      <p:ext uri="{BB962C8B-B14F-4D97-AF65-F5344CB8AC3E}">
        <p14:creationId xmlns:p14="http://schemas.microsoft.com/office/powerpoint/2010/main" val="1083800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Selecting the right foundations</a:t>
            </a:r>
            <a:endParaRPr lang="en-GB" u="sng" dirty="0"/>
          </a:p>
        </p:txBody>
      </p:sp>
      <p:sp>
        <p:nvSpPr>
          <p:cNvPr id="4" name="TextBox 3"/>
          <p:cNvSpPr txBox="1"/>
          <p:nvPr/>
        </p:nvSpPr>
        <p:spPr>
          <a:xfrm>
            <a:off x="390364" y="1559104"/>
            <a:ext cx="8363272" cy="400110"/>
          </a:xfrm>
          <a:prstGeom prst="rect">
            <a:avLst/>
          </a:prstGeom>
          <a:noFill/>
        </p:spPr>
        <p:txBody>
          <a:bodyPr wrap="square" rtlCol="0">
            <a:spAutoFit/>
          </a:bodyPr>
          <a:lstStyle/>
          <a:p>
            <a:r>
              <a:rPr lang="en-GB" dirty="0"/>
              <a:t>Consider:</a:t>
            </a:r>
          </a:p>
        </p:txBody>
      </p:sp>
      <p:sp>
        <p:nvSpPr>
          <p:cNvPr id="5" name="TextBox 4"/>
          <p:cNvSpPr txBox="1"/>
          <p:nvPr/>
        </p:nvSpPr>
        <p:spPr>
          <a:xfrm>
            <a:off x="432977" y="2257356"/>
            <a:ext cx="3826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ground conditions</a:t>
            </a:r>
            <a:r>
              <a:rPr lang="en-GB" b="1" dirty="0"/>
              <a:t> </a:t>
            </a:r>
          </a:p>
        </p:txBody>
      </p:sp>
      <p:sp>
        <p:nvSpPr>
          <p:cNvPr id="6" name="TextBox 5"/>
          <p:cNvSpPr txBox="1"/>
          <p:nvPr/>
        </p:nvSpPr>
        <p:spPr>
          <a:xfrm>
            <a:off x="428855" y="2934458"/>
            <a:ext cx="25922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soil type</a:t>
            </a:r>
          </a:p>
        </p:txBody>
      </p:sp>
      <p:sp>
        <p:nvSpPr>
          <p:cNvPr id="7" name="TextBox 6"/>
          <p:cNvSpPr txBox="1"/>
          <p:nvPr/>
        </p:nvSpPr>
        <p:spPr>
          <a:xfrm>
            <a:off x="420178" y="3633527"/>
            <a:ext cx="82964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any loads that may be generated either by the structure or naturally</a:t>
            </a:r>
            <a:r>
              <a:rPr lang="en-GB" b="1" dirty="0"/>
              <a:t> </a:t>
            </a:r>
          </a:p>
        </p:txBody>
      </p:sp>
      <p:sp>
        <p:nvSpPr>
          <p:cNvPr id="8" name="TextBox 7"/>
          <p:cNvSpPr txBox="1"/>
          <p:nvPr/>
        </p:nvSpPr>
        <p:spPr>
          <a:xfrm>
            <a:off x="428855" y="4311447"/>
            <a:ext cx="8795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location of drains and trees in relation to the proposed building.</a:t>
            </a:r>
          </a:p>
        </p:txBody>
      </p:sp>
    </p:spTree>
    <p:extLst>
      <p:ext uri="{BB962C8B-B14F-4D97-AF65-F5344CB8AC3E}">
        <p14:creationId xmlns:p14="http://schemas.microsoft.com/office/powerpoint/2010/main" val="1894570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5794A6F-A8BE-4652-9914-06B0AE819805}"/>
              </a:ext>
            </a:extLst>
          </p:cNvPr>
          <p:cNvSpPr>
            <a:spLocks noGrp="1"/>
          </p:cNvSpPr>
          <p:nvPr>
            <p:ph type="title"/>
          </p:nvPr>
        </p:nvSpPr>
        <p:spPr>
          <a:xfrm>
            <a:off x="447006" y="996954"/>
            <a:ext cx="8229600" cy="382587"/>
          </a:xfrm>
        </p:spPr>
        <p:txBody>
          <a:bodyPr/>
          <a:lstStyle/>
          <a:p>
            <a:r>
              <a:rPr lang="en-GB" dirty="0"/>
              <a:t>Strip foundations</a:t>
            </a:r>
            <a:endParaRPr lang="en-GB" u="sng" dirty="0"/>
          </a:p>
        </p:txBody>
      </p:sp>
      <p:sp>
        <p:nvSpPr>
          <p:cNvPr id="3" name="Content Placeholder 2">
            <a:extLst>
              <a:ext uri="{FF2B5EF4-FFF2-40B4-BE49-F238E27FC236}">
                <a16:creationId xmlns:a16="http://schemas.microsoft.com/office/drawing/2014/main" id="{E38AF4B0-D635-42CE-A68B-81E881B9363E}"/>
              </a:ext>
            </a:extLst>
          </p:cNvPr>
          <p:cNvSpPr>
            <a:spLocks noGrp="1"/>
          </p:cNvSpPr>
          <p:nvPr>
            <p:ph sz="quarter" idx="10"/>
          </p:nvPr>
        </p:nvSpPr>
        <p:spPr>
          <a:xfrm>
            <a:off x="447006" y="1527963"/>
            <a:ext cx="8229600" cy="4248000"/>
          </a:xfrm>
        </p:spPr>
        <p:txBody>
          <a:bodyPr/>
          <a:lstStyle/>
          <a:p>
            <a:r>
              <a:rPr lang="en-GB" b="1" dirty="0"/>
              <a:t>Strip foundations </a:t>
            </a:r>
            <a:r>
              <a:rPr lang="en-GB" dirty="0"/>
              <a:t>are a common choice of foundation for use in low-rise residential construction up to three storeys. </a:t>
            </a:r>
          </a:p>
          <a:p>
            <a:r>
              <a:rPr lang="en-GB" dirty="0"/>
              <a:t>The concrete strip spreads the load of the heavy walls. The width of the strip depends on the load of the building and the bearing capacity of the soil. </a:t>
            </a:r>
          </a:p>
          <a:p>
            <a:r>
              <a:rPr lang="en-GB" dirty="0"/>
              <a:t>There are two main types of strip foundation: </a:t>
            </a:r>
          </a:p>
          <a:p>
            <a:pPr marL="342900" indent="-342900">
              <a:buClr>
                <a:srgbClr val="0077E3"/>
              </a:buClr>
              <a:buFont typeface="Arial" panose="020B0604020202020204" pitchFamily="34" charset="0"/>
              <a:buChar char="•"/>
            </a:pPr>
            <a:r>
              <a:rPr lang="en-GB" dirty="0"/>
              <a:t>narrow strip</a:t>
            </a:r>
          </a:p>
          <a:p>
            <a:pPr marL="342900" indent="-342900">
              <a:buClr>
                <a:srgbClr val="0077E3"/>
              </a:buClr>
              <a:buFont typeface="Arial" panose="020B0604020202020204" pitchFamily="34" charset="0"/>
              <a:buChar char="•"/>
            </a:pPr>
            <a:r>
              <a:rPr lang="en-GB" dirty="0"/>
              <a:t>wide strip.</a:t>
            </a:r>
          </a:p>
          <a:p>
            <a:endParaRPr lang="en-GB" dirty="0"/>
          </a:p>
        </p:txBody>
      </p:sp>
    </p:spTree>
    <p:extLst>
      <p:ext uri="{BB962C8B-B14F-4D97-AF65-F5344CB8AC3E}">
        <p14:creationId xmlns:p14="http://schemas.microsoft.com/office/powerpoint/2010/main" val="531654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E8AF2-5660-4F55-8C50-C2314A9BAFE4}"/>
              </a:ext>
            </a:extLst>
          </p:cNvPr>
          <p:cNvSpPr>
            <a:spLocks noGrp="1"/>
          </p:cNvSpPr>
          <p:nvPr>
            <p:ph type="title"/>
          </p:nvPr>
        </p:nvSpPr>
        <p:spPr/>
        <p:txBody>
          <a:bodyPr/>
          <a:lstStyle/>
          <a:p>
            <a:r>
              <a:rPr lang="en-GB" dirty="0"/>
              <a:t>Narrow and wide strip foundations</a:t>
            </a:r>
          </a:p>
        </p:txBody>
      </p:sp>
      <p:pic>
        <p:nvPicPr>
          <p:cNvPr id="4" name="Content Placeholder 3">
            <a:extLst>
              <a:ext uri="{FF2B5EF4-FFF2-40B4-BE49-F238E27FC236}">
                <a16:creationId xmlns:a16="http://schemas.microsoft.com/office/drawing/2014/main" id="{96168A28-F7B3-4F1B-9651-03E72BCB1172}"/>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75444" y="2132856"/>
            <a:ext cx="4178917" cy="3217018"/>
          </a:xfrm>
          <a:prstGeom prst="rect">
            <a:avLst/>
          </a:prstGeom>
        </p:spPr>
      </p:pic>
      <p:sp>
        <p:nvSpPr>
          <p:cNvPr id="5" name="TextBox 4">
            <a:extLst>
              <a:ext uri="{FF2B5EF4-FFF2-40B4-BE49-F238E27FC236}">
                <a16:creationId xmlns:a16="http://schemas.microsoft.com/office/drawing/2014/main" id="{C8C424BA-9512-4EAE-88E7-56F47D5F7523}"/>
              </a:ext>
            </a:extLst>
          </p:cNvPr>
          <p:cNvSpPr txBox="1"/>
          <p:nvPr/>
        </p:nvSpPr>
        <p:spPr>
          <a:xfrm>
            <a:off x="1547664" y="1628800"/>
            <a:ext cx="2736304" cy="369332"/>
          </a:xfrm>
          <a:prstGeom prst="rect">
            <a:avLst/>
          </a:prstGeom>
          <a:noFill/>
        </p:spPr>
        <p:txBody>
          <a:bodyPr wrap="square" rtlCol="0">
            <a:spAutoFit/>
          </a:bodyPr>
          <a:lstStyle/>
          <a:p>
            <a:r>
              <a:rPr lang="en-GB" sz="1800" b="1" dirty="0"/>
              <a:t>Narrow strip</a:t>
            </a:r>
          </a:p>
        </p:txBody>
      </p:sp>
      <p:pic>
        <p:nvPicPr>
          <p:cNvPr id="6" name="Picture 5">
            <a:extLst>
              <a:ext uri="{FF2B5EF4-FFF2-40B4-BE49-F238E27FC236}">
                <a16:creationId xmlns:a16="http://schemas.microsoft.com/office/drawing/2014/main" id="{8234EC2B-3A04-4CDA-995E-F526743BAA0C}"/>
              </a:ext>
            </a:extLst>
          </p:cNvPr>
          <p:cNvPicPr>
            <a:picLocks noChangeAspect="1"/>
          </p:cNvPicPr>
          <p:nvPr/>
        </p:nvPicPr>
        <p:blipFill>
          <a:blip r:embed="rId3"/>
          <a:stretch>
            <a:fillRect/>
          </a:stretch>
        </p:blipFill>
        <p:spPr>
          <a:xfrm>
            <a:off x="4499992" y="2207903"/>
            <a:ext cx="4090484" cy="3126322"/>
          </a:xfrm>
          <a:prstGeom prst="rect">
            <a:avLst/>
          </a:prstGeom>
        </p:spPr>
      </p:pic>
      <p:sp>
        <p:nvSpPr>
          <p:cNvPr id="8" name="TextBox 7">
            <a:extLst>
              <a:ext uri="{FF2B5EF4-FFF2-40B4-BE49-F238E27FC236}">
                <a16:creationId xmlns:a16="http://schemas.microsoft.com/office/drawing/2014/main" id="{6A81B62E-06FA-E744-BFB6-9BF55119FD8E}"/>
              </a:ext>
            </a:extLst>
          </p:cNvPr>
          <p:cNvSpPr txBox="1"/>
          <p:nvPr/>
        </p:nvSpPr>
        <p:spPr>
          <a:xfrm>
            <a:off x="5854172" y="1628800"/>
            <a:ext cx="2736304" cy="369332"/>
          </a:xfrm>
          <a:prstGeom prst="rect">
            <a:avLst/>
          </a:prstGeom>
          <a:noFill/>
        </p:spPr>
        <p:txBody>
          <a:bodyPr wrap="square" rtlCol="0">
            <a:spAutoFit/>
          </a:bodyPr>
          <a:lstStyle/>
          <a:p>
            <a:r>
              <a:rPr lang="en-GB" sz="1800" b="1" dirty="0"/>
              <a:t>Wide strip</a:t>
            </a:r>
          </a:p>
        </p:txBody>
      </p:sp>
    </p:spTree>
    <p:extLst>
      <p:ext uri="{BB962C8B-B14F-4D97-AF65-F5344CB8AC3E}">
        <p14:creationId xmlns:p14="http://schemas.microsoft.com/office/powerpoint/2010/main" val="1900155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6DD2BF9-A6B1-4283-AC74-D82B72D6C516}"/>
              </a:ext>
            </a:extLst>
          </p:cNvPr>
          <p:cNvSpPr>
            <a:spLocks noGrp="1"/>
          </p:cNvSpPr>
          <p:nvPr>
            <p:ph type="title"/>
          </p:nvPr>
        </p:nvSpPr>
        <p:spPr>
          <a:xfrm>
            <a:off x="431232" y="1052736"/>
            <a:ext cx="8229600" cy="382587"/>
          </a:xfrm>
        </p:spPr>
        <p:txBody>
          <a:bodyPr/>
          <a:lstStyle/>
          <a:p>
            <a:r>
              <a:rPr lang="en-GB" dirty="0"/>
              <a:t>Raft foundations</a:t>
            </a:r>
          </a:p>
        </p:txBody>
      </p:sp>
      <p:sp>
        <p:nvSpPr>
          <p:cNvPr id="3" name="Content Placeholder 2">
            <a:extLst>
              <a:ext uri="{FF2B5EF4-FFF2-40B4-BE49-F238E27FC236}">
                <a16:creationId xmlns:a16="http://schemas.microsoft.com/office/drawing/2014/main" id="{DF79380A-C78D-4B6C-9741-B755F836B6F4}"/>
              </a:ext>
            </a:extLst>
          </p:cNvPr>
          <p:cNvSpPr>
            <a:spLocks noGrp="1"/>
          </p:cNvSpPr>
          <p:nvPr>
            <p:ph sz="quarter" idx="10"/>
          </p:nvPr>
        </p:nvSpPr>
        <p:spPr>
          <a:xfrm>
            <a:off x="486266" y="1610343"/>
            <a:ext cx="8229600" cy="4248000"/>
          </a:xfrm>
        </p:spPr>
        <p:txBody>
          <a:bodyPr/>
          <a:lstStyle/>
          <a:p>
            <a:r>
              <a:rPr lang="en-GB" dirty="0"/>
              <a:t>These</a:t>
            </a:r>
            <a:r>
              <a:rPr lang="en-GB" b="1" dirty="0"/>
              <a:t> </a:t>
            </a:r>
            <a:r>
              <a:rPr lang="en-GB" dirty="0"/>
              <a:t>are commonly used on soils with poor bearing capacity or where subsidence is likely to occur. Raft foundations can withstand small settlements in the soil and act by spreading the load over the entire area of the ground floor of a building. </a:t>
            </a:r>
          </a:p>
          <a:p>
            <a:r>
              <a:rPr lang="en-GB" dirty="0"/>
              <a:t> </a:t>
            </a:r>
          </a:p>
        </p:txBody>
      </p:sp>
      <p:pic>
        <p:nvPicPr>
          <p:cNvPr id="9" name="Picture 8">
            <a:extLst>
              <a:ext uri="{FF2B5EF4-FFF2-40B4-BE49-F238E27FC236}">
                <a16:creationId xmlns:a16="http://schemas.microsoft.com/office/drawing/2014/main" id="{41F0294D-4045-4B2B-B2A8-272623860B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2972469"/>
            <a:ext cx="4327110" cy="3060894"/>
          </a:xfrm>
          <a:prstGeom prst="rect">
            <a:avLst/>
          </a:prstGeom>
        </p:spPr>
      </p:pic>
    </p:spTree>
    <p:extLst>
      <p:ext uri="{BB962C8B-B14F-4D97-AF65-F5344CB8AC3E}">
        <p14:creationId xmlns:p14="http://schemas.microsoft.com/office/powerpoint/2010/main" val="2578954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9AA60-C959-429E-BD05-8C087CA0A4FC}"/>
              </a:ext>
            </a:extLst>
          </p:cNvPr>
          <p:cNvSpPr>
            <a:spLocks noGrp="1"/>
          </p:cNvSpPr>
          <p:nvPr>
            <p:ph type="title"/>
          </p:nvPr>
        </p:nvSpPr>
        <p:spPr>
          <a:xfrm>
            <a:off x="457200" y="1052736"/>
            <a:ext cx="8229600" cy="382588"/>
          </a:xfrm>
        </p:spPr>
        <p:txBody>
          <a:bodyPr/>
          <a:lstStyle/>
          <a:p>
            <a:r>
              <a:rPr lang="en-GB" dirty="0"/>
              <a:t>Pad foundations</a:t>
            </a:r>
            <a:endParaRPr lang="en-GB" u="sng" dirty="0"/>
          </a:p>
        </p:txBody>
      </p:sp>
      <p:sp>
        <p:nvSpPr>
          <p:cNvPr id="3" name="Content Placeholder 2">
            <a:extLst>
              <a:ext uri="{FF2B5EF4-FFF2-40B4-BE49-F238E27FC236}">
                <a16:creationId xmlns:a16="http://schemas.microsoft.com/office/drawing/2014/main" id="{DA15361A-8A25-4121-A6A8-62217920A01A}"/>
              </a:ext>
            </a:extLst>
          </p:cNvPr>
          <p:cNvSpPr>
            <a:spLocks noGrp="1"/>
          </p:cNvSpPr>
          <p:nvPr>
            <p:ph sz="quarter" idx="10"/>
          </p:nvPr>
        </p:nvSpPr>
        <p:spPr>
          <a:xfrm>
            <a:off x="457200" y="1700808"/>
            <a:ext cx="8229600" cy="4248000"/>
          </a:xfrm>
        </p:spPr>
        <p:txBody>
          <a:bodyPr/>
          <a:lstStyle/>
          <a:p>
            <a:r>
              <a:rPr lang="en-GB" dirty="0"/>
              <a:t>These are commonly used on large purpose-built structures such as industrial units or commercial buildings to support large, roofed structures. Pad foundations are rectangular or circular pads used to support localised loads such as columns. </a:t>
            </a:r>
          </a:p>
          <a:p>
            <a:r>
              <a:rPr lang="en-GB" dirty="0"/>
              <a:t> </a:t>
            </a:r>
          </a:p>
        </p:txBody>
      </p:sp>
      <p:pic>
        <p:nvPicPr>
          <p:cNvPr id="5" name="Picture 4">
            <a:extLst>
              <a:ext uri="{FF2B5EF4-FFF2-40B4-BE49-F238E27FC236}">
                <a16:creationId xmlns:a16="http://schemas.microsoft.com/office/drawing/2014/main" id="{1EF4C1B6-3363-4E2D-BE3E-CBB74F0DEE3D}"/>
              </a:ext>
            </a:extLst>
          </p:cNvPr>
          <p:cNvPicPr>
            <a:picLocks noChangeAspect="1"/>
          </p:cNvPicPr>
          <p:nvPr/>
        </p:nvPicPr>
        <p:blipFill>
          <a:blip r:embed="rId2"/>
          <a:stretch>
            <a:fillRect/>
          </a:stretch>
        </p:blipFill>
        <p:spPr>
          <a:xfrm>
            <a:off x="2483768" y="3212976"/>
            <a:ext cx="3990413" cy="2840965"/>
          </a:xfrm>
          <a:prstGeom prst="rect">
            <a:avLst/>
          </a:prstGeom>
        </p:spPr>
      </p:pic>
    </p:spTree>
    <p:extLst>
      <p:ext uri="{BB962C8B-B14F-4D97-AF65-F5344CB8AC3E}">
        <p14:creationId xmlns:p14="http://schemas.microsoft.com/office/powerpoint/2010/main" val="1668392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B21E-89D5-4F67-953B-5F0D8BDF7FFC}"/>
              </a:ext>
            </a:extLst>
          </p:cNvPr>
          <p:cNvSpPr>
            <a:spLocks noGrp="1"/>
          </p:cNvSpPr>
          <p:nvPr>
            <p:ph type="title"/>
          </p:nvPr>
        </p:nvSpPr>
        <p:spPr/>
        <p:txBody>
          <a:bodyPr/>
          <a:lstStyle/>
          <a:p>
            <a:r>
              <a:rPr lang="en-GB" dirty="0"/>
              <a:t>Other foundation types</a:t>
            </a:r>
            <a:endParaRPr lang="en-GB" u="sng" dirty="0"/>
          </a:p>
        </p:txBody>
      </p:sp>
      <p:sp>
        <p:nvSpPr>
          <p:cNvPr id="3" name="Content Placeholder 2">
            <a:extLst>
              <a:ext uri="{FF2B5EF4-FFF2-40B4-BE49-F238E27FC236}">
                <a16:creationId xmlns:a16="http://schemas.microsoft.com/office/drawing/2014/main" id="{A3497BAE-990E-464F-AD4B-84D73835EDF9}"/>
              </a:ext>
            </a:extLst>
          </p:cNvPr>
          <p:cNvSpPr>
            <a:spLocks noGrp="1"/>
          </p:cNvSpPr>
          <p:nvPr>
            <p:ph sz="quarter" idx="10"/>
          </p:nvPr>
        </p:nvSpPr>
        <p:spPr>
          <a:xfrm>
            <a:off x="448438" y="1484784"/>
            <a:ext cx="8229600" cy="4248000"/>
          </a:xfrm>
        </p:spPr>
        <p:txBody>
          <a:bodyPr/>
          <a:lstStyle/>
          <a:p>
            <a:pPr marL="285750" indent="-285750">
              <a:buClr>
                <a:srgbClr val="0077E3"/>
              </a:buClr>
              <a:buFont typeface="Arial" panose="020B0604020202020204" pitchFamily="34" charset="0"/>
              <a:buChar char="•"/>
            </a:pPr>
            <a:r>
              <a:rPr lang="en-GB" sz="1800" b="1" dirty="0"/>
              <a:t>Pile foundations </a:t>
            </a:r>
            <a:r>
              <a:rPr lang="en-GB" sz="1800" dirty="0"/>
              <a:t>are typically used for large structures and where poor soil will not prevent excess settlement. They transfer the load of a building to a much deeper subsoil that has a higher bearing capacity.  </a:t>
            </a:r>
          </a:p>
        </p:txBody>
      </p:sp>
      <p:sp>
        <p:nvSpPr>
          <p:cNvPr id="4" name="TextBox 3">
            <a:extLst>
              <a:ext uri="{FF2B5EF4-FFF2-40B4-BE49-F238E27FC236}">
                <a16:creationId xmlns:a16="http://schemas.microsoft.com/office/drawing/2014/main" id="{5C5FF264-2E7A-429B-807A-0AC54F46233D}"/>
              </a:ext>
            </a:extLst>
          </p:cNvPr>
          <p:cNvSpPr txBox="1"/>
          <p:nvPr/>
        </p:nvSpPr>
        <p:spPr>
          <a:xfrm>
            <a:off x="397560" y="2563220"/>
            <a:ext cx="8640960" cy="1200329"/>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b="1" dirty="0"/>
              <a:t>Driven piles </a:t>
            </a:r>
            <a:r>
              <a:rPr lang="en-GB" sz="1800" dirty="0"/>
              <a:t>can be driven into the ground using either a vibration driver or a pile driver. This method can be disruptive to surrounding areas and residents as it involves hammering the pile into the ground. </a:t>
            </a:r>
          </a:p>
          <a:p>
            <a:r>
              <a:rPr lang="en-GB" sz="1800" dirty="0"/>
              <a:t> </a:t>
            </a:r>
          </a:p>
        </p:txBody>
      </p:sp>
      <p:sp>
        <p:nvSpPr>
          <p:cNvPr id="5" name="TextBox 4">
            <a:extLst>
              <a:ext uri="{FF2B5EF4-FFF2-40B4-BE49-F238E27FC236}">
                <a16:creationId xmlns:a16="http://schemas.microsoft.com/office/drawing/2014/main" id="{759683F0-866C-4C34-B967-683FB0B3E377}"/>
              </a:ext>
            </a:extLst>
          </p:cNvPr>
          <p:cNvSpPr txBox="1"/>
          <p:nvPr/>
        </p:nvSpPr>
        <p:spPr>
          <a:xfrm>
            <a:off x="410678" y="3686337"/>
            <a:ext cx="8640960" cy="923330"/>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b="1" dirty="0"/>
              <a:t>Bored piles: </a:t>
            </a:r>
            <a:r>
              <a:rPr lang="en-GB" sz="1800" dirty="0"/>
              <a:t>a cylindrical hole is bored using a large auger and is then filled with concrete. Often these piles are reinforced with a metal cage before pouring the concrete. </a:t>
            </a:r>
          </a:p>
        </p:txBody>
      </p:sp>
    </p:spTree>
    <p:extLst>
      <p:ext uri="{BB962C8B-B14F-4D97-AF65-F5344CB8AC3E}">
        <p14:creationId xmlns:p14="http://schemas.microsoft.com/office/powerpoint/2010/main" val="729506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9E8E9-48C0-4B31-A2A2-80498C3DCC06}"/>
              </a:ext>
            </a:extLst>
          </p:cNvPr>
          <p:cNvSpPr>
            <a:spLocks noGrp="1"/>
          </p:cNvSpPr>
          <p:nvPr>
            <p:ph type="title"/>
          </p:nvPr>
        </p:nvSpPr>
        <p:spPr/>
        <p:txBody>
          <a:bodyPr/>
          <a:lstStyle/>
          <a:p>
            <a:r>
              <a:rPr lang="en-GB" dirty="0"/>
              <a:t>Pile foundations</a:t>
            </a:r>
          </a:p>
        </p:txBody>
      </p:sp>
      <p:pic>
        <p:nvPicPr>
          <p:cNvPr id="4" name="Content Placeholder 3">
            <a:extLst>
              <a:ext uri="{FF2B5EF4-FFF2-40B4-BE49-F238E27FC236}">
                <a16:creationId xmlns:a16="http://schemas.microsoft.com/office/drawing/2014/main" id="{5AC3F41E-BA62-49D9-9D0F-0E1A931DA2B2}"/>
              </a:ext>
            </a:extLst>
          </p:cNvPr>
          <p:cNvPicPr>
            <a:picLocks noGrp="1" noChangeAspect="1"/>
          </p:cNvPicPr>
          <p:nvPr>
            <p:ph sz="quarter" idx="10"/>
          </p:nvPr>
        </p:nvPicPr>
        <p:blipFill>
          <a:blip r:embed="rId2"/>
          <a:stretch>
            <a:fillRect/>
          </a:stretch>
        </p:blipFill>
        <p:spPr>
          <a:xfrm>
            <a:off x="1960485" y="1484784"/>
            <a:ext cx="5223029" cy="4248150"/>
          </a:xfrm>
          <a:prstGeom prst="rect">
            <a:avLst/>
          </a:prstGeom>
        </p:spPr>
      </p:pic>
    </p:spTree>
    <p:extLst>
      <p:ext uri="{BB962C8B-B14F-4D97-AF65-F5344CB8AC3E}">
        <p14:creationId xmlns:p14="http://schemas.microsoft.com/office/powerpoint/2010/main" val="3110164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5619D-1B58-4C17-92FF-E793F75E2EFB}"/>
              </a:ext>
            </a:extLst>
          </p:cNvPr>
          <p:cNvSpPr>
            <a:spLocks noGrp="1"/>
          </p:cNvSpPr>
          <p:nvPr>
            <p:ph type="title"/>
          </p:nvPr>
        </p:nvSpPr>
        <p:spPr>
          <a:xfrm>
            <a:off x="457200" y="1113526"/>
            <a:ext cx="8229600" cy="382588"/>
          </a:xfrm>
        </p:spPr>
        <p:txBody>
          <a:bodyPr/>
          <a:lstStyle/>
          <a:p>
            <a:r>
              <a:rPr lang="en-GB" dirty="0"/>
              <a:t>Foundation reinforcement</a:t>
            </a:r>
            <a:endParaRPr lang="en-GB" u="sng" dirty="0"/>
          </a:p>
        </p:txBody>
      </p:sp>
      <p:sp>
        <p:nvSpPr>
          <p:cNvPr id="3" name="Content Placeholder 2">
            <a:extLst>
              <a:ext uri="{FF2B5EF4-FFF2-40B4-BE49-F238E27FC236}">
                <a16:creationId xmlns:a16="http://schemas.microsoft.com/office/drawing/2014/main" id="{FCEBC0D1-3A51-45C3-8793-DBA6DE334BDE}"/>
              </a:ext>
            </a:extLst>
          </p:cNvPr>
          <p:cNvSpPr>
            <a:spLocks noGrp="1"/>
          </p:cNvSpPr>
          <p:nvPr>
            <p:ph sz="quarter" idx="10"/>
          </p:nvPr>
        </p:nvSpPr>
        <p:spPr>
          <a:xfrm>
            <a:off x="457200" y="1631183"/>
            <a:ext cx="4612809" cy="4248000"/>
          </a:xfrm>
        </p:spPr>
        <p:txBody>
          <a:bodyPr/>
          <a:lstStyle/>
          <a:p>
            <a:r>
              <a:rPr lang="en-GB" dirty="0"/>
              <a:t>Concrete is a prime element used in the formation of foundations. As a material, concrete has a high compressive strength but is weak in tension. Steel reinforcement can be incorporated into the foundation design to provide extra strength and avoid cracks occurring in the foundations. </a:t>
            </a:r>
          </a:p>
        </p:txBody>
      </p:sp>
      <p:pic>
        <p:nvPicPr>
          <p:cNvPr id="3074" name="Picture 2" descr="Image result for foundaiton reinforcement">
            <a:extLst>
              <a:ext uri="{FF2B5EF4-FFF2-40B4-BE49-F238E27FC236}">
                <a16:creationId xmlns:a16="http://schemas.microsoft.com/office/drawing/2014/main" id="{332546AB-0C39-4938-B076-9C8B2A0E30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23538" y="1628801"/>
            <a:ext cx="3257215" cy="17153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black, rack, metal, appliance&#10;&#10;Description automatically generated">
            <a:extLst>
              <a:ext uri="{FF2B5EF4-FFF2-40B4-BE49-F238E27FC236}">
                <a16:creationId xmlns:a16="http://schemas.microsoft.com/office/drawing/2014/main" id="{91007D11-C8FC-4713-9DE0-C0FA8906C391}"/>
              </a:ext>
            </a:extLst>
          </p:cNvPr>
          <p:cNvPicPr>
            <a:picLocks noChangeAspect="1"/>
          </p:cNvPicPr>
          <p:nvPr/>
        </p:nvPicPr>
        <p:blipFill>
          <a:blip r:embed="rId4"/>
          <a:stretch>
            <a:fillRect/>
          </a:stretch>
        </p:blipFill>
        <p:spPr>
          <a:xfrm>
            <a:off x="5436096" y="3565959"/>
            <a:ext cx="3257215" cy="1794495"/>
          </a:xfrm>
          <a:prstGeom prst="rect">
            <a:avLst/>
          </a:prstGeom>
        </p:spPr>
      </p:pic>
    </p:spTree>
    <p:extLst>
      <p:ext uri="{BB962C8B-B14F-4D97-AF65-F5344CB8AC3E}">
        <p14:creationId xmlns:p14="http://schemas.microsoft.com/office/powerpoint/2010/main" val="266728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711" y="1176534"/>
            <a:ext cx="8229600" cy="382588"/>
          </a:xfrm>
        </p:spPr>
        <p:txBody>
          <a:bodyPr/>
          <a:lstStyle/>
          <a:p>
            <a:r>
              <a:rPr lang="en-US" dirty="0">
                <a:ea typeface="ＭＳ Ｐゴシック" pitchFamily="-105" charset="-128"/>
                <a:cs typeface="ＭＳ Ｐゴシック" pitchFamily="-105" charset="-128"/>
              </a:rPr>
              <a:t>Substructure</a:t>
            </a:r>
            <a:r>
              <a:rPr lang="en-US" u="sng" dirty="0">
                <a:ea typeface="ＭＳ Ｐゴシック" pitchFamily="-105" charset="-128"/>
                <a:cs typeface="ＭＳ Ｐゴシック" pitchFamily="-105" charset="-128"/>
              </a:rPr>
              <a:t>  </a:t>
            </a:r>
          </a:p>
        </p:txBody>
      </p:sp>
      <p:sp>
        <p:nvSpPr>
          <p:cNvPr id="2" name="Rectangle 1"/>
          <p:cNvSpPr/>
          <p:nvPr/>
        </p:nvSpPr>
        <p:spPr>
          <a:xfrm>
            <a:off x="359532" y="1786175"/>
            <a:ext cx="8424936" cy="1015663"/>
          </a:xfrm>
          <a:prstGeom prst="rect">
            <a:avLst/>
          </a:prstGeom>
        </p:spPr>
        <p:txBody>
          <a:bodyPr wrap="square">
            <a:spAutoFit/>
          </a:bodyPr>
          <a:lstStyle/>
          <a:p>
            <a:r>
              <a:rPr lang="en-US" dirty="0"/>
              <a:t>All buildings start with the substructure. This is all the structure below ground, up to and including the damp proof course (DPC). </a:t>
            </a:r>
            <a:endParaRPr lang="en-GB" dirty="0"/>
          </a:p>
          <a:p>
            <a:r>
              <a:rPr lang="en-US" dirty="0">
                <a:latin typeface="+mn-lt"/>
              </a:rPr>
              <a:t> </a:t>
            </a:r>
            <a:endParaRPr lang="en-GB" dirty="0">
              <a:latin typeface="+mn-lt"/>
            </a:endParaRPr>
          </a:p>
        </p:txBody>
      </p:sp>
      <p:sp>
        <p:nvSpPr>
          <p:cNvPr id="3" name="TextBox 2"/>
          <p:cNvSpPr txBox="1"/>
          <p:nvPr/>
        </p:nvSpPr>
        <p:spPr>
          <a:xfrm>
            <a:off x="359532" y="2721114"/>
            <a:ext cx="8424936" cy="1015663"/>
          </a:xfrm>
          <a:prstGeom prst="rect">
            <a:avLst/>
          </a:prstGeom>
          <a:noFill/>
        </p:spPr>
        <p:txBody>
          <a:bodyPr wrap="square" rtlCol="0">
            <a:spAutoFit/>
          </a:bodyPr>
          <a:lstStyle/>
          <a:p>
            <a:r>
              <a:rPr lang="en-GB" dirty="0"/>
              <a:t>The purpose of the substructure is to receive the loads from the superstructure and transfer them safely down to a suitable load-bearing layer of ground. </a:t>
            </a:r>
          </a:p>
        </p:txBody>
      </p:sp>
      <p:sp>
        <p:nvSpPr>
          <p:cNvPr id="4" name="TextBox 3">
            <a:extLst>
              <a:ext uri="{FF2B5EF4-FFF2-40B4-BE49-F238E27FC236}">
                <a16:creationId xmlns:a16="http://schemas.microsoft.com/office/drawing/2014/main" id="{250D09D9-8EB1-405D-A95A-CCE57E0D9384}"/>
              </a:ext>
            </a:extLst>
          </p:cNvPr>
          <p:cNvSpPr txBox="1"/>
          <p:nvPr/>
        </p:nvSpPr>
        <p:spPr>
          <a:xfrm>
            <a:off x="431813" y="3977189"/>
            <a:ext cx="5404433" cy="400110"/>
          </a:xfrm>
          <a:prstGeom prst="rect">
            <a:avLst/>
          </a:prstGeom>
          <a:noFill/>
        </p:spPr>
        <p:txBody>
          <a:bodyPr wrap="square" rtlCol="0">
            <a:spAutoFit/>
          </a:bodyPr>
          <a:lstStyle/>
          <a:p>
            <a:r>
              <a:rPr lang="en-GB" dirty="0"/>
              <a:t>Elements of the substructure:</a:t>
            </a:r>
          </a:p>
        </p:txBody>
      </p:sp>
      <p:sp>
        <p:nvSpPr>
          <p:cNvPr id="5" name="TextBox 4">
            <a:extLst>
              <a:ext uri="{FF2B5EF4-FFF2-40B4-BE49-F238E27FC236}">
                <a16:creationId xmlns:a16="http://schemas.microsoft.com/office/drawing/2014/main" id="{4B55A6C2-D512-449B-8908-4F849531FB0F}"/>
              </a:ext>
            </a:extLst>
          </p:cNvPr>
          <p:cNvSpPr txBox="1"/>
          <p:nvPr/>
        </p:nvSpPr>
        <p:spPr>
          <a:xfrm>
            <a:off x="417255" y="4535054"/>
            <a:ext cx="2452105"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foundations </a:t>
            </a:r>
          </a:p>
        </p:txBody>
      </p:sp>
      <p:sp>
        <p:nvSpPr>
          <p:cNvPr id="6" name="TextBox 5">
            <a:extLst>
              <a:ext uri="{FF2B5EF4-FFF2-40B4-BE49-F238E27FC236}">
                <a16:creationId xmlns:a16="http://schemas.microsoft.com/office/drawing/2014/main" id="{F7A902C3-2B4D-4834-9035-0E5F4215832F}"/>
              </a:ext>
            </a:extLst>
          </p:cNvPr>
          <p:cNvSpPr txBox="1"/>
          <p:nvPr/>
        </p:nvSpPr>
        <p:spPr>
          <a:xfrm>
            <a:off x="431813" y="4934193"/>
            <a:ext cx="244822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basements </a:t>
            </a:r>
          </a:p>
        </p:txBody>
      </p:sp>
      <p:sp>
        <p:nvSpPr>
          <p:cNvPr id="7" name="TextBox 6">
            <a:extLst>
              <a:ext uri="{FF2B5EF4-FFF2-40B4-BE49-F238E27FC236}">
                <a16:creationId xmlns:a16="http://schemas.microsoft.com/office/drawing/2014/main" id="{44AFD85A-38EB-480E-8943-AABDC4D6E686}"/>
              </a:ext>
            </a:extLst>
          </p:cNvPr>
          <p:cNvSpPr txBox="1"/>
          <p:nvPr/>
        </p:nvSpPr>
        <p:spPr>
          <a:xfrm>
            <a:off x="431813" y="5333331"/>
            <a:ext cx="30243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retaining walls.</a:t>
            </a:r>
            <a:endParaRPr lang="en-GB"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Foundations</a:t>
            </a:r>
            <a:endParaRPr lang="en-GB" u="sng" dirty="0"/>
          </a:p>
        </p:txBody>
      </p:sp>
      <p:sp>
        <p:nvSpPr>
          <p:cNvPr id="3" name="Content Placeholder 2"/>
          <p:cNvSpPr>
            <a:spLocks noGrp="1"/>
          </p:cNvSpPr>
          <p:nvPr>
            <p:ph sz="quarter" idx="10"/>
          </p:nvPr>
        </p:nvSpPr>
        <p:spPr>
          <a:xfrm>
            <a:off x="457200" y="1644587"/>
            <a:ext cx="8229600" cy="4248000"/>
          </a:xfrm>
        </p:spPr>
        <p:txBody>
          <a:bodyPr/>
          <a:lstStyle/>
          <a:p>
            <a:r>
              <a:rPr lang="en-GB" dirty="0"/>
              <a:t>The foundations are the main element of a substructure. They ensure that all dead and imposed loads are safely transmitted through to the subsoils on which the building is constructed. Failure to adequately transmit the loads and select a suitable type of foundation will result in the stability of the building being compromised and, potentially, structural damage. </a:t>
            </a:r>
          </a:p>
          <a:p>
            <a:endParaRPr lang="en-GB" b="1" u="sng" dirty="0"/>
          </a:p>
        </p:txBody>
      </p:sp>
    </p:spTree>
    <p:extLst>
      <p:ext uri="{BB962C8B-B14F-4D97-AF65-F5344CB8AC3E}">
        <p14:creationId xmlns:p14="http://schemas.microsoft.com/office/powerpoint/2010/main" val="1655668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Basements </a:t>
            </a:r>
          </a:p>
        </p:txBody>
      </p:sp>
      <p:sp>
        <p:nvSpPr>
          <p:cNvPr id="3" name="Content Placeholder 2"/>
          <p:cNvSpPr>
            <a:spLocks noGrp="1"/>
          </p:cNvSpPr>
          <p:nvPr>
            <p:ph sz="quarter" idx="10"/>
          </p:nvPr>
        </p:nvSpPr>
        <p:spPr>
          <a:xfrm>
            <a:off x="457200" y="1602000"/>
            <a:ext cx="8229600" cy="4248000"/>
          </a:xfrm>
        </p:spPr>
        <p:txBody>
          <a:bodyPr/>
          <a:lstStyle/>
          <a:p>
            <a:r>
              <a:rPr lang="en-GB" dirty="0"/>
              <a:t>A basement is a part of a building, either partially or completely below ground. Basements are not often incorporated into new developments, but are more popular in areas where there is a high demand for living and the cost of land is high. In areas such as London, residents are converting and creating basements to provide extra liveable space. Legislative constraints are a big consideration.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aphicFrame>
        <p:nvGraphicFramePr>
          <p:cNvPr id="11" name="Table 6">
            <a:extLst>
              <a:ext uri="{FF2B5EF4-FFF2-40B4-BE49-F238E27FC236}">
                <a16:creationId xmlns:a16="http://schemas.microsoft.com/office/drawing/2014/main" id="{893C301A-F5B6-1147-BE60-C424A8FC7D5C}"/>
              </a:ext>
            </a:extLst>
          </p:cNvPr>
          <p:cNvGraphicFramePr>
            <a:graphicFrameLocks noGrp="1"/>
          </p:cNvGraphicFramePr>
          <p:nvPr>
            <p:extLst>
              <p:ext uri="{D42A27DB-BD31-4B8C-83A1-F6EECF244321}">
                <p14:modId xmlns:p14="http://schemas.microsoft.com/office/powerpoint/2010/main" val="2510252189"/>
              </p:ext>
            </p:extLst>
          </p:nvPr>
        </p:nvGraphicFramePr>
        <p:xfrm>
          <a:off x="457200" y="3573016"/>
          <a:ext cx="6096000" cy="18542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3472273758"/>
                    </a:ext>
                  </a:extLst>
                </a:gridCol>
                <a:gridCol w="3048000">
                  <a:extLst>
                    <a:ext uri="{9D8B030D-6E8A-4147-A177-3AD203B41FA5}">
                      <a16:colId xmlns:a16="http://schemas.microsoft.com/office/drawing/2014/main" val="267010323"/>
                    </a:ext>
                  </a:extLst>
                </a:gridCol>
              </a:tblGrid>
              <a:tr h="370840">
                <a:tc>
                  <a:txBody>
                    <a:bodyPr/>
                    <a:lstStyle/>
                    <a:p>
                      <a:r>
                        <a:rPr lang="en-GB" dirty="0">
                          <a:solidFill>
                            <a:schemeClr val="tx1"/>
                          </a:solidFill>
                        </a:rPr>
                        <a:t>Advantages </a:t>
                      </a:r>
                    </a:p>
                  </a:txBody>
                  <a:tcPr/>
                </a:tc>
                <a:tc>
                  <a:txBody>
                    <a:bodyPr/>
                    <a:lstStyle/>
                    <a:p>
                      <a:r>
                        <a:rPr lang="en-GB" dirty="0">
                          <a:solidFill>
                            <a:schemeClr val="tx1"/>
                          </a:solidFill>
                        </a:rPr>
                        <a:t>Disadvantages</a:t>
                      </a:r>
                    </a:p>
                  </a:txBody>
                  <a:tcPr/>
                </a:tc>
                <a:extLst>
                  <a:ext uri="{0D108BD9-81ED-4DB2-BD59-A6C34878D82A}">
                    <a16:rowId xmlns:a16="http://schemas.microsoft.com/office/drawing/2014/main" val="3599073425"/>
                  </a:ext>
                </a:extLst>
              </a:tr>
              <a:tr h="370840">
                <a:tc>
                  <a:txBody>
                    <a:bodyPr/>
                    <a:lstStyle/>
                    <a:p>
                      <a:r>
                        <a:rPr lang="en-GB" dirty="0"/>
                        <a:t>Floor area</a:t>
                      </a:r>
                    </a:p>
                  </a:txBody>
                  <a:tcPr/>
                </a:tc>
                <a:tc>
                  <a:txBody>
                    <a:bodyPr/>
                    <a:lstStyle/>
                    <a:p>
                      <a:r>
                        <a:rPr lang="en-GB" dirty="0"/>
                        <a:t>Waterproofing</a:t>
                      </a:r>
                    </a:p>
                  </a:txBody>
                  <a:tcPr/>
                </a:tc>
                <a:extLst>
                  <a:ext uri="{0D108BD9-81ED-4DB2-BD59-A6C34878D82A}">
                    <a16:rowId xmlns:a16="http://schemas.microsoft.com/office/drawing/2014/main" val="2048531893"/>
                  </a:ext>
                </a:extLst>
              </a:tr>
              <a:tr h="370840">
                <a:tc>
                  <a:txBody>
                    <a:bodyPr/>
                    <a:lstStyle/>
                    <a:p>
                      <a:r>
                        <a:rPr lang="en-GB" dirty="0"/>
                        <a:t>Space</a:t>
                      </a:r>
                    </a:p>
                  </a:txBody>
                  <a:tcPr/>
                </a:tc>
                <a:tc>
                  <a:txBody>
                    <a:bodyPr/>
                    <a:lstStyle/>
                    <a:p>
                      <a:r>
                        <a:rPr lang="en-GB" dirty="0"/>
                        <a:t>Drainage</a:t>
                      </a:r>
                    </a:p>
                  </a:txBody>
                  <a:tcPr/>
                </a:tc>
                <a:extLst>
                  <a:ext uri="{0D108BD9-81ED-4DB2-BD59-A6C34878D82A}">
                    <a16:rowId xmlns:a16="http://schemas.microsoft.com/office/drawing/2014/main" val="3527392351"/>
                  </a:ext>
                </a:extLst>
              </a:tr>
              <a:tr h="370840">
                <a:tc>
                  <a:txBody>
                    <a:bodyPr/>
                    <a:lstStyle/>
                    <a:p>
                      <a:r>
                        <a:rPr lang="en-GB" dirty="0"/>
                        <a:t>Privacy </a:t>
                      </a:r>
                    </a:p>
                  </a:txBody>
                  <a:tcPr/>
                </a:tc>
                <a:tc>
                  <a:txBody>
                    <a:bodyPr/>
                    <a:lstStyle/>
                    <a:p>
                      <a:r>
                        <a:rPr lang="en-GB" dirty="0"/>
                        <a:t>Ventilation</a:t>
                      </a:r>
                    </a:p>
                  </a:txBody>
                  <a:tcPr/>
                </a:tc>
                <a:extLst>
                  <a:ext uri="{0D108BD9-81ED-4DB2-BD59-A6C34878D82A}">
                    <a16:rowId xmlns:a16="http://schemas.microsoft.com/office/drawing/2014/main" val="749500109"/>
                  </a:ext>
                </a:extLst>
              </a:tr>
              <a:tr h="370840">
                <a:tc>
                  <a:txBody>
                    <a:bodyPr/>
                    <a:lstStyle/>
                    <a:p>
                      <a:r>
                        <a:rPr lang="en-GB" dirty="0"/>
                        <a:t>Sloping sites</a:t>
                      </a:r>
                    </a:p>
                  </a:txBody>
                  <a:tcPr/>
                </a:tc>
                <a:tc>
                  <a:txBody>
                    <a:bodyPr/>
                    <a:lstStyle/>
                    <a:p>
                      <a:r>
                        <a:rPr lang="en-GB" dirty="0"/>
                        <a:t>Natural light </a:t>
                      </a:r>
                    </a:p>
                  </a:txBody>
                  <a:tcPr/>
                </a:tc>
                <a:extLst>
                  <a:ext uri="{0D108BD9-81ED-4DB2-BD59-A6C34878D82A}">
                    <a16:rowId xmlns:a16="http://schemas.microsoft.com/office/drawing/2014/main" val="2892888152"/>
                  </a:ext>
                </a:extLst>
              </a:tr>
            </a:tbl>
          </a:graphicData>
        </a:graphic>
      </p:graphicFrame>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Retaining walls</a:t>
            </a:r>
            <a:endParaRPr lang="en-GB" u="sng" dirty="0"/>
          </a:p>
        </p:txBody>
      </p:sp>
      <p:sp>
        <p:nvSpPr>
          <p:cNvPr id="3" name="Content Placeholder 2"/>
          <p:cNvSpPr>
            <a:spLocks noGrp="1"/>
          </p:cNvSpPr>
          <p:nvPr>
            <p:ph sz="quarter" idx="10"/>
          </p:nvPr>
        </p:nvSpPr>
        <p:spPr>
          <a:xfrm>
            <a:off x="489031" y="1628800"/>
            <a:ext cx="4587025" cy="4248000"/>
          </a:xfrm>
        </p:spPr>
        <p:txBody>
          <a:bodyPr/>
          <a:lstStyle/>
          <a:p>
            <a:r>
              <a:rPr lang="en-GB" dirty="0"/>
              <a:t>Retaining walls are vertical structures designed to retain a material on one side – most commonly soil. </a:t>
            </a:r>
          </a:p>
          <a:p>
            <a:r>
              <a:rPr lang="en-GB" dirty="0"/>
              <a:t>Retaining walls can be incorporated into a building’s design or be part of a landscaping design.</a:t>
            </a:r>
          </a:p>
        </p:txBody>
      </p:sp>
      <p:pic>
        <p:nvPicPr>
          <p:cNvPr id="6" name="Picture 5">
            <a:extLst>
              <a:ext uri="{FF2B5EF4-FFF2-40B4-BE49-F238E27FC236}">
                <a16:creationId xmlns:a16="http://schemas.microsoft.com/office/drawing/2014/main" id="{506BDECC-0268-4ED6-B4AA-BE13FE022C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624135"/>
            <a:ext cx="2486301" cy="1660849"/>
          </a:xfrm>
          <a:prstGeom prst="rect">
            <a:avLst/>
          </a:prstGeom>
        </p:spPr>
      </p:pic>
    </p:spTree>
    <p:extLst>
      <p:ext uri="{BB962C8B-B14F-4D97-AF65-F5344CB8AC3E}">
        <p14:creationId xmlns:p14="http://schemas.microsoft.com/office/powerpoint/2010/main" val="3738238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Site investigations</a:t>
            </a:r>
            <a:endParaRPr lang="en-GB" u="sng" dirty="0"/>
          </a:p>
        </p:txBody>
      </p:sp>
      <p:sp>
        <p:nvSpPr>
          <p:cNvPr id="4" name="TextBox 3"/>
          <p:cNvSpPr txBox="1"/>
          <p:nvPr/>
        </p:nvSpPr>
        <p:spPr>
          <a:xfrm>
            <a:off x="395536" y="1700808"/>
            <a:ext cx="7930193" cy="1015663"/>
          </a:xfrm>
          <a:prstGeom prst="rect">
            <a:avLst/>
          </a:prstGeom>
          <a:noFill/>
        </p:spPr>
        <p:txBody>
          <a:bodyPr wrap="square" rtlCol="0">
            <a:spAutoFit/>
          </a:bodyPr>
          <a:lstStyle/>
          <a:p>
            <a:r>
              <a:rPr lang="en-GB" dirty="0"/>
              <a:t>In the early stages of the design process, site investigations should be carried out to gather information on the proposed site. The data that will need to be collected includes:</a:t>
            </a:r>
          </a:p>
        </p:txBody>
      </p:sp>
      <p:sp>
        <p:nvSpPr>
          <p:cNvPr id="5" name="TextBox 4"/>
          <p:cNvSpPr txBox="1"/>
          <p:nvPr/>
        </p:nvSpPr>
        <p:spPr>
          <a:xfrm>
            <a:off x="539552" y="2924944"/>
            <a:ext cx="4968552" cy="369332"/>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position of boundary fences and hedges</a:t>
            </a:r>
            <a:r>
              <a:rPr lang="en-GB" sz="1800" b="1" dirty="0"/>
              <a:t> </a:t>
            </a:r>
          </a:p>
        </p:txBody>
      </p:sp>
      <p:sp>
        <p:nvSpPr>
          <p:cNvPr id="6" name="TextBox 5"/>
          <p:cNvSpPr txBox="1"/>
          <p:nvPr/>
        </p:nvSpPr>
        <p:spPr>
          <a:xfrm>
            <a:off x="539552" y="3429000"/>
            <a:ext cx="7848872" cy="646331"/>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location of underground services including gas, water, electricity and drains</a:t>
            </a:r>
          </a:p>
        </p:txBody>
      </p:sp>
      <p:sp>
        <p:nvSpPr>
          <p:cNvPr id="7" name="TextBox 6"/>
          <p:cNvSpPr txBox="1"/>
          <p:nvPr/>
        </p:nvSpPr>
        <p:spPr>
          <a:xfrm>
            <a:off x="539552" y="4192735"/>
            <a:ext cx="8496944" cy="369332"/>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GB" sz="1800" dirty="0"/>
              <a:t>existing buildings that need to be demolished or protected</a:t>
            </a:r>
          </a:p>
        </p:txBody>
      </p:sp>
      <p:sp>
        <p:nvSpPr>
          <p:cNvPr id="8" name="TextBox 7"/>
          <p:cNvSpPr txBox="1"/>
          <p:nvPr/>
        </p:nvSpPr>
        <p:spPr>
          <a:xfrm>
            <a:off x="549896" y="4670141"/>
            <a:ext cx="8136904" cy="36933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position, height, girth and spread of any trees on the site boundary</a:t>
            </a:r>
            <a:r>
              <a:rPr lang="en-GB" sz="1800" b="1" dirty="0"/>
              <a:t> </a:t>
            </a:r>
          </a:p>
        </p:txBody>
      </p:sp>
      <p:sp>
        <p:nvSpPr>
          <p:cNvPr id="9" name="TextBox 8"/>
          <p:cNvSpPr txBox="1"/>
          <p:nvPr/>
        </p:nvSpPr>
        <p:spPr>
          <a:xfrm>
            <a:off x="549896" y="5178615"/>
            <a:ext cx="5904656" cy="36933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types and properties of the soil.</a:t>
            </a:r>
            <a:r>
              <a:rPr lang="en-GB" sz="1800" b="1" dirty="0"/>
              <a:t> </a:t>
            </a:r>
          </a:p>
        </p:txBody>
      </p:sp>
    </p:spTree>
    <p:extLst>
      <p:ext uri="{BB962C8B-B14F-4D97-AF65-F5344CB8AC3E}">
        <p14:creationId xmlns:p14="http://schemas.microsoft.com/office/powerpoint/2010/main" val="4084085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2E1F-9B20-4E7E-A944-7BE6796CAAC6}"/>
              </a:ext>
            </a:extLst>
          </p:cNvPr>
          <p:cNvSpPr>
            <a:spLocks noGrp="1"/>
          </p:cNvSpPr>
          <p:nvPr>
            <p:ph type="title"/>
          </p:nvPr>
        </p:nvSpPr>
        <p:spPr/>
        <p:txBody>
          <a:bodyPr/>
          <a:lstStyle/>
          <a:p>
            <a:r>
              <a:rPr lang="en-GB" dirty="0"/>
              <a:t>Soil investigations</a:t>
            </a:r>
            <a:r>
              <a:rPr lang="en-GB" u="sng" dirty="0"/>
              <a:t> </a:t>
            </a:r>
          </a:p>
        </p:txBody>
      </p:sp>
      <p:sp>
        <p:nvSpPr>
          <p:cNvPr id="3" name="Content Placeholder 2">
            <a:extLst>
              <a:ext uri="{FF2B5EF4-FFF2-40B4-BE49-F238E27FC236}">
                <a16:creationId xmlns:a16="http://schemas.microsoft.com/office/drawing/2014/main" id="{775E9807-FD7D-4669-AC88-B669D19CD968}"/>
              </a:ext>
            </a:extLst>
          </p:cNvPr>
          <p:cNvSpPr>
            <a:spLocks noGrp="1"/>
          </p:cNvSpPr>
          <p:nvPr>
            <p:ph sz="quarter" idx="10"/>
          </p:nvPr>
        </p:nvSpPr>
        <p:spPr>
          <a:xfrm>
            <a:off x="457200" y="1602000"/>
            <a:ext cx="8435280" cy="4248000"/>
          </a:xfrm>
        </p:spPr>
        <p:txBody>
          <a:bodyPr/>
          <a:lstStyle/>
          <a:p>
            <a:r>
              <a:rPr lang="en-GB" dirty="0"/>
              <a:t>Subsoils can be many different types and have different load-bearing capacities. Soil investigations must be carried out to identify the type and properties of the soil so an appropriate type of foundation can be selected. </a:t>
            </a:r>
          </a:p>
          <a:p>
            <a:endParaRPr lang="en-GB" dirty="0"/>
          </a:p>
        </p:txBody>
      </p:sp>
      <p:graphicFrame>
        <p:nvGraphicFramePr>
          <p:cNvPr id="10" name="Table 10">
            <a:extLst>
              <a:ext uri="{FF2B5EF4-FFF2-40B4-BE49-F238E27FC236}">
                <a16:creationId xmlns:a16="http://schemas.microsoft.com/office/drawing/2014/main" id="{2DDAD363-824D-4FEF-BEFA-FB71F2A950F0}"/>
              </a:ext>
            </a:extLst>
          </p:cNvPr>
          <p:cNvGraphicFramePr>
            <a:graphicFrameLocks noGrp="1"/>
          </p:cNvGraphicFramePr>
          <p:nvPr>
            <p:extLst>
              <p:ext uri="{D42A27DB-BD31-4B8C-83A1-F6EECF244321}">
                <p14:modId xmlns:p14="http://schemas.microsoft.com/office/powerpoint/2010/main" val="3590829679"/>
              </p:ext>
            </p:extLst>
          </p:nvPr>
        </p:nvGraphicFramePr>
        <p:xfrm>
          <a:off x="456794" y="2636912"/>
          <a:ext cx="6096000" cy="33375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278369110"/>
                    </a:ext>
                  </a:extLst>
                </a:gridCol>
                <a:gridCol w="3048000">
                  <a:extLst>
                    <a:ext uri="{9D8B030D-6E8A-4147-A177-3AD203B41FA5}">
                      <a16:colId xmlns:a16="http://schemas.microsoft.com/office/drawing/2014/main" val="478263731"/>
                    </a:ext>
                  </a:extLst>
                </a:gridCol>
              </a:tblGrid>
              <a:tr h="370840">
                <a:tc>
                  <a:txBody>
                    <a:bodyPr/>
                    <a:lstStyle/>
                    <a:p>
                      <a:r>
                        <a:rPr lang="en-GB" dirty="0">
                          <a:solidFill>
                            <a:schemeClr val="tx1"/>
                          </a:solidFill>
                        </a:rPr>
                        <a:t>Soil type</a:t>
                      </a:r>
                    </a:p>
                  </a:txBody>
                  <a:tcPr/>
                </a:tc>
                <a:tc>
                  <a:txBody>
                    <a:bodyPr/>
                    <a:lstStyle/>
                    <a:p>
                      <a:r>
                        <a:rPr lang="en-GB" dirty="0">
                          <a:solidFill>
                            <a:schemeClr val="tx1"/>
                          </a:solidFill>
                        </a:rPr>
                        <a:t>Bearing capacity </a:t>
                      </a:r>
                    </a:p>
                  </a:txBody>
                  <a:tcPr/>
                </a:tc>
                <a:extLst>
                  <a:ext uri="{0D108BD9-81ED-4DB2-BD59-A6C34878D82A}">
                    <a16:rowId xmlns:a16="http://schemas.microsoft.com/office/drawing/2014/main" val="548744243"/>
                  </a:ext>
                </a:extLst>
              </a:tr>
              <a:tr h="370840">
                <a:tc>
                  <a:txBody>
                    <a:bodyPr/>
                    <a:lstStyle/>
                    <a:p>
                      <a:r>
                        <a:rPr lang="en-GB" dirty="0"/>
                        <a:t>Rock </a:t>
                      </a:r>
                    </a:p>
                  </a:txBody>
                  <a:tcPr/>
                </a:tc>
                <a:tc>
                  <a:txBody>
                    <a:bodyPr/>
                    <a:lstStyle/>
                    <a:p>
                      <a:r>
                        <a:rPr lang="en-GB" dirty="0"/>
                        <a:t>High</a:t>
                      </a:r>
                    </a:p>
                  </a:txBody>
                  <a:tcPr/>
                </a:tc>
                <a:extLst>
                  <a:ext uri="{0D108BD9-81ED-4DB2-BD59-A6C34878D82A}">
                    <a16:rowId xmlns:a16="http://schemas.microsoft.com/office/drawing/2014/main" val="329567297"/>
                  </a:ext>
                </a:extLst>
              </a:tr>
              <a:tr h="370840">
                <a:tc>
                  <a:txBody>
                    <a:bodyPr/>
                    <a:lstStyle/>
                    <a:p>
                      <a:r>
                        <a:rPr lang="en-GB" dirty="0"/>
                        <a:t>Granite </a:t>
                      </a:r>
                    </a:p>
                  </a:txBody>
                  <a:tcPr/>
                </a:tc>
                <a:tc>
                  <a:txBody>
                    <a:bodyPr/>
                    <a:lstStyle/>
                    <a:p>
                      <a:r>
                        <a:rPr lang="en-GB" dirty="0"/>
                        <a:t>High</a:t>
                      </a:r>
                    </a:p>
                  </a:txBody>
                  <a:tcPr/>
                </a:tc>
                <a:extLst>
                  <a:ext uri="{0D108BD9-81ED-4DB2-BD59-A6C34878D82A}">
                    <a16:rowId xmlns:a16="http://schemas.microsoft.com/office/drawing/2014/main" val="4051162858"/>
                  </a:ext>
                </a:extLst>
              </a:tr>
              <a:tr h="370840">
                <a:tc>
                  <a:txBody>
                    <a:bodyPr/>
                    <a:lstStyle/>
                    <a:p>
                      <a:r>
                        <a:rPr lang="en-GB" dirty="0"/>
                        <a:t>Loose sand </a:t>
                      </a:r>
                    </a:p>
                  </a:txBody>
                  <a:tcPr/>
                </a:tc>
                <a:tc>
                  <a:txBody>
                    <a:bodyPr/>
                    <a:lstStyle/>
                    <a:p>
                      <a:r>
                        <a:rPr lang="en-GB" dirty="0"/>
                        <a:t>Low</a:t>
                      </a:r>
                    </a:p>
                  </a:txBody>
                  <a:tcPr/>
                </a:tc>
                <a:extLst>
                  <a:ext uri="{0D108BD9-81ED-4DB2-BD59-A6C34878D82A}">
                    <a16:rowId xmlns:a16="http://schemas.microsoft.com/office/drawing/2014/main" val="3391163817"/>
                  </a:ext>
                </a:extLst>
              </a:tr>
              <a:tr h="370840">
                <a:tc>
                  <a:txBody>
                    <a:bodyPr/>
                    <a:lstStyle/>
                    <a:p>
                      <a:r>
                        <a:rPr lang="en-GB" dirty="0"/>
                        <a:t>Peat</a:t>
                      </a:r>
                    </a:p>
                  </a:txBody>
                  <a:tcPr/>
                </a:tc>
                <a:tc>
                  <a:txBody>
                    <a:bodyPr/>
                    <a:lstStyle/>
                    <a:p>
                      <a:r>
                        <a:rPr lang="en-GB" dirty="0"/>
                        <a:t>Low</a:t>
                      </a:r>
                    </a:p>
                  </a:txBody>
                  <a:tcPr/>
                </a:tc>
                <a:extLst>
                  <a:ext uri="{0D108BD9-81ED-4DB2-BD59-A6C34878D82A}">
                    <a16:rowId xmlns:a16="http://schemas.microsoft.com/office/drawing/2014/main" val="869655701"/>
                  </a:ext>
                </a:extLst>
              </a:tr>
              <a:tr h="370840">
                <a:tc>
                  <a:txBody>
                    <a:bodyPr/>
                    <a:lstStyle/>
                    <a:p>
                      <a:r>
                        <a:rPr lang="en-GB" dirty="0"/>
                        <a:t>Chalk </a:t>
                      </a:r>
                    </a:p>
                  </a:txBody>
                  <a:tcPr/>
                </a:tc>
                <a:tc>
                  <a:txBody>
                    <a:bodyPr/>
                    <a:lstStyle/>
                    <a:p>
                      <a:r>
                        <a:rPr lang="en-GB" dirty="0"/>
                        <a:t>High</a:t>
                      </a:r>
                    </a:p>
                  </a:txBody>
                  <a:tcPr/>
                </a:tc>
                <a:extLst>
                  <a:ext uri="{0D108BD9-81ED-4DB2-BD59-A6C34878D82A}">
                    <a16:rowId xmlns:a16="http://schemas.microsoft.com/office/drawing/2014/main" val="2304936230"/>
                  </a:ext>
                </a:extLst>
              </a:tr>
              <a:tr h="370840">
                <a:tc>
                  <a:txBody>
                    <a:bodyPr/>
                    <a:lstStyle/>
                    <a:p>
                      <a:r>
                        <a:rPr lang="en-GB" dirty="0"/>
                        <a:t>Compact sand</a:t>
                      </a:r>
                    </a:p>
                  </a:txBody>
                  <a:tcPr/>
                </a:tc>
                <a:tc>
                  <a:txBody>
                    <a:bodyPr/>
                    <a:lstStyle/>
                    <a:p>
                      <a:r>
                        <a:rPr lang="en-GB" dirty="0"/>
                        <a:t>High</a:t>
                      </a:r>
                    </a:p>
                  </a:txBody>
                  <a:tcPr/>
                </a:tc>
                <a:extLst>
                  <a:ext uri="{0D108BD9-81ED-4DB2-BD59-A6C34878D82A}">
                    <a16:rowId xmlns:a16="http://schemas.microsoft.com/office/drawing/2014/main" val="2329430694"/>
                  </a:ext>
                </a:extLst>
              </a:tr>
              <a:tr h="370840">
                <a:tc>
                  <a:txBody>
                    <a:bodyPr/>
                    <a:lstStyle/>
                    <a:p>
                      <a:r>
                        <a:rPr lang="en-GB" dirty="0"/>
                        <a:t>Silt </a:t>
                      </a:r>
                    </a:p>
                  </a:txBody>
                  <a:tcPr/>
                </a:tc>
                <a:tc>
                  <a:txBody>
                    <a:bodyPr/>
                    <a:lstStyle/>
                    <a:p>
                      <a:r>
                        <a:rPr lang="en-GB" dirty="0"/>
                        <a:t>Low</a:t>
                      </a:r>
                    </a:p>
                  </a:txBody>
                  <a:tcPr/>
                </a:tc>
                <a:extLst>
                  <a:ext uri="{0D108BD9-81ED-4DB2-BD59-A6C34878D82A}">
                    <a16:rowId xmlns:a16="http://schemas.microsoft.com/office/drawing/2014/main" val="2846965916"/>
                  </a:ext>
                </a:extLst>
              </a:tr>
              <a:tr h="370840">
                <a:tc>
                  <a:txBody>
                    <a:bodyPr/>
                    <a:lstStyle/>
                    <a:p>
                      <a:r>
                        <a:rPr lang="en-GB" dirty="0"/>
                        <a:t>Soft clay</a:t>
                      </a:r>
                    </a:p>
                  </a:txBody>
                  <a:tcPr/>
                </a:tc>
                <a:tc>
                  <a:txBody>
                    <a:bodyPr/>
                    <a:lstStyle/>
                    <a:p>
                      <a:r>
                        <a:rPr lang="en-GB" dirty="0"/>
                        <a:t>Low</a:t>
                      </a:r>
                    </a:p>
                  </a:txBody>
                  <a:tcPr/>
                </a:tc>
                <a:extLst>
                  <a:ext uri="{0D108BD9-81ED-4DB2-BD59-A6C34878D82A}">
                    <a16:rowId xmlns:a16="http://schemas.microsoft.com/office/drawing/2014/main" val="3561043427"/>
                  </a:ext>
                </a:extLst>
              </a:tr>
            </a:tbl>
          </a:graphicData>
        </a:graphic>
      </p:graphicFrame>
    </p:spTree>
    <p:extLst>
      <p:ext uri="{BB962C8B-B14F-4D97-AF65-F5344CB8AC3E}">
        <p14:creationId xmlns:p14="http://schemas.microsoft.com/office/powerpoint/2010/main" val="3561572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6FFA6-63B1-4319-A585-DA5C239264F2}"/>
              </a:ext>
            </a:extLst>
          </p:cNvPr>
          <p:cNvSpPr>
            <a:spLocks noGrp="1"/>
          </p:cNvSpPr>
          <p:nvPr>
            <p:ph type="title"/>
          </p:nvPr>
        </p:nvSpPr>
        <p:spPr/>
        <p:txBody>
          <a:bodyPr/>
          <a:lstStyle/>
          <a:p>
            <a:r>
              <a:rPr lang="en-GB" dirty="0"/>
              <a:t>Site clearance </a:t>
            </a:r>
          </a:p>
        </p:txBody>
      </p:sp>
      <p:sp>
        <p:nvSpPr>
          <p:cNvPr id="3" name="Content Placeholder 2">
            <a:extLst>
              <a:ext uri="{FF2B5EF4-FFF2-40B4-BE49-F238E27FC236}">
                <a16:creationId xmlns:a16="http://schemas.microsoft.com/office/drawing/2014/main" id="{62E30FCC-D494-415C-B17B-02F4A586854A}"/>
              </a:ext>
            </a:extLst>
          </p:cNvPr>
          <p:cNvSpPr>
            <a:spLocks noGrp="1"/>
          </p:cNvSpPr>
          <p:nvPr>
            <p:ph sz="quarter" idx="10"/>
          </p:nvPr>
        </p:nvSpPr>
        <p:spPr/>
        <p:txBody>
          <a:bodyPr/>
          <a:lstStyle/>
          <a:p>
            <a:r>
              <a:rPr lang="en-GB" dirty="0"/>
              <a:t>This is the process of removing existing buildings, waste, vegetation and topsoil. It is not suitable to build on topsoil as the surface layer is difficult to compact down and it contains various chemicals that promote plant growth. </a:t>
            </a:r>
            <a:endParaRPr lang="en-GB" b="1" dirty="0"/>
          </a:p>
          <a:p>
            <a:r>
              <a:rPr lang="en-GB" dirty="0"/>
              <a:t>The process of removing topsoil can be costly and requires prior consideration in terms of transportation and labour. During the site investigations the site engineer will determine the volume of soil that requires removal. Some sites may have storage areas or garden plots available. If this is not the case then storage and transportation must be planned. </a:t>
            </a:r>
          </a:p>
        </p:txBody>
      </p:sp>
    </p:spTree>
    <p:extLst>
      <p:ext uri="{BB962C8B-B14F-4D97-AF65-F5344CB8AC3E}">
        <p14:creationId xmlns:p14="http://schemas.microsoft.com/office/powerpoint/2010/main" val="2177227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A82C-24AE-4F83-9E47-E81ECC89EBDF}"/>
              </a:ext>
            </a:extLst>
          </p:cNvPr>
          <p:cNvSpPr>
            <a:spLocks noGrp="1"/>
          </p:cNvSpPr>
          <p:nvPr>
            <p:ph type="title"/>
          </p:nvPr>
        </p:nvSpPr>
        <p:spPr/>
        <p:txBody>
          <a:bodyPr/>
          <a:lstStyle/>
          <a:p>
            <a:r>
              <a:rPr lang="en-GB" dirty="0"/>
              <a:t>Foundations in detail: trench excavation</a:t>
            </a:r>
            <a:endParaRPr lang="en-GB" u="sng" dirty="0"/>
          </a:p>
        </p:txBody>
      </p:sp>
      <p:sp>
        <p:nvSpPr>
          <p:cNvPr id="3" name="Content Placeholder 2">
            <a:extLst>
              <a:ext uri="{FF2B5EF4-FFF2-40B4-BE49-F238E27FC236}">
                <a16:creationId xmlns:a16="http://schemas.microsoft.com/office/drawing/2014/main" id="{5BFA83E0-AC29-47D9-B0EC-731904FC36A9}"/>
              </a:ext>
            </a:extLst>
          </p:cNvPr>
          <p:cNvSpPr>
            <a:spLocks noGrp="1"/>
          </p:cNvSpPr>
          <p:nvPr>
            <p:ph sz="quarter" idx="10"/>
          </p:nvPr>
        </p:nvSpPr>
        <p:spPr>
          <a:xfrm>
            <a:off x="457200" y="1484784"/>
            <a:ext cx="4258816" cy="4248000"/>
          </a:xfrm>
        </p:spPr>
        <p:txBody>
          <a:bodyPr/>
          <a:lstStyle/>
          <a:p>
            <a:r>
              <a:rPr lang="en-GB" dirty="0"/>
              <a:t>In modern construction, trenches will generally be excavated using mechanical aids rather than manual labour. Using machines results in higher costs due to the equipment required but reduces the amount of labour and time spent on the excavation work. </a:t>
            </a:r>
          </a:p>
          <a:p>
            <a:r>
              <a:rPr lang="en-GB" dirty="0"/>
              <a:t>For small building extensions or where accessibility is poor, manual excavation may be the most appropriate method.</a:t>
            </a:r>
            <a:endParaRPr lang="en-GB" b="1" dirty="0"/>
          </a:p>
        </p:txBody>
      </p:sp>
      <p:pic>
        <p:nvPicPr>
          <p:cNvPr id="5" name="Picture 4">
            <a:extLst>
              <a:ext uri="{FF2B5EF4-FFF2-40B4-BE49-F238E27FC236}">
                <a16:creationId xmlns:a16="http://schemas.microsoft.com/office/drawing/2014/main" id="{0227D4A6-A5C7-43C1-AF00-13ED6DA59582}"/>
              </a:ext>
            </a:extLst>
          </p:cNvPr>
          <p:cNvPicPr>
            <a:picLocks noChangeAspect="1"/>
          </p:cNvPicPr>
          <p:nvPr/>
        </p:nvPicPr>
        <p:blipFill>
          <a:blip r:embed="rId2"/>
          <a:stretch>
            <a:fillRect/>
          </a:stretch>
        </p:blipFill>
        <p:spPr>
          <a:xfrm>
            <a:off x="4932040" y="2492896"/>
            <a:ext cx="3312368" cy="2068358"/>
          </a:xfrm>
          <a:prstGeom prst="rect">
            <a:avLst/>
          </a:prstGeom>
        </p:spPr>
      </p:pic>
    </p:spTree>
    <p:extLst>
      <p:ext uri="{BB962C8B-B14F-4D97-AF65-F5344CB8AC3E}">
        <p14:creationId xmlns:p14="http://schemas.microsoft.com/office/powerpoint/2010/main" val="4996889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1038</Words>
  <Application>Microsoft Office PowerPoint</Application>
  <PresentationFormat>On-screen Show (4:3)</PresentationFormat>
  <Paragraphs>103</Paragraphs>
  <Slides>19</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ＭＳ Ｐゴシック</vt:lpstr>
      <vt:lpstr>Arial</vt:lpstr>
      <vt:lpstr>Lucida Grande</vt:lpstr>
      <vt:lpstr>Times New Roman</vt:lpstr>
      <vt:lpstr>1_Default Design</vt:lpstr>
      <vt:lpstr>PowerPoint 2 : Substructure </vt:lpstr>
      <vt:lpstr>Substructure  </vt:lpstr>
      <vt:lpstr>Foundations</vt:lpstr>
      <vt:lpstr>Basements </vt:lpstr>
      <vt:lpstr>Retaining walls</vt:lpstr>
      <vt:lpstr>Site investigations</vt:lpstr>
      <vt:lpstr>Soil investigations </vt:lpstr>
      <vt:lpstr>Site clearance </vt:lpstr>
      <vt:lpstr>Foundations in detail: trench excavation</vt:lpstr>
      <vt:lpstr>Trench support </vt:lpstr>
      <vt:lpstr>Selecting the right foundations</vt:lpstr>
      <vt:lpstr>Strip foundations</vt:lpstr>
      <vt:lpstr>Narrow and wide strip foundations</vt:lpstr>
      <vt:lpstr>Raft foundations</vt:lpstr>
      <vt:lpstr>Pad foundations</vt:lpstr>
      <vt:lpstr>Other foundation types</vt:lpstr>
      <vt:lpstr>Pile foundations</vt:lpstr>
      <vt:lpstr>Foundation reinforcement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180</cp:revision>
  <cp:lastPrinted>2021-02-18T12:49:01Z</cp:lastPrinted>
  <dcterms:created xsi:type="dcterms:W3CDTF">2013-05-28T00:38:54Z</dcterms:created>
  <dcterms:modified xsi:type="dcterms:W3CDTF">2025-11-12T18:31:09Z</dcterms:modified>
</cp:coreProperties>
</file>