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</p:sldMasterIdLst>
  <p:notesMasterIdLst>
    <p:notesMasterId r:id="rId17"/>
  </p:notesMasterIdLst>
  <p:handoutMasterIdLst>
    <p:handoutMasterId r:id="rId18"/>
  </p:handoutMasterIdLst>
  <p:sldIdLst>
    <p:sldId id="256" r:id="rId2"/>
    <p:sldId id="352" r:id="rId3"/>
    <p:sldId id="328" r:id="rId4"/>
    <p:sldId id="354" r:id="rId5"/>
    <p:sldId id="355" r:id="rId6"/>
    <p:sldId id="358" r:id="rId7"/>
    <p:sldId id="356" r:id="rId8"/>
    <p:sldId id="357" r:id="rId9"/>
    <p:sldId id="360" r:id="rId10"/>
    <p:sldId id="359" r:id="rId11"/>
    <p:sldId id="348" r:id="rId12"/>
    <p:sldId id="349" r:id="rId13"/>
    <p:sldId id="353" r:id="rId14"/>
    <p:sldId id="351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8BFC64-12E6-4696-AD30-30FB07671074}" v="1" dt="2021-07-05T11:27:42.1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4" autoAdjust="0"/>
    <p:restoredTop sz="86395"/>
  </p:normalViewPr>
  <p:slideViewPr>
    <p:cSldViewPr showGuides="1">
      <p:cViewPr varScale="1">
        <p:scale>
          <a:sx n="64" d="100"/>
          <a:sy n="64" d="100"/>
        </p:scale>
        <p:origin x="136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B8BFC64-12E6-4696-AD30-30FB07671074}"/>
    <pc:docChg chg="custSel modSld">
      <pc:chgData name="Caroline Prodger" userId="e4ef2e75-b60b-401b-8ebe-291bdcf405f4" providerId="ADAL" clId="{0B8BFC64-12E6-4696-AD30-30FB07671074}" dt="2021-07-05T11:28:27.785" v="26" actId="1076"/>
      <pc:docMkLst>
        <pc:docMk/>
      </pc:docMkLst>
      <pc:sldChg chg="modSp mod">
        <pc:chgData name="Caroline Prodger" userId="e4ef2e75-b60b-401b-8ebe-291bdcf405f4" providerId="ADAL" clId="{0B8BFC64-12E6-4696-AD30-30FB07671074}" dt="2021-07-05T11:27:20.400" v="3" actId="20577"/>
        <pc:sldMkLst>
          <pc:docMk/>
          <pc:sldMk cId="0" sldId="256"/>
        </pc:sldMkLst>
        <pc:spChg chg="mod">
          <ac:chgData name="Caroline Prodger" userId="e4ef2e75-b60b-401b-8ebe-291bdcf405f4" providerId="ADAL" clId="{0B8BFC64-12E6-4696-AD30-30FB07671074}" dt="2021-07-05T11:27:20.400" v="3" actId="20577"/>
          <ac:spMkLst>
            <pc:docMk/>
            <pc:sldMk cId="0" sldId="256"/>
            <ac:spMk id="2050" creationId="{00000000-0000-0000-0000-000000000000}"/>
          </ac:spMkLst>
        </pc:spChg>
      </pc:sldChg>
      <pc:sldChg chg="modSp mod">
        <pc:chgData name="Caroline Prodger" userId="e4ef2e75-b60b-401b-8ebe-291bdcf405f4" providerId="ADAL" clId="{0B8BFC64-12E6-4696-AD30-30FB07671074}" dt="2021-07-05T11:04:55.487" v="2" actId="14100"/>
        <pc:sldMkLst>
          <pc:docMk/>
          <pc:sldMk cId="0" sldId="328"/>
        </pc:sldMkLst>
        <pc:picChg chg="mod">
          <ac:chgData name="Caroline Prodger" userId="e4ef2e75-b60b-401b-8ebe-291bdcf405f4" providerId="ADAL" clId="{0B8BFC64-12E6-4696-AD30-30FB07671074}" dt="2021-07-05T11:04:55.487" v="2" actId="14100"/>
          <ac:picMkLst>
            <pc:docMk/>
            <pc:sldMk cId="0" sldId="328"/>
            <ac:picMk id="3" creationId="{35AB1193-84FF-4D74-AAE9-FCB8B0C38D06}"/>
          </ac:picMkLst>
        </pc:picChg>
      </pc:sldChg>
      <pc:sldChg chg="modSp mod">
        <pc:chgData name="Caroline Prodger" userId="e4ef2e75-b60b-401b-8ebe-291bdcf405f4" providerId="ADAL" clId="{0B8BFC64-12E6-4696-AD30-30FB07671074}" dt="2021-07-05T11:28:27.785" v="26" actId="1076"/>
        <pc:sldMkLst>
          <pc:docMk/>
          <pc:sldMk cId="3668177650" sldId="359"/>
        </pc:sldMkLst>
        <pc:spChg chg="mod">
          <ac:chgData name="Caroline Prodger" userId="e4ef2e75-b60b-401b-8ebe-291bdcf405f4" providerId="ADAL" clId="{0B8BFC64-12E6-4696-AD30-30FB07671074}" dt="2021-07-05T11:28:27.785" v="26" actId="1076"/>
          <ac:spMkLst>
            <pc:docMk/>
            <pc:sldMk cId="3668177650" sldId="359"/>
            <ac:spMk id="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0B8BFC64-12E6-4696-AD30-30FB07671074}" dt="2021-07-05T11:27:48.523" v="16" actId="1076"/>
        <pc:sldMkLst>
          <pc:docMk/>
          <pc:sldMk cId="2644513675" sldId="360"/>
        </pc:sldMkLst>
        <pc:spChg chg="del mod">
          <ac:chgData name="Caroline Prodger" userId="e4ef2e75-b60b-401b-8ebe-291bdcf405f4" providerId="ADAL" clId="{0B8BFC64-12E6-4696-AD30-30FB07671074}" dt="2021-07-05T11:27:36.588" v="10"/>
          <ac:spMkLst>
            <pc:docMk/>
            <pc:sldMk cId="2644513675" sldId="360"/>
            <ac:spMk id="6" creationId="{00000000-0000-0000-0000-000000000000}"/>
          </ac:spMkLst>
        </pc:spChg>
        <pc:spChg chg="add mod">
          <ac:chgData name="Caroline Prodger" userId="e4ef2e75-b60b-401b-8ebe-291bdcf405f4" providerId="ADAL" clId="{0B8BFC64-12E6-4696-AD30-30FB07671074}" dt="2021-07-05T11:27:36.219" v="8" actId="1076"/>
          <ac:spMkLst>
            <pc:docMk/>
            <pc:sldMk cId="2644513675" sldId="360"/>
            <ac:spMk id="10" creationId="{796A478C-152D-41CE-9000-4476F4AC55BF}"/>
          </ac:spMkLst>
        </pc:spChg>
        <pc:picChg chg="mod">
          <ac:chgData name="Caroline Prodger" userId="e4ef2e75-b60b-401b-8ebe-291bdcf405f4" providerId="ADAL" clId="{0B8BFC64-12E6-4696-AD30-30FB07671074}" dt="2021-07-05T11:27:46.772" v="15" actId="1076"/>
          <ac:picMkLst>
            <pc:docMk/>
            <pc:sldMk cId="2644513675" sldId="360"/>
            <ac:picMk id="5" creationId="{DA8095D1-252C-4050-8455-6523F46CA015}"/>
          </ac:picMkLst>
        </pc:picChg>
        <pc:picChg chg="del">
          <ac:chgData name="Caroline Prodger" userId="e4ef2e75-b60b-401b-8ebe-291bdcf405f4" providerId="ADAL" clId="{0B8BFC64-12E6-4696-AD30-30FB07671074}" dt="2021-07-05T11:27:26.731" v="4" actId="478"/>
          <ac:picMkLst>
            <pc:docMk/>
            <pc:sldMk cId="2644513675" sldId="360"/>
            <ac:picMk id="9" creationId="{832A6737-8C8B-42F4-9685-54E39F07DF19}"/>
          </ac:picMkLst>
        </pc:picChg>
        <pc:picChg chg="add mod">
          <ac:chgData name="Caroline Prodger" userId="e4ef2e75-b60b-401b-8ebe-291bdcf405f4" providerId="ADAL" clId="{0B8BFC64-12E6-4696-AD30-30FB07671074}" dt="2021-07-05T11:27:48.523" v="16" actId="1076"/>
          <ac:picMkLst>
            <pc:docMk/>
            <pc:sldMk cId="2644513675" sldId="360"/>
            <ac:picMk id="11" creationId="{96D97272-D678-4533-BAB9-C4374251D648}"/>
          </ac:picMkLst>
        </pc:picChg>
      </pc:sldChg>
    </pc:docChg>
  </pc:docChgLst>
  <pc:docChgLst>
    <pc:chgData name="Caroline Prodger" userId="e4ef2e75-b60b-401b-8ebe-291bdcf405f4" providerId="ADAL" clId="{EA88CFBB-0EEF-4FA3-A910-56FC8E1635C1}"/>
    <pc:docChg chg="modSld addMainMaster delMainMaster modMainMaster">
      <pc:chgData name="Caroline Prodger" userId="e4ef2e75-b60b-401b-8ebe-291bdcf405f4" providerId="ADAL" clId="{EA88CFBB-0EEF-4FA3-A910-56FC8E1635C1}" dt="2021-06-16T10:29:31.677" v="13"/>
      <pc:docMkLst>
        <pc:docMk/>
      </pc:docMkLst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634371300" sldId="348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634371300" sldId="34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281888843" sldId="349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281888843" sldId="34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894570412" sldId="351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894570412" sldId="35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4125820335" sldId="352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4125820335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550345373" sldId="353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550345373" sldId="353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692396533" sldId="354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92396533" sldId="35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070047189" sldId="355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070047189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070047189" sldId="355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379299993" sldId="356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79299993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79299993" sldId="35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1637396619" sldId="357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37396619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1637396619" sldId="35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977677434" sldId="358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977677434" sldId="35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3668177650" sldId="359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3668177650" sldId="35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EA88CFBB-0EEF-4FA3-A910-56FC8E1635C1}" dt="2021-06-16T10:29:31.677" v="13"/>
        <pc:sldMkLst>
          <pc:docMk/>
          <pc:sldMk cId="2644513675" sldId="360"/>
        </pc:sldMkLst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644513675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EA88CFBB-0EEF-4FA3-A910-56FC8E1635C1}" dt="2021-06-16T10:29:31.677" v="13"/>
          <ac:spMkLst>
            <pc:docMk/>
            <pc:sldMk cId="2644513675" sldId="360"/>
            <ac:spMk id="3" creationId="{00000000-0000-0000-0000-000000000000}"/>
          </ac:spMkLst>
        </pc:spChg>
      </pc:sldChg>
      <pc:sldMasterChg chg="new del mod addSldLayout delSldLayout">
        <pc:chgData name="Caroline Prodger" userId="e4ef2e75-b60b-401b-8ebe-291bdcf405f4" providerId="ADAL" clId="{EA88CFBB-0EEF-4FA3-A910-56FC8E1635C1}" dt="2021-06-16T10:29:29.702" v="12" actId="2696"/>
        <pc:sldMasterMkLst>
          <pc:docMk/>
          <pc:sldMasterMk cId="400280220" sldId="2147483653"/>
        </pc:sldMasterMkLst>
        <pc:sldLayoutChg chg="new del replId">
          <pc:chgData name="Caroline Prodger" userId="e4ef2e75-b60b-401b-8ebe-291bdcf405f4" providerId="ADAL" clId="{EA88CFBB-0EEF-4FA3-A910-56FC8E1635C1}" dt="2021-06-16T10:29:29.693" v="1" actId="2696"/>
          <pc:sldLayoutMkLst>
            <pc:docMk/>
            <pc:sldMasterMk cId="400280220" sldId="2147483653"/>
            <pc:sldLayoutMk cId="1950324778" sldId="2147483654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4" v="2" actId="2696"/>
          <pc:sldLayoutMkLst>
            <pc:docMk/>
            <pc:sldMasterMk cId="400280220" sldId="2147483653"/>
            <pc:sldLayoutMk cId="483298934" sldId="2147483655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5" v="3" actId="2696"/>
          <pc:sldLayoutMkLst>
            <pc:docMk/>
            <pc:sldMasterMk cId="400280220" sldId="2147483653"/>
            <pc:sldLayoutMk cId="1545215577" sldId="2147483656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6" v="4" actId="2696"/>
          <pc:sldLayoutMkLst>
            <pc:docMk/>
            <pc:sldMasterMk cId="400280220" sldId="2147483653"/>
            <pc:sldLayoutMk cId="2445772466" sldId="2147483657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7" v="5" actId="2696"/>
          <pc:sldLayoutMkLst>
            <pc:docMk/>
            <pc:sldMasterMk cId="400280220" sldId="2147483653"/>
            <pc:sldLayoutMk cId="1785063149" sldId="2147483658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7" v="6" actId="2696"/>
          <pc:sldLayoutMkLst>
            <pc:docMk/>
            <pc:sldMasterMk cId="400280220" sldId="2147483653"/>
            <pc:sldLayoutMk cId="1169180737" sldId="2147483659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8" v="7" actId="2696"/>
          <pc:sldLayoutMkLst>
            <pc:docMk/>
            <pc:sldMasterMk cId="400280220" sldId="2147483653"/>
            <pc:sldLayoutMk cId="3829651146" sldId="2147483660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9" v="8" actId="2696"/>
          <pc:sldLayoutMkLst>
            <pc:docMk/>
            <pc:sldMasterMk cId="400280220" sldId="2147483653"/>
            <pc:sldLayoutMk cId="1523592779" sldId="2147483661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699" v="9" actId="2696"/>
          <pc:sldLayoutMkLst>
            <pc:docMk/>
            <pc:sldMasterMk cId="400280220" sldId="2147483653"/>
            <pc:sldLayoutMk cId="727749008" sldId="2147483662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700" v="10" actId="2696"/>
          <pc:sldLayoutMkLst>
            <pc:docMk/>
            <pc:sldMasterMk cId="400280220" sldId="2147483653"/>
            <pc:sldLayoutMk cId="3727472092" sldId="2147483663"/>
          </pc:sldLayoutMkLst>
        </pc:sldLayoutChg>
        <pc:sldLayoutChg chg="new del replId">
          <pc:chgData name="Caroline Prodger" userId="e4ef2e75-b60b-401b-8ebe-291bdcf405f4" providerId="ADAL" clId="{EA88CFBB-0EEF-4FA3-A910-56FC8E1635C1}" dt="2021-06-16T10:29:29.701" v="11" actId="2696"/>
          <pc:sldLayoutMkLst>
            <pc:docMk/>
            <pc:sldMasterMk cId="400280220" sldId="2147483653"/>
            <pc:sldLayoutMk cId="4240390776" sldId="214748366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41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757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9552" y="34290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Infrastructure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5148064" y="2542242"/>
            <a:ext cx="7427168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97531" y="1628800"/>
            <a:ext cx="8001000" cy="5711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7. Building technology principles</a:t>
            </a:r>
          </a:p>
          <a:p>
            <a:endParaRPr lang="en-GB" sz="2400" b="1" dirty="0"/>
          </a:p>
          <a:p>
            <a:r>
              <a:rPr lang="en-GB" sz="2400" b="1" dirty="0"/>
              <a:t>7.2 Forms of construction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2018 Genoa disaster</a:t>
            </a:r>
            <a:endParaRPr lang="en-GB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446449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 14 August 2018 the Morandi motorway bridge collapsed in northern Italy resulting in 43 fatalities.</a:t>
            </a:r>
          </a:p>
          <a:p>
            <a:endParaRPr lang="en-GB" dirty="0"/>
          </a:p>
          <a:p>
            <a:r>
              <a:rPr lang="en-GB" dirty="0"/>
              <a:t>This is a modern example of the extreme consequences of failing to maintain a bridge infrastructure. </a:t>
            </a:r>
          </a:p>
          <a:p>
            <a:endParaRPr lang="en-GB" dirty="0"/>
          </a:p>
          <a:p>
            <a:r>
              <a:rPr lang="en-GB" dirty="0"/>
              <a:t>It is likely that a failure to maintain the bridge over many decades resulted in severe corrosion to cables and concrete that had gone unnoticed. 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7BBB58-23B9-4A90-8019-8C5A33D9F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804204"/>
            <a:ext cx="3168352" cy="211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77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0222" y="1602000"/>
            <a:ext cx="8229600" cy="4248000"/>
          </a:xfrm>
        </p:spPr>
        <p:txBody>
          <a:bodyPr/>
          <a:lstStyle/>
          <a:p>
            <a:r>
              <a:rPr lang="en-GB" dirty="0"/>
              <a:t>Infrastructure investment is crucial for economic development and growth. Infrastructure needs to be resilient to cope with the effects of climate change and advances in technology. </a:t>
            </a:r>
          </a:p>
          <a:p>
            <a:r>
              <a:rPr lang="en-GB" dirty="0"/>
              <a:t>Effective supply chains are required to move services and goods across borders. </a:t>
            </a:r>
          </a:p>
          <a:p>
            <a:r>
              <a:rPr lang="en-GB" dirty="0"/>
              <a:t>More investment in infrastructure can positively impact on: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employment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healthcare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education.</a:t>
            </a:r>
            <a:r>
              <a:rPr lang="en-GB" b="1" dirty="0"/>
              <a:t> </a:t>
            </a:r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43345" y="100800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Infrastructure investment</a:t>
            </a:r>
            <a:r>
              <a:rPr lang="en-GB" u="sng" kern="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Poor 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6793" y="1700808"/>
            <a:ext cx="8229600" cy="4248000"/>
          </a:xfrm>
        </p:spPr>
        <p:txBody>
          <a:bodyPr/>
          <a:lstStyle/>
          <a:p>
            <a:r>
              <a:rPr lang="en-GB" dirty="0"/>
              <a:t>Lack of infrastructure investment and poor systems can result in the following: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increased supply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reduced employment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lower income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safety concerns.</a:t>
            </a:r>
          </a:p>
          <a:p>
            <a:r>
              <a:rPr lang="en-GB" dirty="0"/>
              <a:t>An increase in infrastructure investment can also increase air, noise and water pollution, both globally and locally.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Construction site 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r>
              <a:rPr lang="en-GB" dirty="0"/>
              <a:t>The infrastructure surrounding a proposed development site can affect planning permission, duration of the project and overall suitability of a proposed area for development.  </a:t>
            </a:r>
          </a:p>
          <a:p>
            <a:r>
              <a:rPr lang="en-GB" dirty="0"/>
              <a:t>Examples of infrastructure for construction sites: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and egress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temporary lighting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welfare facilities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waste disposal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site delivery areas and parking.</a:t>
            </a:r>
            <a:r>
              <a:rPr lang="en-GB" b="1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345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UK infrastructure projects</a:t>
            </a:r>
            <a:endParaRPr lang="en-GB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A80EC-D975-5F4C-9670-38A7BFB1E614}"/>
              </a:ext>
            </a:extLst>
          </p:cNvPr>
          <p:cNvSpPr txBox="1"/>
          <p:nvPr/>
        </p:nvSpPr>
        <p:spPr>
          <a:xfrm>
            <a:off x="462067" y="1672473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HS2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310948-839A-D542-9239-944B0CBF26DC}"/>
              </a:ext>
            </a:extLst>
          </p:cNvPr>
          <p:cNvSpPr txBox="1"/>
          <p:nvPr/>
        </p:nvSpPr>
        <p:spPr>
          <a:xfrm>
            <a:off x="462067" y="2072583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Gatwick Airport Pier 6 extension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058DF4-F337-3645-9685-268A92E64B42}"/>
              </a:ext>
            </a:extLst>
          </p:cNvPr>
          <p:cNvSpPr txBox="1"/>
          <p:nvPr/>
        </p:nvSpPr>
        <p:spPr>
          <a:xfrm>
            <a:off x="457200" y="247269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Chanel Tunnel interconnection project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9612EC-E6AB-664E-B3B3-FB0E8DC2CD29}"/>
              </a:ext>
            </a:extLst>
          </p:cNvPr>
          <p:cNvSpPr txBox="1"/>
          <p:nvPr/>
        </p:nvSpPr>
        <p:spPr>
          <a:xfrm>
            <a:off x="457200" y="287280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Trafford Park metro link scheme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ED3DC0-DFA6-3542-AE8E-E02B35D4E23D}"/>
              </a:ext>
            </a:extLst>
          </p:cNvPr>
          <p:cNvSpPr txBox="1"/>
          <p:nvPr/>
        </p:nvSpPr>
        <p:spPr>
          <a:xfrm>
            <a:off x="462067" y="3272913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Thames Tideway scheme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8BA99B-8DBF-7244-8A36-E3FBB831EABE}"/>
              </a:ext>
            </a:extLst>
          </p:cNvPr>
          <p:cNvSpPr txBox="1"/>
          <p:nvPr/>
        </p:nvSpPr>
        <p:spPr>
          <a:xfrm>
            <a:off x="479715" y="3673023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Dover Western Docks revival. </a:t>
            </a:r>
          </a:p>
        </p:txBody>
      </p:sp>
    </p:spTree>
    <p:extLst>
      <p:ext uri="{BB962C8B-B14F-4D97-AF65-F5344CB8AC3E}">
        <p14:creationId xmlns:p14="http://schemas.microsoft.com/office/powerpoint/2010/main" val="1894570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Infrastructure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364" y="1628800"/>
            <a:ext cx="8615131" cy="4248000"/>
          </a:xfrm>
        </p:spPr>
        <p:txBody>
          <a:bodyPr/>
          <a:lstStyle/>
          <a:p>
            <a:r>
              <a:rPr lang="en-US" dirty="0"/>
              <a:t>The term </a:t>
            </a:r>
            <a:r>
              <a:rPr lang="en-US" b="1" dirty="0"/>
              <a:t>infrastructure</a:t>
            </a:r>
            <a:r>
              <a:rPr lang="en-US" dirty="0"/>
              <a:t> refers to the basic facilities and installations that help a government or community run efficiently, including: 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roads​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schools​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phone lines​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sewage treatment plants​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power generation. ​</a:t>
            </a:r>
          </a:p>
          <a:p>
            <a:r>
              <a:rPr lang="en-US" dirty="0"/>
              <a:t>An example of infrastructure is the basic roads and power lines for a new housing development.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AB1193-84FF-4D74-AAE9-FCB8B0C38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00" y="1008000"/>
            <a:ext cx="6937311" cy="492782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960B964-9921-FD46-9FE7-2D9276C6E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Infrastructure</a:t>
            </a:r>
            <a:r>
              <a:rPr lang="en-GB" u="sng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Roads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149248"/>
          </a:xfrm>
        </p:spPr>
        <p:txBody>
          <a:bodyPr/>
          <a:lstStyle/>
          <a:p>
            <a:r>
              <a:rPr lang="en-GB" dirty="0"/>
              <a:t>The UK has an extensive road network and the government is keen to invest in the most heavily used mode of transport (vehicles). A good transport system is key to the economic growth of a country.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Road networks require regular maintenance. Highways England is in control of managing and maintaining the strategic road network.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D9C2D3-CA75-4BAE-B565-3B03CF6AE6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780928"/>
            <a:ext cx="2592288" cy="172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9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Sewage systems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789040"/>
            <a:ext cx="4464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UK now has a fully functioning sewage system. It provides a safe and hygienic way to dispose of waste. The country also has access to clean water for drinking and irrigation.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883" y="1700808"/>
            <a:ext cx="45258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Until the 1800s London’s sewage was discharged into the River Thames. The stench along with the frequent occurrence of cholera led to the planning and creation of a modern sewage system.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EA6982-B068-4725-8B88-BB85A8D78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700808"/>
            <a:ext cx="3366603" cy="22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47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Modern sewage system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76B2D5-C998-49E8-B55B-C185CD86D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99" y="1695208"/>
            <a:ext cx="7706801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67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Railways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51991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rail sector plays an important role in providing employment in the UK. The rail network helps alleviate congestion on the road network and also contributes to a reduction in road accidents.</a:t>
            </a:r>
          </a:p>
          <a:p>
            <a:endParaRPr lang="en-GB" dirty="0"/>
          </a:p>
          <a:p>
            <a:r>
              <a:rPr lang="en-GB" dirty="0"/>
              <a:t>At present, Network Rail develops, owns and operates the UK’s railway infrastructure.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76D316-C244-4041-B2BE-21FD05911F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1628800"/>
            <a:ext cx="2541963" cy="190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9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  <a:endParaRPr lang="en-GB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59480" y="1650684"/>
            <a:ext cx="8437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Bridges are a common feature of our built environment and a key part of our infrastructure. A bridge is a spanning structure providing passage over an obstacle and facilitating travel. Bridges are a key element of civil engineering.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9480" y="3234219"/>
            <a:ext cx="47885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Beam bridges </a:t>
            </a:r>
            <a:r>
              <a:rPr lang="en-GB" dirty="0"/>
              <a:t>are</a:t>
            </a:r>
            <a:r>
              <a:rPr lang="en-GB" b="1" dirty="0"/>
              <a:t> </a:t>
            </a:r>
            <a:r>
              <a:rPr lang="en-GB" dirty="0"/>
              <a:t>generally constructed from steel or concrete and transmit loads vertically through piers or abutments. An example is the Trinity Overbridge on the A120.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AAAF1F-179B-49B0-ADF7-0C05C2CD70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76" y="3234219"/>
            <a:ext cx="2808312" cy="187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9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  <a:endParaRPr lang="en-GB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59480" y="1628800"/>
            <a:ext cx="4543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Suspension bridges </a:t>
            </a:r>
            <a:r>
              <a:rPr lang="en-GB" dirty="0"/>
              <a:t>consist of towers connected by cables that suspend the structural span or deck. Example: Humber Bridge in Hull.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8095D1-252C-4050-8455-6523F46CA0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140" y="1628800"/>
            <a:ext cx="2498701" cy="15841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6A478C-152D-41CE-9000-4476F4AC55BF}"/>
              </a:ext>
            </a:extLst>
          </p:cNvPr>
          <p:cNvSpPr txBox="1"/>
          <p:nvPr/>
        </p:nvSpPr>
        <p:spPr>
          <a:xfrm>
            <a:off x="359480" y="3801244"/>
            <a:ext cx="46437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Arch bridges </a:t>
            </a:r>
            <a:r>
              <a:rPr lang="en-GB" dirty="0"/>
              <a:t>are generally constructed from steel or concrete and transmit loads vertically through piers or abutments. Example: Chertsey Bridge in Surrey. </a:t>
            </a:r>
          </a:p>
          <a:p>
            <a:r>
              <a:rPr lang="en-GB" dirty="0"/>
              <a:t> </a:t>
            </a:r>
          </a:p>
        </p:txBody>
      </p:sp>
      <p:pic>
        <p:nvPicPr>
          <p:cNvPr id="11" name="Picture 10" descr="A bridge over water&#10;&#10;Description automatically generated with low confidence">
            <a:extLst>
              <a:ext uri="{FF2B5EF4-FFF2-40B4-BE49-F238E27FC236}">
                <a16:creationId xmlns:a16="http://schemas.microsoft.com/office/drawing/2014/main" id="{96D97272-D678-4533-BAB9-C4374251D6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670" y="3801244"/>
            <a:ext cx="2475171" cy="165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136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620</Words>
  <Application>Microsoft Office PowerPoint</Application>
  <PresentationFormat>On-screen Show 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ＭＳ Ｐゴシック</vt:lpstr>
      <vt:lpstr>Arial</vt:lpstr>
      <vt:lpstr>Lucida Grande</vt:lpstr>
      <vt:lpstr>Times New Roman</vt:lpstr>
      <vt:lpstr>1_Default Design</vt:lpstr>
      <vt:lpstr>PowerPoint 4: Infrastructure </vt:lpstr>
      <vt:lpstr>Infrastructure </vt:lpstr>
      <vt:lpstr>Infrastructure </vt:lpstr>
      <vt:lpstr>Roads </vt:lpstr>
      <vt:lpstr>Sewage systems</vt:lpstr>
      <vt:lpstr>Modern sewage system</vt:lpstr>
      <vt:lpstr>Railways</vt:lpstr>
      <vt:lpstr>Bridges</vt:lpstr>
      <vt:lpstr>Bridges</vt:lpstr>
      <vt:lpstr>The 2018 Genoa disaster</vt:lpstr>
      <vt:lpstr> </vt:lpstr>
      <vt:lpstr>Poor infrastructure </vt:lpstr>
      <vt:lpstr>Construction site infrastructure </vt:lpstr>
      <vt:lpstr>UK infrastructure projects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179</cp:revision>
  <dcterms:created xsi:type="dcterms:W3CDTF">2013-05-28T00:38:54Z</dcterms:created>
  <dcterms:modified xsi:type="dcterms:W3CDTF">2025-11-12T18:31:51Z</dcterms:modified>
</cp:coreProperties>
</file>