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27"/>
  </p:notesMasterIdLst>
  <p:handoutMasterIdLst>
    <p:handoutMasterId r:id="rId28"/>
  </p:handoutMasterIdLst>
  <p:sldIdLst>
    <p:sldId id="256" r:id="rId2"/>
    <p:sldId id="355" r:id="rId3"/>
    <p:sldId id="328" r:id="rId4"/>
    <p:sldId id="352" r:id="rId5"/>
    <p:sldId id="356" r:id="rId6"/>
    <p:sldId id="357" r:id="rId7"/>
    <p:sldId id="358" r:id="rId8"/>
    <p:sldId id="359" r:id="rId9"/>
    <p:sldId id="353" r:id="rId10"/>
    <p:sldId id="350" r:id="rId11"/>
    <p:sldId id="362" r:id="rId12"/>
    <p:sldId id="363" r:id="rId13"/>
    <p:sldId id="364" r:id="rId14"/>
    <p:sldId id="365" r:id="rId15"/>
    <p:sldId id="366" r:id="rId16"/>
    <p:sldId id="367" r:id="rId17"/>
    <p:sldId id="368" r:id="rId18"/>
    <p:sldId id="369" r:id="rId19"/>
    <p:sldId id="360" r:id="rId20"/>
    <p:sldId id="361" r:id="rId21"/>
    <p:sldId id="354" r:id="rId22"/>
    <p:sldId id="331" r:id="rId23"/>
    <p:sldId id="341" r:id="rId24"/>
    <p:sldId id="344"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7E3"/>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EEE2E1-10A1-4E1E-AE4D-6C2CF958464C}" v="2" dt="2021-06-16T10:29:54.6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48"/>
    <p:restoredTop sz="86395"/>
  </p:normalViewPr>
  <p:slideViewPr>
    <p:cSldViewPr showGuides="1">
      <p:cViewPr varScale="1">
        <p:scale>
          <a:sx n="64" d="100"/>
          <a:sy n="64" d="100"/>
        </p:scale>
        <p:origin x="7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2EEE2E1-10A1-4E1E-AE4D-6C2CF958464C}"/>
    <pc:docChg chg="modSld">
      <pc:chgData name="Caroline Prodger" userId="e4ef2e75-b60b-401b-8ebe-291bdcf405f4" providerId="ADAL" clId="{32EEE2E1-10A1-4E1E-AE4D-6C2CF958464C}" dt="2021-06-16T10:29:54.617" v="0"/>
      <pc:docMkLst>
        <pc:docMk/>
      </pc:docMkLst>
      <pc:sldChg chg="modSp">
        <pc:chgData name="Caroline Prodger" userId="e4ef2e75-b60b-401b-8ebe-291bdcf405f4" providerId="ADAL" clId="{32EEE2E1-10A1-4E1E-AE4D-6C2CF958464C}" dt="2021-06-16T10:29:54.617" v="0"/>
        <pc:sldMkLst>
          <pc:docMk/>
          <pc:sldMk cId="0" sldId="328"/>
        </pc:sldMkLst>
        <pc:spChg chg="mod">
          <ac:chgData name="Caroline Prodger" userId="e4ef2e75-b60b-401b-8ebe-291bdcf405f4" providerId="ADAL" clId="{32EEE2E1-10A1-4E1E-AE4D-6C2CF958464C}" dt="2021-06-16T10:29:54.617" v="0"/>
          <ac:spMkLst>
            <pc:docMk/>
            <pc:sldMk cId="0" sldId="328"/>
            <ac:spMk id="3" creationId="{00000000-0000-0000-0000-000000000000}"/>
          </ac:spMkLst>
        </pc:spChg>
      </pc:sldChg>
      <pc:sldChg chg="modSp">
        <pc:chgData name="Caroline Prodger" userId="e4ef2e75-b60b-401b-8ebe-291bdcf405f4" providerId="ADAL" clId="{32EEE2E1-10A1-4E1E-AE4D-6C2CF958464C}" dt="2021-06-16T10:29:54.617" v="0"/>
        <pc:sldMkLst>
          <pc:docMk/>
          <pc:sldMk cId="0" sldId="331"/>
        </pc:sldMkLst>
        <pc:spChg chg="mod">
          <ac:chgData name="Caroline Prodger" userId="e4ef2e75-b60b-401b-8ebe-291bdcf405f4" providerId="ADAL" clId="{32EEE2E1-10A1-4E1E-AE4D-6C2CF958464C}" dt="2021-06-16T10:29:54.617" v="0"/>
          <ac:spMkLst>
            <pc:docMk/>
            <pc:sldMk cId="0" sldId="331"/>
            <ac:spMk id="2" creationId="{00000000-0000-0000-0000-000000000000}"/>
          </ac:spMkLst>
        </pc:spChg>
      </pc:sldChg>
      <pc:sldChg chg="modSp">
        <pc:chgData name="Caroline Prodger" userId="e4ef2e75-b60b-401b-8ebe-291bdcf405f4" providerId="ADAL" clId="{32EEE2E1-10A1-4E1E-AE4D-6C2CF958464C}" dt="2021-06-16T10:29:54.617" v="0"/>
        <pc:sldMkLst>
          <pc:docMk/>
          <pc:sldMk cId="2004821185" sldId="341"/>
        </pc:sldMkLst>
        <pc:spChg chg="mod">
          <ac:chgData name="Caroline Prodger" userId="e4ef2e75-b60b-401b-8ebe-291bdcf405f4" providerId="ADAL" clId="{32EEE2E1-10A1-4E1E-AE4D-6C2CF958464C}" dt="2021-06-16T10:29:54.617" v="0"/>
          <ac:spMkLst>
            <pc:docMk/>
            <pc:sldMk cId="2004821185" sldId="341"/>
            <ac:spMk id="4" creationId="{B71040FF-0DEF-485D-A0D9-B518499C4608}"/>
          </ac:spMkLst>
        </pc:spChg>
      </pc:sldChg>
      <pc:sldChg chg="modSp">
        <pc:chgData name="Caroline Prodger" userId="e4ef2e75-b60b-401b-8ebe-291bdcf405f4" providerId="ADAL" clId="{32EEE2E1-10A1-4E1E-AE4D-6C2CF958464C}" dt="2021-06-16T10:29:54.617" v="0"/>
        <pc:sldMkLst>
          <pc:docMk/>
          <pc:sldMk cId="2375944551" sldId="344"/>
        </pc:sldMkLst>
        <pc:spChg chg="mod">
          <ac:chgData name="Caroline Prodger" userId="e4ef2e75-b60b-401b-8ebe-291bdcf405f4" providerId="ADAL" clId="{32EEE2E1-10A1-4E1E-AE4D-6C2CF958464C}" dt="2021-06-16T10:29:54.617" v="0"/>
          <ac:spMkLst>
            <pc:docMk/>
            <pc:sldMk cId="2375944551" sldId="344"/>
            <ac:spMk id="2" creationId="{9DCE337F-AF73-4318-A55C-4303243BB596}"/>
          </ac:spMkLst>
        </pc:spChg>
      </pc:sldChg>
      <pc:sldChg chg="modSp">
        <pc:chgData name="Caroline Prodger" userId="e4ef2e75-b60b-401b-8ebe-291bdcf405f4" providerId="ADAL" clId="{32EEE2E1-10A1-4E1E-AE4D-6C2CF958464C}" dt="2021-06-16T10:29:54.617" v="0"/>
        <pc:sldMkLst>
          <pc:docMk/>
          <pc:sldMk cId="4125820335" sldId="352"/>
        </pc:sldMkLst>
        <pc:spChg chg="mod">
          <ac:chgData name="Caroline Prodger" userId="e4ef2e75-b60b-401b-8ebe-291bdcf405f4" providerId="ADAL" clId="{32EEE2E1-10A1-4E1E-AE4D-6C2CF958464C}" dt="2021-06-16T10:29:54.617" v="0"/>
          <ac:spMkLst>
            <pc:docMk/>
            <pc:sldMk cId="4125820335" sldId="352"/>
            <ac:spMk id="2" creationId="{00000000-0000-0000-0000-000000000000}"/>
          </ac:spMkLst>
        </pc:spChg>
      </pc:sldChg>
      <pc:sldChg chg="modSp">
        <pc:chgData name="Caroline Prodger" userId="e4ef2e75-b60b-401b-8ebe-291bdcf405f4" providerId="ADAL" clId="{32EEE2E1-10A1-4E1E-AE4D-6C2CF958464C}" dt="2021-06-16T10:29:54.617" v="0"/>
        <pc:sldMkLst>
          <pc:docMk/>
          <pc:sldMk cId="3720594028" sldId="353"/>
        </pc:sldMkLst>
        <pc:spChg chg="mod">
          <ac:chgData name="Caroline Prodger" userId="e4ef2e75-b60b-401b-8ebe-291bdcf405f4" providerId="ADAL" clId="{32EEE2E1-10A1-4E1E-AE4D-6C2CF958464C}" dt="2021-06-16T10:29:54.617" v="0"/>
          <ac:spMkLst>
            <pc:docMk/>
            <pc:sldMk cId="3720594028" sldId="353"/>
            <ac:spMk id="2" creationId="{00000000-0000-0000-0000-000000000000}"/>
          </ac:spMkLst>
        </pc:spChg>
      </pc:sldChg>
      <pc:sldChg chg="modSp">
        <pc:chgData name="Caroline Prodger" userId="e4ef2e75-b60b-401b-8ebe-291bdcf405f4" providerId="ADAL" clId="{32EEE2E1-10A1-4E1E-AE4D-6C2CF958464C}" dt="2021-06-16T10:29:54.617" v="0"/>
        <pc:sldMkLst>
          <pc:docMk/>
          <pc:sldMk cId="2007793597" sldId="354"/>
        </pc:sldMkLst>
        <pc:spChg chg="mod">
          <ac:chgData name="Caroline Prodger" userId="e4ef2e75-b60b-401b-8ebe-291bdcf405f4" providerId="ADAL" clId="{32EEE2E1-10A1-4E1E-AE4D-6C2CF958464C}" dt="2021-06-16T10:29:54.617" v="0"/>
          <ac:spMkLst>
            <pc:docMk/>
            <pc:sldMk cId="2007793597" sldId="354"/>
            <ac:spMk id="2" creationId="{00000000-0000-0000-0000-000000000000}"/>
          </ac:spMkLst>
        </pc:spChg>
      </pc:sldChg>
      <pc:sldChg chg="modSp">
        <pc:chgData name="Caroline Prodger" userId="e4ef2e75-b60b-401b-8ebe-291bdcf405f4" providerId="ADAL" clId="{32EEE2E1-10A1-4E1E-AE4D-6C2CF958464C}" dt="2021-06-16T10:29:54.617" v="0"/>
        <pc:sldMkLst>
          <pc:docMk/>
          <pc:sldMk cId="2139855476" sldId="355"/>
        </pc:sldMkLst>
        <pc:spChg chg="mod">
          <ac:chgData name="Caroline Prodger" userId="e4ef2e75-b60b-401b-8ebe-291bdcf405f4" providerId="ADAL" clId="{32EEE2E1-10A1-4E1E-AE4D-6C2CF958464C}" dt="2021-06-16T10:29:54.617" v="0"/>
          <ac:spMkLst>
            <pc:docMk/>
            <pc:sldMk cId="2139855476" sldId="355"/>
            <ac:spMk id="2" creationId="{00000000-0000-0000-0000-000000000000}"/>
          </ac:spMkLst>
        </pc:spChg>
      </pc:sldChg>
      <pc:sldChg chg="modSp">
        <pc:chgData name="Caroline Prodger" userId="e4ef2e75-b60b-401b-8ebe-291bdcf405f4" providerId="ADAL" clId="{32EEE2E1-10A1-4E1E-AE4D-6C2CF958464C}" dt="2021-06-16T10:29:54.617" v="0"/>
        <pc:sldMkLst>
          <pc:docMk/>
          <pc:sldMk cId="676570012" sldId="356"/>
        </pc:sldMkLst>
        <pc:spChg chg="mod">
          <ac:chgData name="Caroline Prodger" userId="e4ef2e75-b60b-401b-8ebe-291bdcf405f4" providerId="ADAL" clId="{32EEE2E1-10A1-4E1E-AE4D-6C2CF958464C}" dt="2021-06-16T10:29:54.617" v="0"/>
          <ac:spMkLst>
            <pc:docMk/>
            <pc:sldMk cId="676570012" sldId="356"/>
            <ac:spMk id="2" creationId="{00000000-0000-0000-0000-000000000000}"/>
          </ac:spMkLst>
        </pc:spChg>
      </pc:sldChg>
      <pc:sldChg chg="modSp">
        <pc:chgData name="Caroline Prodger" userId="e4ef2e75-b60b-401b-8ebe-291bdcf405f4" providerId="ADAL" clId="{32EEE2E1-10A1-4E1E-AE4D-6C2CF958464C}" dt="2021-06-16T10:29:54.617" v="0"/>
        <pc:sldMkLst>
          <pc:docMk/>
          <pc:sldMk cId="3658014420" sldId="358"/>
        </pc:sldMkLst>
        <pc:spChg chg="mod">
          <ac:chgData name="Caroline Prodger" userId="e4ef2e75-b60b-401b-8ebe-291bdcf405f4" providerId="ADAL" clId="{32EEE2E1-10A1-4E1E-AE4D-6C2CF958464C}" dt="2021-06-16T10:29:54.617" v="0"/>
          <ac:spMkLst>
            <pc:docMk/>
            <pc:sldMk cId="3658014420" sldId="358"/>
            <ac:spMk id="2" creationId="{00000000-0000-0000-0000-000000000000}"/>
          </ac:spMkLst>
        </pc:spChg>
      </pc:sldChg>
      <pc:sldChg chg="modSp">
        <pc:chgData name="Caroline Prodger" userId="e4ef2e75-b60b-401b-8ebe-291bdcf405f4" providerId="ADAL" clId="{32EEE2E1-10A1-4E1E-AE4D-6C2CF958464C}" dt="2021-06-16T10:29:54.617" v="0"/>
        <pc:sldMkLst>
          <pc:docMk/>
          <pc:sldMk cId="2793033619" sldId="359"/>
        </pc:sldMkLst>
        <pc:spChg chg="mod">
          <ac:chgData name="Caroline Prodger" userId="e4ef2e75-b60b-401b-8ebe-291bdcf405f4" providerId="ADAL" clId="{32EEE2E1-10A1-4E1E-AE4D-6C2CF958464C}" dt="2021-06-16T10:29:54.617" v="0"/>
          <ac:spMkLst>
            <pc:docMk/>
            <pc:sldMk cId="2793033619" sldId="359"/>
            <ac:spMk id="2" creationId="{00000000-0000-0000-0000-000000000000}"/>
          </ac:spMkLst>
        </pc:spChg>
      </pc:sldChg>
      <pc:sldChg chg="modSp">
        <pc:chgData name="Caroline Prodger" userId="e4ef2e75-b60b-401b-8ebe-291bdcf405f4" providerId="ADAL" clId="{32EEE2E1-10A1-4E1E-AE4D-6C2CF958464C}" dt="2021-06-16T10:29:54.617" v="0"/>
        <pc:sldMkLst>
          <pc:docMk/>
          <pc:sldMk cId="3373611167" sldId="360"/>
        </pc:sldMkLst>
        <pc:spChg chg="mod">
          <ac:chgData name="Caroline Prodger" userId="e4ef2e75-b60b-401b-8ebe-291bdcf405f4" providerId="ADAL" clId="{32EEE2E1-10A1-4E1E-AE4D-6C2CF958464C}" dt="2021-06-16T10:29:54.617" v="0"/>
          <ac:spMkLst>
            <pc:docMk/>
            <pc:sldMk cId="3373611167" sldId="360"/>
            <ac:spMk id="2" creationId="{00000000-0000-0000-0000-000000000000}"/>
          </ac:spMkLst>
        </pc:spChg>
      </pc:sldChg>
      <pc:sldChg chg="modSp">
        <pc:chgData name="Caroline Prodger" userId="e4ef2e75-b60b-401b-8ebe-291bdcf405f4" providerId="ADAL" clId="{32EEE2E1-10A1-4E1E-AE4D-6C2CF958464C}" dt="2021-06-16T10:29:54.617" v="0"/>
        <pc:sldMkLst>
          <pc:docMk/>
          <pc:sldMk cId="2485187560" sldId="361"/>
        </pc:sldMkLst>
        <pc:spChg chg="mod">
          <ac:chgData name="Caroline Prodger" userId="e4ef2e75-b60b-401b-8ebe-291bdcf405f4" providerId="ADAL" clId="{32EEE2E1-10A1-4E1E-AE4D-6C2CF958464C}" dt="2021-06-16T10:29:54.617" v="0"/>
          <ac:spMkLst>
            <pc:docMk/>
            <pc:sldMk cId="2485187560" sldId="361"/>
            <ac:spMk id="2" creationId="{00000000-0000-0000-0000-000000000000}"/>
          </ac:spMkLst>
        </pc:spChg>
      </pc:sldChg>
      <pc:sldChg chg="modSp">
        <pc:chgData name="Caroline Prodger" userId="e4ef2e75-b60b-401b-8ebe-291bdcf405f4" providerId="ADAL" clId="{32EEE2E1-10A1-4E1E-AE4D-6C2CF958464C}" dt="2021-06-16T10:29:54.617" v="0"/>
        <pc:sldMkLst>
          <pc:docMk/>
          <pc:sldMk cId="2632291382" sldId="362"/>
        </pc:sldMkLst>
        <pc:spChg chg="mod">
          <ac:chgData name="Caroline Prodger" userId="e4ef2e75-b60b-401b-8ebe-291bdcf405f4" providerId="ADAL" clId="{32EEE2E1-10A1-4E1E-AE4D-6C2CF958464C}" dt="2021-06-16T10:29:54.617" v="0"/>
          <ac:spMkLst>
            <pc:docMk/>
            <pc:sldMk cId="2632291382" sldId="362"/>
            <ac:spMk id="3" creationId="{00000000-0000-0000-0000-000000000000}"/>
          </ac:spMkLst>
        </pc:spChg>
        <pc:spChg chg="mod">
          <ac:chgData name="Caroline Prodger" userId="e4ef2e75-b60b-401b-8ebe-291bdcf405f4" providerId="ADAL" clId="{32EEE2E1-10A1-4E1E-AE4D-6C2CF958464C}" dt="2021-06-16T10:29:54.617" v="0"/>
          <ac:spMkLst>
            <pc:docMk/>
            <pc:sldMk cId="2632291382" sldId="362"/>
            <ac:spMk id="4" creationId="{00000000-0000-0000-0000-000000000000}"/>
          </ac:spMkLst>
        </pc:spChg>
      </pc:sldChg>
      <pc:sldChg chg="modSp">
        <pc:chgData name="Caroline Prodger" userId="e4ef2e75-b60b-401b-8ebe-291bdcf405f4" providerId="ADAL" clId="{32EEE2E1-10A1-4E1E-AE4D-6C2CF958464C}" dt="2021-06-16T10:29:54.617" v="0"/>
        <pc:sldMkLst>
          <pc:docMk/>
          <pc:sldMk cId="3021445411" sldId="363"/>
        </pc:sldMkLst>
        <pc:spChg chg="mod">
          <ac:chgData name="Caroline Prodger" userId="e4ef2e75-b60b-401b-8ebe-291bdcf405f4" providerId="ADAL" clId="{32EEE2E1-10A1-4E1E-AE4D-6C2CF958464C}" dt="2021-06-16T10:29:54.617" v="0"/>
          <ac:spMkLst>
            <pc:docMk/>
            <pc:sldMk cId="3021445411" sldId="363"/>
            <ac:spMk id="2" creationId="{00000000-0000-0000-0000-000000000000}"/>
          </ac:spMkLst>
        </pc:spChg>
      </pc:sldChg>
      <pc:sldChg chg="modSp">
        <pc:chgData name="Caroline Prodger" userId="e4ef2e75-b60b-401b-8ebe-291bdcf405f4" providerId="ADAL" clId="{32EEE2E1-10A1-4E1E-AE4D-6C2CF958464C}" dt="2021-06-16T10:29:54.617" v="0"/>
        <pc:sldMkLst>
          <pc:docMk/>
          <pc:sldMk cId="691165041" sldId="364"/>
        </pc:sldMkLst>
        <pc:spChg chg="mod">
          <ac:chgData name="Caroline Prodger" userId="e4ef2e75-b60b-401b-8ebe-291bdcf405f4" providerId="ADAL" clId="{32EEE2E1-10A1-4E1E-AE4D-6C2CF958464C}" dt="2021-06-16T10:29:54.617" v="0"/>
          <ac:spMkLst>
            <pc:docMk/>
            <pc:sldMk cId="691165041" sldId="364"/>
            <ac:spMk id="3" creationId="{00000000-0000-0000-0000-000000000000}"/>
          </ac:spMkLst>
        </pc:spChg>
        <pc:spChg chg="mod">
          <ac:chgData name="Caroline Prodger" userId="e4ef2e75-b60b-401b-8ebe-291bdcf405f4" providerId="ADAL" clId="{32EEE2E1-10A1-4E1E-AE4D-6C2CF958464C}" dt="2021-06-16T10:29:54.617" v="0"/>
          <ac:spMkLst>
            <pc:docMk/>
            <pc:sldMk cId="691165041" sldId="364"/>
            <ac:spMk id="4" creationId="{00000000-0000-0000-0000-000000000000}"/>
          </ac:spMkLst>
        </pc:spChg>
      </pc:sldChg>
      <pc:sldChg chg="modSp">
        <pc:chgData name="Caroline Prodger" userId="e4ef2e75-b60b-401b-8ebe-291bdcf405f4" providerId="ADAL" clId="{32EEE2E1-10A1-4E1E-AE4D-6C2CF958464C}" dt="2021-06-16T10:29:54.617" v="0"/>
        <pc:sldMkLst>
          <pc:docMk/>
          <pc:sldMk cId="501375575" sldId="365"/>
        </pc:sldMkLst>
        <pc:spChg chg="mod">
          <ac:chgData name="Caroline Prodger" userId="e4ef2e75-b60b-401b-8ebe-291bdcf405f4" providerId="ADAL" clId="{32EEE2E1-10A1-4E1E-AE4D-6C2CF958464C}" dt="2021-06-16T10:29:54.617" v="0"/>
          <ac:spMkLst>
            <pc:docMk/>
            <pc:sldMk cId="501375575" sldId="365"/>
            <ac:spMk id="3" creationId="{00000000-0000-0000-0000-000000000000}"/>
          </ac:spMkLst>
        </pc:spChg>
      </pc:sldChg>
      <pc:sldChg chg="modSp">
        <pc:chgData name="Caroline Prodger" userId="e4ef2e75-b60b-401b-8ebe-291bdcf405f4" providerId="ADAL" clId="{32EEE2E1-10A1-4E1E-AE4D-6C2CF958464C}" dt="2021-06-16T10:29:54.617" v="0"/>
        <pc:sldMkLst>
          <pc:docMk/>
          <pc:sldMk cId="3125932510" sldId="366"/>
        </pc:sldMkLst>
        <pc:spChg chg="mod">
          <ac:chgData name="Caroline Prodger" userId="e4ef2e75-b60b-401b-8ebe-291bdcf405f4" providerId="ADAL" clId="{32EEE2E1-10A1-4E1E-AE4D-6C2CF958464C}" dt="2021-06-16T10:29:54.617" v="0"/>
          <ac:spMkLst>
            <pc:docMk/>
            <pc:sldMk cId="3125932510" sldId="366"/>
            <ac:spMk id="3" creationId="{00000000-0000-0000-0000-000000000000}"/>
          </ac:spMkLst>
        </pc:spChg>
        <pc:spChg chg="mod">
          <ac:chgData name="Caroline Prodger" userId="e4ef2e75-b60b-401b-8ebe-291bdcf405f4" providerId="ADAL" clId="{32EEE2E1-10A1-4E1E-AE4D-6C2CF958464C}" dt="2021-06-16T10:29:54.617" v="0"/>
          <ac:spMkLst>
            <pc:docMk/>
            <pc:sldMk cId="3125932510" sldId="366"/>
            <ac:spMk id="4" creationId="{00000000-0000-0000-0000-000000000000}"/>
          </ac:spMkLst>
        </pc:spChg>
      </pc:sldChg>
      <pc:sldChg chg="modSp">
        <pc:chgData name="Caroline Prodger" userId="e4ef2e75-b60b-401b-8ebe-291bdcf405f4" providerId="ADAL" clId="{32EEE2E1-10A1-4E1E-AE4D-6C2CF958464C}" dt="2021-06-16T10:29:54.617" v="0"/>
        <pc:sldMkLst>
          <pc:docMk/>
          <pc:sldMk cId="431885264" sldId="367"/>
        </pc:sldMkLst>
        <pc:spChg chg="mod">
          <ac:chgData name="Caroline Prodger" userId="e4ef2e75-b60b-401b-8ebe-291bdcf405f4" providerId="ADAL" clId="{32EEE2E1-10A1-4E1E-AE4D-6C2CF958464C}" dt="2021-06-16T10:29:54.617" v="0"/>
          <ac:spMkLst>
            <pc:docMk/>
            <pc:sldMk cId="431885264" sldId="367"/>
            <ac:spMk id="4" creationId="{00000000-0000-0000-0000-000000000000}"/>
          </ac:spMkLst>
        </pc:spChg>
      </pc:sldChg>
      <pc:sldChg chg="modSp">
        <pc:chgData name="Caroline Prodger" userId="e4ef2e75-b60b-401b-8ebe-291bdcf405f4" providerId="ADAL" clId="{32EEE2E1-10A1-4E1E-AE4D-6C2CF958464C}" dt="2021-06-16T10:29:54.617" v="0"/>
        <pc:sldMkLst>
          <pc:docMk/>
          <pc:sldMk cId="2796169470" sldId="368"/>
        </pc:sldMkLst>
        <pc:spChg chg="mod">
          <ac:chgData name="Caroline Prodger" userId="e4ef2e75-b60b-401b-8ebe-291bdcf405f4" providerId="ADAL" clId="{32EEE2E1-10A1-4E1E-AE4D-6C2CF958464C}" dt="2021-06-16T10:29:54.617" v="0"/>
          <ac:spMkLst>
            <pc:docMk/>
            <pc:sldMk cId="2796169470" sldId="368"/>
            <ac:spMk id="4" creationId="{00000000-0000-0000-0000-000000000000}"/>
          </ac:spMkLst>
        </pc:spChg>
      </pc:sldChg>
      <pc:sldChg chg="modSp">
        <pc:chgData name="Caroline Prodger" userId="e4ef2e75-b60b-401b-8ebe-291bdcf405f4" providerId="ADAL" clId="{32EEE2E1-10A1-4E1E-AE4D-6C2CF958464C}" dt="2021-06-16T10:29:54.617" v="0"/>
        <pc:sldMkLst>
          <pc:docMk/>
          <pc:sldMk cId="489028332" sldId="369"/>
        </pc:sldMkLst>
        <pc:spChg chg="mod">
          <ac:chgData name="Caroline Prodger" userId="e4ef2e75-b60b-401b-8ebe-291bdcf405f4" providerId="ADAL" clId="{32EEE2E1-10A1-4E1E-AE4D-6C2CF958464C}" dt="2021-06-16T10:29:54.617" v="0"/>
          <ac:spMkLst>
            <pc:docMk/>
            <pc:sldMk cId="489028332" sldId="369"/>
            <ac:spMk id="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952560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40309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26570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61224340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881601"/>
            <a:ext cx="8153400" cy="2514600"/>
          </a:xfrm>
        </p:spPr>
        <p:txBody>
          <a:bodyPr anchor="t"/>
          <a:lstStyle/>
          <a:p>
            <a:pPr eaLnBrk="1" hangingPunct="1"/>
            <a:r>
              <a:rPr lang="en-GB" dirty="0">
                <a:ea typeface="ＭＳ Ｐゴシック" pitchFamily="-105" charset="-128"/>
                <a:cs typeface="ＭＳ Ｐゴシック" pitchFamily="-105" charset="-128"/>
              </a:rPr>
              <a:t>PowerPoint 5: Building regulations and approved documents </a:t>
            </a:r>
          </a:p>
        </p:txBody>
      </p:sp>
      <p:sp>
        <p:nvSpPr>
          <p:cNvPr id="2050" name="Rectangle 14"/>
          <p:cNvSpPr>
            <a:spLocks noGrp="1" noChangeArrowheads="1"/>
          </p:cNvSpPr>
          <p:nvPr>
            <p:ph sz="quarter" idx="10"/>
          </p:nvPr>
        </p:nvSpPr>
        <p:spPr>
          <a:xfrm>
            <a:off x="6588224" y="3881601"/>
            <a:ext cx="59150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a:t>
            </a:r>
            <a:r>
              <a:rPr lang="en-GB" sz="6600" dirty="0">
                <a:solidFill>
                  <a:schemeClr val="bg1"/>
                </a:solidFill>
                <a:ea typeface="ＭＳ Ｐゴシック" pitchFamily="-105" charset="-128"/>
                <a:cs typeface="ＭＳ Ｐゴシック" pitchFamily="-105" charset="-128"/>
              </a:rPr>
              <a:t>5:</a:t>
            </a:r>
            <a:r>
              <a:rPr sz="6600" dirty="0">
                <a:solidFill>
                  <a:schemeClr val="bg1"/>
                </a:solidFill>
                <a:ea typeface="ＭＳ Ｐゴシック" pitchFamily="-105" charset="-128"/>
                <a:cs typeface="ＭＳ Ｐゴシック" pitchFamily="-105" charset="-128"/>
              </a:rPr>
              <a:t>p</a:t>
            </a:r>
            <a:r>
              <a:rPr lang="en-GB" sz="6600" dirty="0">
                <a:solidFill>
                  <a:schemeClr val="bg1"/>
                </a:solidFill>
                <a:ea typeface="ＭＳ Ｐゴシック" pitchFamily="-105" charset="-128"/>
                <a:cs typeface="ＭＳ Ｐゴシック" pitchFamily="-105" charset="-128"/>
              </a:rPr>
              <a:t>r</a:t>
            </a:r>
            <a:r>
              <a:rPr sz="6600" dirty="0">
                <a:solidFill>
                  <a:schemeClr val="bg1"/>
                </a:solidFill>
                <a:ea typeface="ＭＳ Ｐゴシック" pitchFamily="-105" charset="-128"/>
                <a:cs typeface="ＭＳ Ｐゴシック" pitchFamily="-105" charset="-128"/>
              </a:rPr>
              <a:t>esentation</a:t>
            </a:r>
          </a:p>
        </p:txBody>
      </p:sp>
      <p:sp>
        <p:nvSpPr>
          <p:cNvPr id="2054" name="TextBox 9"/>
          <p:cNvSpPr txBox="1">
            <a:spLocks noChangeArrowheads="1"/>
          </p:cNvSpPr>
          <p:nvPr/>
        </p:nvSpPr>
        <p:spPr bwMode="auto">
          <a:xfrm>
            <a:off x="457200" y="150064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endParaRPr lang="en-GB" sz="2400" b="1" dirty="0"/>
          </a:p>
          <a:p>
            <a:r>
              <a:rPr lang="en-GB" sz="2400" b="1" dirty="0"/>
              <a:t>7. Building technology principles</a:t>
            </a:r>
          </a:p>
          <a:p>
            <a:endParaRPr lang="en-GB" sz="2400" b="1" dirty="0"/>
          </a:p>
          <a:p>
            <a:r>
              <a:rPr lang="en-GB" sz="2400" b="1" dirty="0"/>
              <a:t>7.3 Key content and required notifications of UK building regulations and approved documents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382588"/>
          </a:xfrm>
        </p:spPr>
        <p:txBody>
          <a:bodyPr/>
          <a:lstStyle/>
          <a:p>
            <a:r>
              <a:rPr lang="en-GB" dirty="0"/>
              <a:t>Approved documents</a:t>
            </a:r>
            <a:endParaRPr lang="en-GB" u="sng" dirty="0"/>
          </a:p>
        </p:txBody>
      </p:sp>
      <p:sp>
        <p:nvSpPr>
          <p:cNvPr id="3" name="Content Placeholder 2"/>
          <p:cNvSpPr>
            <a:spLocks noGrp="1"/>
          </p:cNvSpPr>
          <p:nvPr>
            <p:ph sz="quarter" idx="10"/>
          </p:nvPr>
        </p:nvSpPr>
        <p:spPr>
          <a:xfrm>
            <a:off x="457200" y="1772816"/>
            <a:ext cx="8229600" cy="4248000"/>
          </a:xfrm>
        </p:spPr>
        <p:txBody>
          <a:bodyPr/>
          <a:lstStyle/>
          <a:p>
            <a:r>
              <a:rPr lang="en-GB" dirty="0"/>
              <a:t>Building regulations only state the </a:t>
            </a:r>
            <a:r>
              <a:rPr lang="en-GB" b="1" dirty="0"/>
              <a:t>outcome</a:t>
            </a:r>
            <a:r>
              <a:rPr lang="en-GB" dirty="0"/>
              <a:t> of a construction activity. The regulations do not instruct </a:t>
            </a:r>
            <a:r>
              <a:rPr lang="en-GB" b="1" dirty="0"/>
              <a:t>how</a:t>
            </a:r>
            <a:r>
              <a:rPr lang="en-GB" dirty="0"/>
              <a:t> building works are carried out.</a:t>
            </a:r>
          </a:p>
          <a:p>
            <a:r>
              <a:rPr lang="en-GB" dirty="0"/>
              <a:t>To help builders meet the building regulations there are </a:t>
            </a:r>
            <a:r>
              <a:rPr lang="en-GB" b="1" dirty="0"/>
              <a:t>approved documents</a:t>
            </a:r>
            <a:r>
              <a:rPr lang="en-GB" dirty="0"/>
              <a:t> specifying how work should be carried out.</a:t>
            </a:r>
          </a:p>
          <a:p>
            <a:endParaRPr lang="en-GB" dirty="0"/>
          </a:p>
        </p:txBody>
      </p:sp>
    </p:spTree>
    <p:extLst>
      <p:ext uri="{BB962C8B-B14F-4D97-AF65-F5344CB8AC3E}">
        <p14:creationId xmlns:p14="http://schemas.microsoft.com/office/powerpoint/2010/main" val="16556681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endParaRPr lang="en-GB" u="sng" dirty="0"/>
          </a:p>
        </p:txBody>
      </p:sp>
      <p:sp>
        <p:nvSpPr>
          <p:cNvPr id="3" name="Content Placeholder 2"/>
          <p:cNvSpPr>
            <a:spLocks noGrp="1"/>
          </p:cNvSpPr>
          <p:nvPr>
            <p:ph sz="quarter" idx="10"/>
          </p:nvPr>
        </p:nvSpPr>
        <p:spPr/>
        <p:txBody>
          <a:bodyPr/>
          <a:lstStyle/>
          <a:p>
            <a:pPr>
              <a:spcAft>
                <a:spcPts val="0"/>
              </a:spcAft>
            </a:pPr>
            <a:r>
              <a:rPr lang="en-GB" b="1" dirty="0"/>
              <a:t>Part A – Structure </a:t>
            </a:r>
          </a:p>
          <a:p>
            <a:r>
              <a:rPr lang="en-GB" dirty="0"/>
              <a:t>Requires all buildings to be designed, constructed or altered to be structurally safe and not impair the structural stability of surrounding buildings.</a:t>
            </a:r>
          </a:p>
          <a:p>
            <a:pPr>
              <a:spcAft>
                <a:spcPts val="0"/>
              </a:spcAft>
            </a:pPr>
            <a:r>
              <a:rPr lang="en-GB" b="1" dirty="0"/>
              <a:t>Part B – Fire safety </a:t>
            </a:r>
          </a:p>
          <a:p>
            <a:r>
              <a:rPr lang="en-GB" dirty="0"/>
              <a:t>Covers all measures to provide safety from fires for residents, people in the vicinity of the building and firefighters. Guidance covers means of escape, fire detection and warning systems. </a:t>
            </a:r>
          </a:p>
        </p:txBody>
      </p:sp>
    </p:spTree>
    <p:extLst>
      <p:ext uri="{BB962C8B-B14F-4D97-AF65-F5344CB8AC3E}">
        <p14:creationId xmlns:p14="http://schemas.microsoft.com/office/powerpoint/2010/main" val="26322913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Approved documents</a:t>
            </a:r>
          </a:p>
        </p:txBody>
      </p:sp>
      <p:sp>
        <p:nvSpPr>
          <p:cNvPr id="3" name="Content Placeholder 2"/>
          <p:cNvSpPr>
            <a:spLocks noGrp="1"/>
          </p:cNvSpPr>
          <p:nvPr>
            <p:ph sz="quarter" idx="10"/>
          </p:nvPr>
        </p:nvSpPr>
        <p:spPr>
          <a:xfrm>
            <a:off x="457200" y="1844824"/>
            <a:ext cx="8507288" cy="4248000"/>
          </a:xfrm>
        </p:spPr>
        <p:txBody>
          <a:bodyPr/>
          <a:lstStyle/>
          <a:p>
            <a:pPr>
              <a:spcAft>
                <a:spcPts val="0"/>
              </a:spcAft>
            </a:pPr>
            <a:r>
              <a:rPr lang="en-GB" b="1" dirty="0"/>
              <a:t>Part C – Site preparation and resistance to contaminants and moisture</a:t>
            </a:r>
          </a:p>
          <a:p>
            <a:r>
              <a:rPr lang="en-GB" dirty="0"/>
              <a:t>Covers weather and water tightness of buildings, subsoil drainage, site preparation, contaminated land and other related hazardous and dangerous substances. </a:t>
            </a:r>
          </a:p>
          <a:p>
            <a:pPr>
              <a:spcAft>
                <a:spcPts val="0"/>
              </a:spcAft>
            </a:pPr>
            <a:r>
              <a:rPr lang="en-GB" b="1" dirty="0"/>
              <a:t>Part D – Toxic substances </a:t>
            </a:r>
          </a:p>
          <a:p>
            <a:r>
              <a:rPr lang="en-GB" dirty="0"/>
              <a:t>This controls hazards from the toxic chemicals used in cavity insulation systems. </a:t>
            </a:r>
          </a:p>
          <a:p>
            <a:r>
              <a:rPr lang="en-GB" dirty="0"/>
              <a:t> </a:t>
            </a:r>
          </a:p>
        </p:txBody>
      </p:sp>
    </p:spTree>
    <p:extLst>
      <p:ext uri="{BB962C8B-B14F-4D97-AF65-F5344CB8AC3E}">
        <p14:creationId xmlns:p14="http://schemas.microsoft.com/office/powerpoint/2010/main" val="3021445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endParaRPr lang="en-GB" u="sng" dirty="0"/>
          </a:p>
        </p:txBody>
      </p:sp>
      <p:sp>
        <p:nvSpPr>
          <p:cNvPr id="3" name="Content Placeholder 2"/>
          <p:cNvSpPr>
            <a:spLocks noGrp="1"/>
          </p:cNvSpPr>
          <p:nvPr>
            <p:ph sz="quarter" idx="10"/>
          </p:nvPr>
        </p:nvSpPr>
        <p:spPr>
          <a:xfrm>
            <a:off x="457200" y="1772816"/>
            <a:ext cx="8229600" cy="4248000"/>
          </a:xfrm>
        </p:spPr>
        <p:txBody>
          <a:bodyPr/>
          <a:lstStyle/>
          <a:p>
            <a:pPr>
              <a:spcAft>
                <a:spcPts val="0"/>
              </a:spcAft>
            </a:pPr>
            <a:r>
              <a:rPr lang="en-GB" b="1" dirty="0"/>
              <a:t>Part E – Resistance to the passage of sound</a:t>
            </a:r>
          </a:p>
          <a:p>
            <a:r>
              <a:rPr lang="en-GB" dirty="0"/>
              <a:t>Requirements for sound insulation between buildings, including new dwellings and conversions of existing buildings to form dwellings. Covers sound reduction between rooms and acoustic conditions for common areas in flats and schools. </a:t>
            </a:r>
          </a:p>
          <a:p>
            <a:pPr>
              <a:spcAft>
                <a:spcPts val="0"/>
              </a:spcAft>
            </a:pPr>
            <a:r>
              <a:rPr lang="en-GB" b="1" dirty="0"/>
              <a:t>Part F – Ventilation</a:t>
            </a:r>
          </a:p>
          <a:p>
            <a:r>
              <a:rPr lang="en-GB" dirty="0"/>
              <a:t>Covers standards for ventilation and air quality for all buildings. Condensation is also covered. </a:t>
            </a:r>
          </a:p>
        </p:txBody>
      </p:sp>
    </p:spTree>
    <p:extLst>
      <p:ext uri="{BB962C8B-B14F-4D97-AF65-F5344CB8AC3E}">
        <p14:creationId xmlns:p14="http://schemas.microsoft.com/office/powerpoint/2010/main" val="6911650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980728"/>
            <a:ext cx="8229600" cy="382588"/>
          </a:xfrm>
        </p:spPr>
        <p:txBody>
          <a:bodyPr/>
          <a:lstStyle/>
          <a:p>
            <a:r>
              <a:rPr lang="en-GB" dirty="0"/>
              <a:t>Approved documents</a:t>
            </a:r>
            <a:endParaRPr lang="en-GB" u="sng" dirty="0"/>
          </a:p>
        </p:txBody>
      </p:sp>
      <p:sp>
        <p:nvSpPr>
          <p:cNvPr id="3" name="Content Placeholder 2"/>
          <p:cNvSpPr>
            <a:spLocks noGrp="1"/>
          </p:cNvSpPr>
          <p:nvPr>
            <p:ph sz="quarter" idx="10"/>
          </p:nvPr>
        </p:nvSpPr>
        <p:spPr>
          <a:xfrm>
            <a:off x="457200" y="1655959"/>
            <a:ext cx="8229600" cy="4248000"/>
          </a:xfrm>
        </p:spPr>
        <p:txBody>
          <a:bodyPr/>
          <a:lstStyle/>
          <a:p>
            <a:pPr>
              <a:spcAft>
                <a:spcPts val="0"/>
              </a:spcAft>
            </a:pPr>
            <a:r>
              <a:rPr lang="en-GB" b="1" dirty="0"/>
              <a:t>Part G – Sanitation, hot water safety and water efficiency </a:t>
            </a:r>
          </a:p>
          <a:p>
            <a:r>
              <a:rPr lang="en-GB" dirty="0"/>
              <a:t>Sets out standards for provision of sanitary and washing facilities. Also covers bathrooms and hot water systems and safety requirements for unvented hot water systems. </a:t>
            </a:r>
          </a:p>
          <a:p>
            <a:pPr>
              <a:spcAft>
                <a:spcPts val="0"/>
              </a:spcAft>
            </a:pPr>
            <a:r>
              <a:rPr lang="en-GB" b="1" dirty="0"/>
              <a:t>Part H – Drainage and waste disposal </a:t>
            </a:r>
          </a:p>
          <a:p>
            <a:r>
              <a:rPr lang="en-GB" dirty="0"/>
              <a:t>Provides guidance on adequate drainage and pollution prevention. Technical design standards cover sanitary pipework, foul drainage, rainwater drainage and disposal, wastewater treatment, discharges and cesspools.</a:t>
            </a:r>
          </a:p>
          <a:p>
            <a:r>
              <a:rPr lang="en-GB" b="1" dirty="0"/>
              <a:t>There is no Part I in the documents …</a:t>
            </a:r>
          </a:p>
        </p:txBody>
      </p:sp>
    </p:spTree>
    <p:extLst>
      <p:ext uri="{BB962C8B-B14F-4D97-AF65-F5344CB8AC3E}">
        <p14:creationId xmlns:p14="http://schemas.microsoft.com/office/powerpoint/2010/main" val="5013755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endParaRPr lang="en-GB" u="sng" dirty="0"/>
          </a:p>
        </p:txBody>
      </p:sp>
      <p:sp>
        <p:nvSpPr>
          <p:cNvPr id="3" name="Content Placeholder 2"/>
          <p:cNvSpPr>
            <a:spLocks noGrp="1"/>
          </p:cNvSpPr>
          <p:nvPr>
            <p:ph sz="quarter" idx="10"/>
          </p:nvPr>
        </p:nvSpPr>
        <p:spPr>
          <a:xfrm>
            <a:off x="457200" y="1772816"/>
            <a:ext cx="8229600" cy="4248000"/>
          </a:xfrm>
        </p:spPr>
        <p:txBody>
          <a:bodyPr/>
          <a:lstStyle/>
          <a:p>
            <a:pPr>
              <a:spcAft>
                <a:spcPts val="0"/>
              </a:spcAft>
            </a:pPr>
            <a:r>
              <a:rPr lang="en-GB" b="1" dirty="0"/>
              <a:t>Part J – Combustion appliances and fuel storage systems </a:t>
            </a:r>
          </a:p>
          <a:p>
            <a:r>
              <a:rPr lang="en-GB" dirty="0"/>
              <a:t>Covers the construction and installation of boilers, chimneys, flues, hearths and fuel storage installation. This section also covers requirements to control fire sources and prevent burning, pollution and carbon monoxide poisoning. </a:t>
            </a:r>
          </a:p>
          <a:p>
            <a:pPr>
              <a:spcAft>
                <a:spcPts val="0"/>
              </a:spcAft>
            </a:pPr>
            <a:r>
              <a:rPr lang="en-GB" b="1" dirty="0"/>
              <a:t>Part K – Protection from falling, collision and impact </a:t>
            </a:r>
          </a:p>
          <a:p>
            <a:r>
              <a:rPr lang="en-GB" dirty="0"/>
              <a:t>Sets standards for the safety of stairways, ramps and ladders. Also includes guarding against and warnings about hazards. </a:t>
            </a:r>
          </a:p>
          <a:p>
            <a:r>
              <a:rPr lang="en-GB" dirty="0"/>
              <a:t> </a:t>
            </a:r>
          </a:p>
          <a:p>
            <a:endParaRPr lang="en-GB" dirty="0"/>
          </a:p>
        </p:txBody>
      </p:sp>
    </p:spTree>
    <p:extLst>
      <p:ext uri="{BB962C8B-B14F-4D97-AF65-F5344CB8AC3E}">
        <p14:creationId xmlns:p14="http://schemas.microsoft.com/office/powerpoint/2010/main" val="31259325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endParaRPr lang="en-GB" u="sng" dirty="0"/>
          </a:p>
        </p:txBody>
      </p:sp>
      <p:sp>
        <p:nvSpPr>
          <p:cNvPr id="3" name="Content Placeholder 2"/>
          <p:cNvSpPr>
            <a:spLocks noGrp="1"/>
          </p:cNvSpPr>
          <p:nvPr>
            <p:ph sz="quarter" idx="10"/>
          </p:nvPr>
        </p:nvSpPr>
        <p:spPr>
          <a:xfrm>
            <a:off x="457200" y="1700808"/>
            <a:ext cx="8229600" cy="4248000"/>
          </a:xfrm>
        </p:spPr>
        <p:txBody>
          <a:bodyPr/>
          <a:lstStyle/>
          <a:p>
            <a:pPr>
              <a:spcAft>
                <a:spcPts val="0"/>
              </a:spcAft>
            </a:pPr>
            <a:r>
              <a:rPr lang="en-GB" b="1" dirty="0"/>
              <a:t>Part L – Conservation of fuel and power </a:t>
            </a:r>
          </a:p>
          <a:p>
            <a:r>
              <a:rPr lang="en-GB" dirty="0"/>
              <a:t>Controls the insulation values of building elements. Also covers mechanical ventilation, air conditioning systems and carbon index ratings. </a:t>
            </a:r>
            <a:endParaRPr lang="en-GB" b="1" dirty="0"/>
          </a:p>
          <a:p>
            <a:pPr>
              <a:spcAft>
                <a:spcPts val="0"/>
              </a:spcAft>
            </a:pPr>
            <a:r>
              <a:rPr lang="en-GB" b="1" dirty="0"/>
              <a:t>Part M – Access to and use of buildings</a:t>
            </a:r>
          </a:p>
          <a:p>
            <a:r>
              <a:rPr lang="en-GB" dirty="0"/>
              <a:t>Covers the inclusive provision of ease of access to and circulation in all buildings along with requirements for facilities for disabled people. </a:t>
            </a:r>
          </a:p>
          <a:p>
            <a:endParaRPr lang="en-GB" dirty="0"/>
          </a:p>
        </p:txBody>
      </p:sp>
    </p:spTree>
    <p:extLst>
      <p:ext uri="{BB962C8B-B14F-4D97-AF65-F5344CB8AC3E}">
        <p14:creationId xmlns:p14="http://schemas.microsoft.com/office/powerpoint/2010/main" val="4318852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endParaRPr lang="en-GB" u="sng" dirty="0"/>
          </a:p>
        </p:txBody>
      </p:sp>
      <p:sp>
        <p:nvSpPr>
          <p:cNvPr id="3" name="Content Placeholder 2"/>
          <p:cNvSpPr>
            <a:spLocks noGrp="1"/>
          </p:cNvSpPr>
          <p:nvPr>
            <p:ph sz="quarter" idx="10"/>
          </p:nvPr>
        </p:nvSpPr>
        <p:spPr>
          <a:xfrm>
            <a:off x="464907" y="1700808"/>
            <a:ext cx="8229600" cy="4248000"/>
          </a:xfrm>
        </p:spPr>
        <p:txBody>
          <a:bodyPr/>
          <a:lstStyle/>
          <a:p>
            <a:pPr>
              <a:spcAft>
                <a:spcPts val="0"/>
              </a:spcAft>
            </a:pPr>
            <a:r>
              <a:rPr lang="en-GB" b="1" dirty="0"/>
              <a:t>Part N – Glazing safety</a:t>
            </a:r>
          </a:p>
          <a:p>
            <a:pPr>
              <a:spcAft>
                <a:spcPts val="0"/>
              </a:spcAft>
            </a:pPr>
            <a:r>
              <a:rPr lang="en-GB" dirty="0"/>
              <a:t>Withdrawn in 2013, now covered by Part K.</a:t>
            </a:r>
          </a:p>
          <a:p>
            <a:pPr>
              <a:spcAft>
                <a:spcPts val="0"/>
              </a:spcAft>
            </a:pPr>
            <a:endParaRPr lang="en-GB" b="1" dirty="0"/>
          </a:p>
          <a:p>
            <a:r>
              <a:rPr lang="en-GB" b="1" dirty="0"/>
              <a:t>No Part O …</a:t>
            </a:r>
          </a:p>
          <a:p>
            <a:pPr>
              <a:spcAft>
                <a:spcPts val="0"/>
              </a:spcAft>
            </a:pPr>
            <a:r>
              <a:rPr lang="en-GB" b="1" dirty="0"/>
              <a:t>Part P – Electrical safety </a:t>
            </a:r>
          </a:p>
          <a:p>
            <a:r>
              <a:rPr lang="en-GB" dirty="0"/>
              <a:t>Covers the design, installation, inspection and testing of electrical installations in order to prevent injuries from electrical shocks and burns and prevent injuries arising from fires due to electrical components overheating. </a:t>
            </a:r>
          </a:p>
          <a:p>
            <a:endParaRPr lang="en-GB" dirty="0"/>
          </a:p>
        </p:txBody>
      </p:sp>
    </p:spTree>
    <p:extLst>
      <p:ext uri="{BB962C8B-B14F-4D97-AF65-F5344CB8AC3E}">
        <p14:creationId xmlns:p14="http://schemas.microsoft.com/office/powerpoint/2010/main" val="27961694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Approved documents</a:t>
            </a:r>
            <a:endParaRPr lang="en-GB" u="sng" dirty="0"/>
          </a:p>
        </p:txBody>
      </p:sp>
      <p:sp>
        <p:nvSpPr>
          <p:cNvPr id="3" name="Content Placeholder 2"/>
          <p:cNvSpPr>
            <a:spLocks noGrp="1"/>
          </p:cNvSpPr>
          <p:nvPr>
            <p:ph sz="quarter" idx="10"/>
          </p:nvPr>
        </p:nvSpPr>
        <p:spPr>
          <a:xfrm>
            <a:off x="477349" y="1700808"/>
            <a:ext cx="8229600" cy="4653304"/>
          </a:xfrm>
        </p:spPr>
        <p:txBody>
          <a:bodyPr/>
          <a:lstStyle/>
          <a:p>
            <a:pPr>
              <a:spcAft>
                <a:spcPts val="0"/>
              </a:spcAft>
            </a:pPr>
            <a:r>
              <a:rPr lang="en-GB" b="1" dirty="0"/>
              <a:t>Part Q – Security </a:t>
            </a:r>
          </a:p>
          <a:p>
            <a:r>
              <a:rPr lang="en-GB" dirty="0"/>
              <a:t>Sets out that provision must be made to resist unauthorised access to any dwelling and any part of a building from which access can be gained to a residence within that building. </a:t>
            </a:r>
          </a:p>
          <a:p>
            <a:pPr>
              <a:spcAft>
                <a:spcPts val="0"/>
              </a:spcAft>
            </a:pPr>
            <a:r>
              <a:rPr lang="en-GB" b="1" dirty="0"/>
              <a:t>Part R –</a:t>
            </a:r>
            <a:r>
              <a:rPr lang="en-GB" dirty="0"/>
              <a:t> </a:t>
            </a:r>
            <a:r>
              <a:rPr lang="en-GB" b="1" dirty="0"/>
              <a:t>Physical infrastructure for high speed electronic communications networks </a:t>
            </a:r>
          </a:p>
          <a:p>
            <a:r>
              <a:rPr lang="en-GB" dirty="0"/>
              <a:t>Introduces a new requirement for in-building physical infrastructure which enables connections to broadband networks.</a:t>
            </a:r>
          </a:p>
          <a:p>
            <a:pPr>
              <a:spcAft>
                <a:spcPts val="0"/>
              </a:spcAft>
            </a:pPr>
            <a:r>
              <a:rPr lang="en-GB" b="1" dirty="0"/>
              <a:t>Regulation 7, ‘Materials and workmanship’ </a:t>
            </a:r>
            <a:r>
              <a:rPr lang="en-GB" dirty="0"/>
              <a:t>is also part of this list and covers the use of appropriate materials for a building and how people working on the building must behave.</a:t>
            </a:r>
          </a:p>
        </p:txBody>
      </p:sp>
    </p:spTree>
    <p:extLst>
      <p:ext uri="{BB962C8B-B14F-4D97-AF65-F5344CB8AC3E}">
        <p14:creationId xmlns:p14="http://schemas.microsoft.com/office/powerpoint/2010/main" val="4890283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Role of the building control officer or inspector</a:t>
            </a:r>
            <a:endParaRPr lang="en-GB" u="sng" dirty="0"/>
          </a:p>
        </p:txBody>
      </p:sp>
      <p:sp>
        <p:nvSpPr>
          <p:cNvPr id="3" name="Content Placeholder 2"/>
          <p:cNvSpPr>
            <a:spLocks noGrp="1"/>
          </p:cNvSpPr>
          <p:nvPr>
            <p:ph sz="quarter" idx="10"/>
          </p:nvPr>
        </p:nvSpPr>
        <p:spPr>
          <a:xfrm>
            <a:off x="490871" y="1628800"/>
            <a:ext cx="8113577" cy="3832558"/>
          </a:xfrm>
        </p:spPr>
        <p:txBody>
          <a:bodyPr/>
          <a:lstStyle/>
          <a:p>
            <a:pPr marL="342900" lvl="2" indent="-342900">
              <a:buClr>
                <a:srgbClr val="0077E3"/>
              </a:buClr>
              <a:buFont typeface="Arial" panose="020B0604020202020204" pitchFamily="34" charset="0"/>
              <a:buChar char="•"/>
            </a:pPr>
            <a:r>
              <a:rPr lang="en-US" sz="2000" dirty="0"/>
              <a:t>Checking of plans for approval.</a:t>
            </a:r>
            <a:endParaRPr lang="en-GB" sz="2000" dirty="0"/>
          </a:p>
          <a:p>
            <a:pPr marL="342900" lvl="2" indent="-342900">
              <a:buClr>
                <a:srgbClr val="0077E3"/>
              </a:buClr>
              <a:buFont typeface="Arial" panose="020B0604020202020204" pitchFamily="34" charset="0"/>
              <a:buChar char="•"/>
            </a:pPr>
            <a:r>
              <a:rPr lang="en-US" sz="2000" dirty="0"/>
              <a:t>Giving advice on construction.</a:t>
            </a:r>
            <a:endParaRPr lang="en-GB" sz="2000" dirty="0"/>
          </a:p>
          <a:p>
            <a:pPr marL="342900" lvl="2" indent="-342900">
              <a:buClr>
                <a:srgbClr val="0077E3"/>
              </a:buClr>
              <a:buFont typeface="Arial" panose="020B0604020202020204" pitchFamily="34" charset="0"/>
              <a:buChar char="•"/>
            </a:pPr>
            <a:r>
              <a:rPr lang="en-US" sz="2000" dirty="0"/>
              <a:t>Maintaining an approved standard.</a:t>
            </a:r>
            <a:endParaRPr lang="en-GB" sz="2000" dirty="0"/>
          </a:p>
          <a:p>
            <a:pPr marL="342900" lvl="2" indent="-342900">
              <a:buClr>
                <a:srgbClr val="0077E3"/>
              </a:buClr>
              <a:buFont typeface="Arial" panose="020B0604020202020204" pitchFamily="34" charset="0"/>
              <a:buChar char="•"/>
            </a:pPr>
            <a:r>
              <a:rPr lang="en-US" sz="2000" dirty="0"/>
              <a:t>Inspections.</a:t>
            </a:r>
            <a:endParaRPr lang="en-GB" sz="2000" dirty="0"/>
          </a:p>
          <a:p>
            <a:pPr marL="342900" lvl="2" indent="-342900">
              <a:buClr>
                <a:srgbClr val="0077E3"/>
              </a:buClr>
              <a:buFont typeface="Arial" panose="020B0604020202020204" pitchFamily="34" charset="0"/>
              <a:buChar char="•"/>
            </a:pPr>
            <a:r>
              <a:rPr lang="en-US" sz="2000" dirty="0"/>
              <a:t>Dealing with dangerous structures.</a:t>
            </a:r>
            <a:endParaRPr lang="en-GB" sz="2000" dirty="0"/>
          </a:p>
          <a:p>
            <a:pPr marL="342900" lvl="2" indent="-342900">
              <a:buClr>
                <a:srgbClr val="0077E3"/>
              </a:buClr>
              <a:buFont typeface="Arial" panose="020B0604020202020204" pitchFamily="34" charset="0"/>
              <a:buChar char="•"/>
            </a:pPr>
            <a:r>
              <a:rPr lang="en-US" sz="2000" dirty="0"/>
              <a:t>Demolition notices.</a:t>
            </a:r>
            <a:endParaRPr lang="en-GB" sz="2000" dirty="0"/>
          </a:p>
          <a:p>
            <a:pPr marL="342900" lvl="2" indent="-342900">
              <a:buClr>
                <a:srgbClr val="0077E3"/>
              </a:buClr>
              <a:buFont typeface="Arial" panose="020B0604020202020204" pitchFamily="34" charset="0"/>
              <a:buChar char="•"/>
            </a:pPr>
            <a:r>
              <a:rPr lang="en-US" sz="2000" dirty="0"/>
              <a:t>Enforcement work.</a:t>
            </a:r>
            <a:endParaRPr lang="en-GB" sz="2000" dirty="0"/>
          </a:p>
          <a:p>
            <a:endParaRPr lang="en-GB" dirty="0"/>
          </a:p>
        </p:txBody>
      </p:sp>
    </p:spTree>
    <p:extLst>
      <p:ext uri="{BB962C8B-B14F-4D97-AF65-F5344CB8AC3E}">
        <p14:creationId xmlns:p14="http://schemas.microsoft.com/office/powerpoint/2010/main" val="3373611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History of building regulations</a:t>
            </a:r>
            <a:r>
              <a:rPr lang="en-GB" u="sng" dirty="0"/>
              <a:t> </a:t>
            </a:r>
          </a:p>
        </p:txBody>
      </p:sp>
      <p:sp>
        <p:nvSpPr>
          <p:cNvPr id="5" name="TextBox 4"/>
          <p:cNvSpPr txBox="1"/>
          <p:nvPr/>
        </p:nvSpPr>
        <p:spPr>
          <a:xfrm>
            <a:off x="382081" y="1624638"/>
            <a:ext cx="8379838" cy="1323439"/>
          </a:xfrm>
          <a:prstGeom prst="rect">
            <a:avLst/>
          </a:prstGeom>
          <a:noFill/>
        </p:spPr>
        <p:txBody>
          <a:bodyPr wrap="square" rtlCol="0">
            <a:spAutoFit/>
          </a:bodyPr>
          <a:lstStyle/>
          <a:p>
            <a:r>
              <a:rPr lang="en-GB" dirty="0"/>
              <a:t>In the UK, formal building regulations have been in existence since the Great Fire of London of 1666 caused two thirds of the city’s structures to burn to the ground. After such destruction, measures had to be taken to prevent similar catastrophic evens occurring again. </a:t>
            </a:r>
          </a:p>
        </p:txBody>
      </p:sp>
      <p:pic>
        <p:nvPicPr>
          <p:cNvPr id="8" name="Content Placeholder 7">
            <a:extLst>
              <a:ext uri="{FF2B5EF4-FFF2-40B4-BE49-F238E27FC236}">
                <a16:creationId xmlns:a16="http://schemas.microsoft.com/office/drawing/2014/main" id="{AC210695-36BA-44E5-A5B7-EE1668CE3AD1}"/>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2523360" y="3109299"/>
            <a:ext cx="4097279" cy="2720593"/>
          </a:xfrm>
        </p:spPr>
      </p:pic>
    </p:spTree>
    <p:extLst>
      <p:ext uri="{BB962C8B-B14F-4D97-AF65-F5344CB8AC3E}">
        <p14:creationId xmlns:p14="http://schemas.microsoft.com/office/powerpoint/2010/main" val="21398554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notice</a:t>
            </a:r>
            <a:r>
              <a:rPr lang="en-GB" u="sng" dirty="0"/>
              <a:t> </a:t>
            </a:r>
          </a:p>
        </p:txBody>
      </p:sp>
      <p:sp>
        <p:nvSpPr>
          <p:cNvPr id="3" name="Content Placeholder 2"/>
          <p:cNvSpPr>
            <a:spLocks noGrp="1"/>
          </p:cNvSpPr>
          <p:nvPr>
            <p:ph sz="quarter" idx="10"/>
          </p:nvPr>
        </p:nvSpPr>
        <p:spPr>
          <a:xfrm>
            <a:off x="457200" y="1628800"/>
            <a:ext cx="8229600" cy="4248000"/>
          </a:xfrm>
        </p:spPr>
        <p:txBody>
          <a:bodyPr/>
          <a:lstStyle/>
          <a:p>
            <a:r>
              <a:rPr lang="en-GB" dirty="0"/>
              <a:t>A building notice is a form that must be completed when building works are about to begin. It informs building control where the work will take place and when. </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31640" y="2780928"/>
            <a:ext cx="6683483" cy="2736304"/>
          </a:xfrm>
          <a:prstGeom prst="rect">
            <a:avLst/>
          </a:prstGeom>
        </p:spPr>
      </p:pic>
    </p:spTree>
    <p:extLst>
      <p:ext uri="{BB962C8B-B14F-4D97-AF65-F5344CB8AC3E}">
        <p14:creationId xmlns:p14="http://schemas.microsoft.com/office/powerpoint/2010/main" val="24851875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inspection </a:t>
            </a:r>
          </a:p>
        </p:txBody>
      </p:sp>
      <p:sp>
        <p:nvSpPr>
          <p:cNvPr id="3" name="Content Placeholder 2"/>
          <p:cNvSpPr>
            <a:spLocks noGrp="1"/>
          </p:cNvSpPr>
          <p:nvPr>
            <p:ph sz="quarter" idx="10"/>
          </p:nvPr>
        </p:nvSpPr>
        <p:spPr>
          <a:xfrm>
            <a:off x="457200" y="1638785"/>
            <a:ext cx="8229600" cy="4248000"/>
          </a:xfrm>
        </p:spPr>
        <p:txBody>
          <a:bodyPr/>
          <a:lstStyle/>
          <a:p>
            <a:r>
              <a:rPr lang="en-GB" dirty="0"/>
              <a:t>A building inspector will need to inspect works at certain stages of a project. </a:t>
            </a:r>
          </a:p>
          <a:p>
            <a:endParaRPr lang="en-GB" dirty="0"/>
          </a:p>
        </p:txBody>
      </p:sp>
      <p:sp>
        <p:nvSpPr>
          <p:cNvPr id="5" name="Minus 4"/>
          <p:cNvSpPr/>
          <p:nvPr/>
        </p:nvSpPr>
        <p:spPr>
          <a:xfrm rot="5400000">
            <a:off x="2221757" y="4050660"/>
            <a:ext cx="4248001" cy="320689"/>
          </a:xfrm>
          <a:prstGeom prst="mathMinus">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TextBox 5"/>
          <p:cNvSpPr txBox="1"/>
          <p:nvPr/>
        </p:nvSpPr>
        <p:spPr>
          <a:xfrm>
            <a:off x="457200" y="2602790"/>
            <a:ext cx="2674640" cy="400110"/>
          </a:xfrm>
          <a:prstGeom prst="rect">
            <a:avLst/>
          </a:prstGeom>
          <a:noFill/>
        </p:spPr>
        <p:txBody>
          <a:bodyPr wrap="square" rtlCol="0">
            <a:spAutoFit/>
          </a:bodyPr>
          <a:lstStyle/>
          <a:p>
            <a:r>
              <a:rPr lang="en-GB" dirty="0"/>
              <a:t>Commencement </a:t>
            </a:r>
          </a:p>
        </p:txBody>
      </p:sp>
      <p:sp>
        <p:nvSpPr>
          <p:cNvPr id="7" name="TextBox 6"/>
          <p:cNvSpPr txBox="1"/>
          <p:nvPr/>
        </p:nvSpPr>
        <p:spPr>
          <a:xfrm>
            <a:off x="457200" y="3306870"/>
            <a:ext cx="3312368" cy="400110"/>
          </a:xfrm>
          <a:prstGeom prst="rect">
            <a:avLst/>
          </a:prstGeom>
          <a:noFill/>
        </p:spPr>
        <p:txBody>
          <a:bodyPr wrap="square" rtlCol="0">
            <a:spAutoFit/>
          </a:bodyPr>
          <a:lstStyle/>
          <a:p>
            <a:r>
              <a:rPr lang="en-GB" dirty="0"/>
              <a:t>Foundation excavation</a:t>
            </a:r>
          </a:p>
        </p:txBody>
      </p:sp>
      <p:sp>
        <p:nvSpPr>
          <p:cNvPr id="8" name="TextBox 7"/>
          <p:cNvSpPr txBox="1"/>
          <p:nvPr/>
        </p:nvSpPr>
        <p:spPr>
          <a:xfrm>
            <a:off x="457200" y="4010950"/>
            <a:ext cx="3312368" cy="400110"/>
          </a:xfrm>
          <a:prstGeom prst="rect">
            <a:avLst/>
          </a:prstGeom>
          <a:noFill/>
        </p:spPr>
        <p:txBody>
          <a:bodyPr wrap="square" rtlCol="0">
            <a:spAutoFit/>
          </a:bodyPr>
          <a:lstStyle/>
          <a:p>
            <a:r>
              <a:rPr lang="en-GB" dirty="0"/>
              <a:t>Foundation constructed</a:t>
            </a:r>
          </a:p>
        </p:txBody>
      </p:sp>
      <p:sp>
        <p:nvSpPr>
          <p:cNvPr id="9" name="TextBox 8"/>
          <p:cNvSpPr txBox="1"/>
          <p:nvPr/>
        </p:nvSpPr>
        <p:spPr>
          <a:xfrm>
            <a:off x="457200" y="4754769"/>
            <a:ext cx="3312368" cy="400110"/>
          </a:xfrm>
          <a:prstGeom prst="rect">
            <a:avLst/>
          </a:prstGeom>
          <a:noFill/>
        </p:spPr>
        <p:txBody>
          <a:bodyPr wrap="square" rtlCol="0">
            <a:spAutoFit/>
          </a:bodyPr>
          <a:lstStyle/>
          <a:p>
            <a:r>
              <a:rPr lang="en-GB" dirty="0"/>
              <a:t>Ground floor oversite </a:t>
            </a:r>
          </a:p>
        </p:txBody>
      </p:sp>
      <p:sp>
        <p:nvSpPr>
          <p:cNvPr id="10" name="TextBox 9"/>
          <p:cNvSpPr txBox="1"/>
          <p:nvPr/>
        </p:nvSpPr>
        <p:spPr>
          <a:xfrm>
            <a:off x="457200" y="5446999"/>
            <a:ext cx="3312368" cy="400110"/>
          </a:xfrm>
          <a:prstGeom prst="rect">
            <a:avLst/>
          </a:prstGeom>
          <a:noFill/>
        </p:spPr>
        <p:txBody>
          <a:bodyPr wrap="square" rtlCol="0">
            <a:spAutoFit/>
          </a:bodyPr>
          <a:lstStyle/>
          <a:p>
            <a:r>
              <a:rPr lang="en-GB" dirty="0"/>
              <a:t>Damp proof course (DPC) </a:t>
            </a:r>
          </a:p>
        </p:txBody>
      </p:sp>
      <p:sp>
        <p:nvSpPr>
          <p:cNvPr id="11" name="TextBox 10"/>
          <p:cNvSpPr txBox="1"/>
          <p:nvPr/>
        </p:nvSpPr>
        <p:spPr>
          <a:xfrm>
            <a:off x="4637900" y="2665799"/>
            <a:ext cx="4154456" cy="400110"/>
          </a:xfrm>
          <a:prstGeom prst="rect">
            <a:avLst/>
          </a:prstGeom>
          <a:noFill/>
        </p:spPr>
        <p:txBody>
          <a:bodyPr wrap="square" rtlCol="0">
            <a:spAutoFit/>
          </a:bodyPr>
          <a:lstStyle/>
          <a:p>
            <a:r>
              <a:rPr lang="en-GB" dirty="0"/>
              <a:t>Steel beams/structural alterations</a:t>
            </a:r>
          </a:p>
        </p:txBody>
      </p:sp>
      <p:sp>
        <p:nvSpPr>
          <p:cNvPr id="12" name="TextBox 11"/>
          <p:cNvSpPr txBox="1"/>
          <p:nvPr/>
        </p:nvSpPr>
        <p:spPr>
          <a:xfrm>
            <a:off x="4637900" y="3346499"/>
            <a:ext cx="3312368" cy="400110"/>
          </a:xfrm>
          <a:prstGeom prst="rect">
            <a:avLst/>
          </a:prstGeom>
          <a:noFill/>
        </p:spPr>
        <p:txBody>
          <a:bodyPr wrap="square" rtlCol="0">
            <a:spAutoFit/>
          </a:bodyPr>
          <a:lstStyle/>
          <a:p>
            <a:r>
              <a:rPr lang="en-GB" dirty="0"/>
              <a:t>Drains (before backfilling)</a:t>
            </a:r>
          </a:p>
        </p:txBody>
      </p:sp>
      <p:sp>
        <p:nvSpPr>
          <p:cNvPr id="13" name="TextBox 12"/>
          <p:cNvSpPr txBox="1"/>
          <p:nvPr/>
        </p:nvSpPr>
        <p:spPr>
          <a:xfrm>
            <a:off x="4637900" y="4037867"/>
            <a:ext cx="3312368" cy="400110"/>
          </a:xfrm>
          <a:prstGeom prst="rect">
            <a:avLst/>
          </a:prstGeom>
          <a:noFill/>
        </p:spPr>
        <p:txBody>
          <a:bodyPr wrap="square" rtlCol="0">
            <a:spAutoFit/>
          </a:bodyPr>
          <a:lstStyle/>
          <a:p>
            <a:r>
              <a:rPr lang="en-GB" dirty="0"/>
              <a:t>Drains (testing)</a:t>
            </a:r>
          </a:p>
        </p:txBody>
      </p:sp>
      <p:sp>
        <p:nvSpPr>
          <p:cNvPr id="15" name="TextBox 14"/>
          <p:cNvSpPr txBox="1"/>
          <p:nvPr/>
        </p:nvSpPr>
        <p:spPr>
          <a:xfrm>
            <a:off x="4637900" y="4754769"/>
            <a:ext cx="3312368" cy="400110"/>
          </a:xfrm>
          <a:prstGeom prst="rect">
            <a:avLst/>
          </a:prstGeom>
          <a:noFill/>
        </p:spPr>
        <p:txBody>
          <a:bodyPr wrap="square" rtlCol="0">
            <a:spAutoFit/>
          </a:bodyPr>
          <a:lstStyle/>
          <a:p>
            <a:r>
              <a:rPr lang="en-GB" dirty="0"/>
              <a:t>Completion</a:t>
            </a:r>
          </a:p>
        </p:txBody>
      </p:sp>
    </p:spTree>
    <p:extLst>
      <p:ext uri="{BB962C8B-B14F-4D97-AF65-F5344CB8AC3E}">
        <p14:creationId xmlns:p14="http://schemas.microsoft.com/office/powerpoint/2010/main" val="20077935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Prosecution and non-compliance</a:t>
            </a:r>
            <a:r>
              <a:rPr lang="en-US" u="sng" dirty="0"/>
              <a:t>  </a:t>
            </a:r>
          </a:p>
        </p:txBody>
      </p:sp>
      <p:sp>
        <p:nvSpPr>
          <p:cNvPr id="3" name="Rectangle 2"/>
          <p:cNvSpPr/>
          <p:nvPr/>
        </p:nvSpPr>
        <p:spPr>
          <a:xfrm>
            <a:off x="443203" y="1772816"/>
            <a:ext cx="8208912" cy="1938992"/>
          </a:xfrm>
          <a:prstGeom prst="rect">
            <a:avLst/>
          </a:prstGeom>
        </p:spPr>
        <p:txBody>
          <a:bodyPr wrap="square">
            <a:spAutoFit/>
          </a:bodyPr>
          <a:lstStyle/>
          <a:p>
            <a:r>
              <a:rPr lang="en-GB" dirty="0"/>
              <a:t>It is important to notify building control/inspection at each key stage, as failure to do so can result in prosecution and an unlimited fine may be imposed.  </a:t>
            </a:r>
          </a:p>
          <a:p>
            <a:endParaRPr lang="en-GB" dirty="0"/>
          </a:p>
          <a:p>
            <a:r>
              <a:rPr lang="en-GB" dirty="0"/>
              <a:t>The council can also have any non-compliant building work removed or rectified.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1040FF-0DEF-485D-A0D9-B518499C4608}"/>
              </a:ext>
            </a:extLst>
          </p:cNvPr>
          <p:cNvSpPr>
            <a:spLocks noGrp="1"/>
          </p:cNvSpPr>
          <p:nvPr>
            <p:ph type="title"/>
          </p:nvPr>
        </p:nvSpPr>
        <p:spPr/>
        <p:txBody>
          <a:bodyPr/>
          <a:lstStyle/>
          <a:p>
            <a:r>
              <a:rPr lang="en-US" dirty="0"/>
              <a:t>Unauthorised building work</a:t>
            </a:r>
            <a:r>
              <a:rPr lang="en-US" u="sng" dirty="0"/>
              <a:t> </a:t>
            </a:r>
          </a:p>
        </p:txBody>
      </p:sp>
      <p:sp>
        <p:nvSpPr>
          <p:cNvPr id="2" name="Content Placeholder 1"/>
          <p:cNvSpPr>
            <a:spLocks noGrp="1"/>
          </p:cNvSpPr>
          <p:nvPr>
            <p:ph sz="quarter" idx="10"/>
          </p:nvPr>
        </p:nvSpPr>
        <p:spPr>
          <a:xfrm>
            <a:off x="457200" y="1700808"/>
            <a:ext cx="8229600" cy="4248000"/>
          </a:xfrm>
        </p:spPr>
        <p:txBody>
          <a:bodyPr/>
          <a:lstStyle/>
          <a:p>
            <a:r>
              <a:rPr lang="en-GB" dirty="0"/>
              <a:t>It is an offence to carry out notifiable building work without submitting full plans or building notice application. </a:t>
            </a:r>
          </a:p>
          <a:p>
            <a:r>
              <a:rPr lang="en-GB" dirty="0"/>
              <a:t>Carrying out unauthorised work can lead to prosecution and will almost certainly create difficulties when a property is sold. Building regulations make provision for a regularisation application.</a:t>
            </a:r>
          </a:p>
          <a:p>
            <a:endParaRPr lang="en-GB" dirty="0"/>
          </a:p>
        </p:txBody>
      </p:sp>
    </p:spTree>
    <p:extLst>
      <p:ext uri="{BB962C8B-B14F-4D97-AF65-F5344CB8AC3E}">
        <p14:creationId xmlns:p14="http://schemas.microsoft.com/office/powerpoint/2010/main" val="20048211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E337F-AF73-4318-A55C-4303243BB596}"/>
              </a:ext>
            </a:extLst>
          </p:cNvPr>
          <p:cNvSpPr>
            <a:spLocks noGrp="1"/>
          </p:cNvSpPr>
          <p:nvPr>
            <p:ph type="title"/>
          </p:nvPr>
        </p:nvSpPr>
        <p:spPr/>
        <p:txBody>
          <a:bodyPr/>
          <a:lstStyle/>
          <a:p>
            <a:r>
              <a:rPr lang="en-GB" dirty="0"/>
              <a:t>Enforcement procedures</a:t>
            </a:r>
            <a:r>
              <a:rPr lang="en-GB" u="sng" dirty="0"/>
              <a:t> </a:t>
            </a:r>
          </a:p>
        </p:txBody>
      </p:sp>
      <p:sp>
        <p:nvSpPr>
          <p:cNvPr id="3" name="Content Placeholder 2">
            <a:extLst>
              <a:ext uri="{FF2B5EF4-FFF2-40B4-BE49-F238E27FC236}">
                <a16:creationId xmlns:a16="http://schemas.microsoft.com/office/drawing/2014/main" id="{E06546EE-1202-459B-8E76-884836065942}"/>
              </a:ext>
            </a:extLst>
          </p:cNvPr>
          <p:cNvSpPr>
            <a:spLocks noGrp="1"/>
          </p:cNvSpPr>
          <p:nvPr>
            <p:ph sz="quarter" idx="10"/>
          </p:nvPr>
        </p:nvSpPr>
        <p:spPr>
          <a:xfrm>
            <a:off x="457200" y="1602000"/>
            <a:ext cx="8229600" cy="4248000"/>
          </a:xfrm>
        </p:spPr>
        <p:txBody>
          <a:bodyPr/>
          <a:lstStyle/>
          <a:p>
            <a:r>
              <a:rPr lang="en-US" dirty="0"/>
              <a:t>If work does not meet the requirements of the approved documents a building inspector has the authority to remove or have altered any such work. This involves serving a 28-day notice on the owner. If the work is not completed to the correct standards, then the local authority may do the work and later recover the costs.</a:t>
            </a:r>
            <a:endParaRPr lang="en-GB" dirty="0"/>
          </a:p>
          <a:p>
            <a:r>
              <a:rPr lang="en-US" dirty="0"/>
              <a:t>An authorised building control officer has the right to enter premises to find out whether or not there is a contravention of the building regulations. A local authority has the right to obtain a warrant if entry is refused. Legal action could result from failure to gain entry because of obstruction.</a:t>
            </a:r>
            <a:endParaRPr lang="en-GB" dirty="0"/>
          </a:p>
          <a:p>
            <a:endParaRPr lang="en-GB" dirty="0"/>
          </a:p>
        </p:txBody>
      </p:sp>
    </p:spTree>
    <p:extLst>
      <p:ext uri="{BB962C8B-B14F-4D97-AF65-F5344CB8AC3E}">
        <p14:creationId xmlns:p14="http://schemas.microsoft.com/office/powerpoint/2010/main" val="2375944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Modern building regulations</a:t>
            </a:r>
            <a:endParaRPr lang="en-GB" u="sng" dirty="0"/>
          </a:p>
        </p:txBody>
      </p:sp>
      <p:sp>
        <p:nvSpPr>
          <p:cNvPr id="2" name="TextBox 1"/>
          <p:cNvSpPr txBox="1"/>
          <p:nvPr/>
        </p:nvSpPr>
        <p:spPr>
          <a:xfrm>
            <a:off x="323528" y="1772816"/>
            <a:ext cx="8363272" cy="4093428"/>
          </a:xfrm>
          <a:prstGeom prst="rect">
            <a:avLst/>
          </a:prstGeom>
          <a:noFill/>
        </p:spPr>
        <p:txBody>
          <a:bodyPr wrap="square" rtlCol="0">
            <a:spAutoFit/>
          </a:bodyPr>
          <a:lstStyle/>
          <a:p>
            <a:r>
              <a:rPr lang="en-GB" dirty="0"/>
              <a:t>Building regulations set minimum standards and expectations for both the design and construction of buildings. The purpose of the regulations is to ensure the safety of the building as well as the health and safety of the people who occupy or use it. </a:t>
            </a:r>
          </a:p>
          <a:p>
            <a:endParaRPr lang="en-GB" dirty="0"/>
          </a:p>
          <a:p>
            <a:endParaRPr lang="en-GB" dirty="0"/>
          </a:p>
          <a:p>
            <a:endParaRPr lang="en-GB" dirty="0"/>
          </a:p>
          <a:p>
            <a:endParaRPr lang="en-GB" dirty="0"/>
          </a:p>
          <a:p>
            <a:endParaRPr lang="en-GB" dirty="0"/>
          </a:p>
          <a:p>
            <a:endParaRPr lang="en-GB" dirty="0"/>
          </a:p>
          <a:p>
            <a:r>
              <a:rPr lang="en-GB" dirty="0"/>
              <a:t>Building regulations often change with new technology and government policies. You must check you have the most up to date copies of the </a:t>
            </a:r>
            <a:r>
              <a:rPr lang="en-GB" b="1" dirty="0"/>
              <a:t>approved documents</a:t>
            </a:r>
            <a:r>
              <a:rPr lang="en-GB" dirty="0"/>
              <a:t>. </a:t>
            </a:r>
          </a:p>
        </p:txBody>
      </p:sp>
      <p:pic>
        <p:nvPicPr>
          <p:cNvPr id="6" name="Picture 5">
            <a:extLst>
              <a:ext uri="{FF2B5EF4-FFF2-40B4-BE49-F238E27FC236}">
                <a16:creationId xmlns:a16="http://schemas.microsoft.com/office/drawing/2014/main" id="{31D08406-D36E-435A-8B47-F3C66943253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07804" y="3399802"/>
            <a:ext cx="2844316" cy="129700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control: building regulation approval</a:t>
            </a:r>
            <a:endParaRPr lang="en-GB" u="sng" dirty="0"/>
          </a:p>
        </p:txBody>
      </p:sp>
      <p:sp>
        <p:nvSpPr>
          <p:cNvPr id="3" name="Content Placeholder 2"/>
          <p:cNvSpPr>
            <a:spLocks noGrp="1"/>
          </p:cNvSpPr>
          <p:nvPr>
            <p:ph sz="quarter" idx="10"/>
          </p:nvPr>
        </p:nvSpPr>
        <p:spPr>
          <a:xfrm>
            <a:off x="421364" y="1628800"/>
            <a:ext cx="8615131" cy="4248000"/>
          </a:xfrm>
        </p:spPr>
        <p:txBody>
          <a:bodyPr/>
          <a:lstStyle/>
          <a:p>
            <a:r>
              <a:rPr lang="en-GB" dirty="0"/>
              <a:t>Building regulation approval is different from planning permission and you might need both for your project. </a:t>
            </a:r>
          </a:p>
          <a:p>
            <a:r>
              <a:rPr lang="en-GB" dirty="0"/>
              <a:t>You can apply to any local authority building control department or approved inspector for building regulation approval.</a:t>
            </a:r>
          </a:p>
          <a:p>
            <a:endParaRPr lang="en-GB" dirty="0"/>
          </a:p>
        </p:txBody>
      </p:sp>
      <p:pic>
        <p:nvPicPr>
          <p:cNvPr id="6" name="Picture 5">
            <a:extLst>
              <a:ext uri="{FF2B5EF4-FFF2-40B4-BE49-F238E27FC236}">
                <a16:creationId xmlns:a16="http://schemas.microsoft.com/office/drawing/2014/main" id="{830D2EF6-1F12-4755-8C81-8AA732F1191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79812" y="3284984"/>
            <a:ext cx="3384376" cy="2260763"/>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purpose of building control</a:t>
            </a:r>
            <a:endParaRPr lang="en-GB" u="sng" dirty="0"/>
          </a:p>
        </p:txBody>
      </p:sp>
      <p:sp>
        <p:nvSpPr>
          <p:cNvPr id="3" name="Content Placeholder 2"/>
          <p:cNvSpPr>
            <a:spLocks noGrp="1"/>
          </p:cNvSpPr>
          <p:nvPr>
            <p:ph sz="quarter" idx="10"/>
          </p:nvPr>
        </p:nvSpPr>
        <p:spPr>
          <a:xfrm>
            <a:off x="457200" y="1772816"/>
            <a:ext cx="8229600" cy="4248000"/>
          </a:xfrm>
        </p:spPr>
        <p:txBody>
          <a:bodyPr/>
          <a:lstStyle/>
          <a:p>
            <a:pPr marL="342900" indent="-342900">
              <a:buClr>
                <a:srgbClr val="0077E3"/>
              </a:buClr>
              <a:buFont typeface="Arial" panose="020B0604020202020204" pitchFamily="34" charset="0"/>
              <a:buChar char="•"/>
            </a:pPr>
            <a:r>
              <a:rPr lang="en-GB" dirty="0"/>
              <a:t>Ensure standards. </a:t>
            </a:r>
          </a:p>
          <a:p>
            <a:pPr marL="342900" indent="-342900">
              <a:buClr>
                <a:srgbClr val="0077E3"/>
              </a:buClr>
              <a:buFont typeface="Arial" panose="020B0604020202020204" pitchFamily="34" charset="0"/>
              <a:buChar char="•"/>
            </a:pPr>
            <a:r>
              <a:rPr lang="en-GB" dirty="0"/>
              <a:t>Safety and hygiene. </a:t>
            </a:r>
          </a:p>
          <a:p>
            <a:pPr marL="342900" indent="-342900">
              <a:buClr>
                <a:srgbClr val="0077E3"/>
              </a:buClr>
              <a:buFont typeface="Arial" panose="020B0604020202020204" pitchFamily="34" charset="0"/>
              <a:buChar char="•"/>
            </a:pPr>
            <a:r>
              <a:rPr lang="en-GB" dirty="0"/>
              <a:t>Improve energy efficiency. </a:t>
            </a:r>
          </a:p>
          <a:p>
            <a:pPr marL="342900" indent="-342900">
              <a:buClr>
                <a:srgbClr val="0077E3"/>
              </a:buClr>
              <a:buFont typeface="Arial" panose="020B0604020202020204" pitchFamily="34" charset="0"/>
              <a:buChar char="•"/>
            </a:pPr>
            <a:r>
              <a:rPr lang="en-GB" dirty="0"/>
              <a:t>Reduce water wastage.</a:t>
            </a:r>
            <a:r>
              <a:rPr lang="en-GB" b="1" dirty="0"/>
              <a:t> </a:t>
            </a:r>
          </a:p>
        </p:txBody>
      </p:sp>
    </p:spTree>
    <p:extLst>
      <p:ext uri="{BB962C8B-B14F-4D97-AF65-F5344CB8AC3E}">
        <p14:creationId xmlns:p14="http://schemas.microsoft.com/office/powerpoint/2010/main" val="676570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682" y="1052736"/>
            <a:ext cx="8229600" cy="382588"/>
          </a:xfrm>
        </p:spPr>
        <p:txBody>
          <a:bodyPr/>
          <a:lstStyle/>
          <a:p>
            <a:r>
              <a:rPr lang="en-GB" dirty="0"/>
              <a:t>Legislation</a:t>
            </a:r>
            <a:endParaRPr lang="en-GB" u="sng" dirty="0"/>
          </a:p>
        </p:txBody>
      </p:sp>
      <p:sp>
        <p:nvSpPr>
          <p:cNvPr id="3" name="Content Placeholder 2"/>
          <p:cNvSpPr>
            <a:spLocks noGrp="1"/>
          </p:cNvSpPr>
          <p:nvPr>
            <p:ph sz="quarter" idx="10"/>
          </p:nvPr>
        </p:nvSpPr>
        <p:spPr>
          <a:xfrm>
            <a:off x="465921" y="1620812"/>
            <a:ext cx="8280719" cy="4248000"/>
          </a:xfrm>
        </p:spPr>
        <p:txBody>
          <a:bodyPr/>
          <a:lstStyle/>
          <a:p>
            <a:r>
              <a:rPr lang="en-GB" dirty="0"/>
              <a:t>The Building Act 1984 and the Sustainable and Secure Buildings Act 2004 are the Acts of Parliament that produced the building regulations and approved documents. These acts are enforced by law and give power to building control officers. </a:t>
            </a:r>
          </a:p>
          <a:p>
            <a:r>
              <a:rPr lang="en-GB" dirty="0"/>
              <a:t> </a:t>
            </a:r>
          </a:p>
          <a:p>
            <a:endParaRPr lang="en-GB" dirty="0"/>
          </a:p>
          <a:p>
            <a:endParaRPr lang="en-GB" dirty="0"/>
          </a:p>
        </p:txBody>
      </p:sp>
      <p:pic>
        <p:nvPicPr>
          <p:cNvPr id="7" name="Picture 6">
            <a:extLst>
              <a:ext uri="{FF2B5EF4-FFF2-40B4-BE49-F238E27FC236}">
                <a16:creationId xmlns:a16="http://schemas.microsoft.com/office/drawing/2014/main" id="{1BA6A3C7-DF8C-491C-9817-257A127CB54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47257" y="3068960"/>
            <a:ext cx="3449485" cy="2304256"/>
          </a:xfrm>
          <a:prstGeom prst="rect">
            <a:avLst/>
          </a:prstGeom>
        </p:spPr>
      </p:pic>
    </p:spTree>
    <p:extLst>
      <p:ext uri="{BB962C8B-B14F-4D97-AF65-F5344CB8AC3E}">
        <p14:creationId xmlns:p14="http://schemas.microsoft.com/office/powerpoint/2010/main" val="32919517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Legal obligations</a:t>
            </a:r>
            <a:r>
              <a:rPr lang="en-GB" u="sng" dirty="0"/>
              <a:t> </a:t>
            </a:r>
          </a:p>
        </p:txBody>
      </p:sp>
      <p:sp>
        <p:nvSpPr>
          <p:cNvPr id="3" name="Content Placeholder 2"/>
          <p:cNvSpPr>
            <a:spLocks noGrp="1"/>
          </p:cNvSpPr>
          <p:nvPr>
            <p:ph sz="quarter" idx="10"/>
          </p:nvPr>
        </p:nvSpPr>
        <p:spPr>
          <a:xfrm>
            <a:off x="457200" y="1390588"/>
            <a:ext cx="8229600" cy="4248000"/>
          </a:xfrm>
        </p:spPr>
        <p:txBody>
          <a:bodyPr/>
          <a:lstStyle/>
          <a:p>
            <a:endParaRPr lang="en-GB" dirty="0"/>
          </a:p>
          <a:p>
            <a:r>
              <a:rPr lang="en-GB" dirty="0"/>
              <a:t>The Building Act 1984 was passed by Parliament and is therefore a legal and enforceable Act. </a:t>
            </a:r>
          </a:p>
          <a:p>
            <a:r>
              <a:rPr lang="en-GB" dirty="0"/>
              <a:t>The Building Act gives local authorities, via building control officers, the power to inspect and action any work which does not meet the provisions in the approved documents. </a:t>
            </a:r>
          </a:p>
          <a:p>
            <a:r>
              <a:rPr lang="en-GB" dirty="0"/>
              <a:t>Builders and contractors have a legal obligation to comply when undertaking any construction work that qualifies for building regulation control. </a:t>
            </a:r>
          </a:p>
        </p:txBody>
      </p:sp>
    </p:spTree>
    <p:extLst>
      <p:ext uri="{BB962C8B-B14F-4D97-AF65-F5344CB8AC3E}">
        <p14:creationId xmlns:p14="http://schemas.microsoft.com/office/powerpoint/2010/main" val="36580144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regulations</a:t>
            </a:r>
          </a:p>
        </p:txBody>
      </p:sp>
      <p:pic>
        <p:nvPicPr>
          <p:cNvPr id="8" name="Content Placeholder 7"/>
          <p:cNvPicPr>
            <a:picLocks noGrp="1" noChangeAspect="1"/>
          </p:cNvPicPr>
          <p:nvPr>
            <p:ph sz="quarter" idx="10"/>
          </p:nvPr>
        </p:nvPicPr>
        <p:blipFill>
          <a:blip r:embed="rId2">
            <a:extLst>
              <a:ext uri="{28A0092B-C50C-407E-A947-70E740481C1C}">
                <a14:useLocalDpi xmlns:a14="http://schemas.microsoft.com/office/drawing/2010/main"/>
              </a:ext>
            </a:extLst>
          </a:blip>
          <a:stretch>
            <a:fillRect/>
          </a:stretch>
        </p:blipFill>
        <p:spPr>
          <a:xfrm>
            <a:off x="338423" y="1700808"/>
            <a:ext cx="8358586" cy="3672408"/>
          </a:xfrm>
        </p:spPr>
      </p:pic>
    </p:spTree>
    <p:extLst>
      <p:ext uri="{BB962C8B-B14F-4D97-AF65-F5344CB8AC3E}">
        <p14:creationId xmlns:p14="http://schemas.microsoft.com/office/powerpoint/2010/main" val="2793033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regulations: enforcement</a:t>
            </a:r>
            <a:endParaRPr lang="en-GB" u="sng" dirty="0"/>
          </a:p>
        </p:txBody>
      </p:sp>
      <p:sp>
        <p:nvSpPr>
          <p:cNvPr id="3" name="Content Placeholder 2"/>
          <p:cNvSpPr>
            <a:spLocks noGrp="1"/>
          </p:cNvSpPr>
          <p:nvPr>
            <p:ph sz="quarter" idx="10"/>
          </p:nvPr>
        </p:nvSpPr>
        <p:spPr>
          <a:xfrm>
            <a:off x="440567" y="1772816"/>
            <a:ext cx="8229600" cy="4248000"/>
          </a:xfrm>
        </p:spPr>
        <p:txBody>
          <a:bodyPr/>
          <a:lstStyle/>
          <a:p>
            <a:r>
              <a:rPr lang="en-GB" dirty="0"/>
              <a:t>Building regulations are enforced through: </a:t>
            </a:r>
          </a:p>
          <a:p>
            <a:pPr marL="342900" indent="-342900">
              <a:buClr>
                <a:srgbClr val="0077E3"/>
              </a:buClr>
              <a:buFont typeface="Arial" panose="020B0604020202020204" pitchFamily="34" charset="0"/>
              <a:buChar char="•"/>
            </a:pPr>
            <a:r>
              <a:rPr lang="en-GB" dirty="0"/>
              <a:t>the checking of construction documentation including plans and specifications that are submitted to the local authority </a:t>
            </a:r>
          </a:p>
          <a:p>
            <a:pPr marL="342900" indent="-342900">
              <a:buClr>
                <a:srgbClr val="0077E3"/>
              </a:buClr>
              <a:buFont typeface="Arial" panose="020B0604020202020204" pitchFamily="34" charset="0"/>
              <a:buChar char="•"/>
            </a:pPr>
            <a:r>
              <a:rPr lang="en-GB" dirty="0"/>
              <a:t>the inspection of building works by a building control officer onsite. </a:t>
            </a:r>
          </a:p>
          <a:p>
            <a:r>
              <a:rPr lang="en-GB" dirty="0"/>
              <a:t> </a:t>
            </a:r>
          </a:p>
        </p:txBody>
      </p:sp>
      <p:pic>
        <p:nvPicPr>
          <p:cNvPr id="6" name="Picture 5">
            <a:extLst>
              <a:ext uri="{FF2B5EF4-FFF2-40B4-BE49-F238E27FC236}">
                <a16:creationId xmlns:a16="http://schemas.microsoft.com/office/drawing/2014/main" id="{38AF9D15-AC7B-451A-A932-1C50C8D115A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75856" y="3896816"/>
            <a:ext cx="2592288" cy="1716095"/>
          </a:xfrm>
          <a:prstGeom prst="rect">
            <a:avLst/>
          </a:prstGeom>
        </p:spPr>
      </p:pic>
    </p:spTree>
    <p:extLst>
      <p:ext uri="{BB962C8B-B14F-4D97-AF65-F5344CB8AC3E}">
        <p14:creationId xmlns:p14="http://schemas.microsoft.com/office/powerpoint/2010/main" val="37205940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TotalTime>
  <Words>1334</Words>
  <Application>Microsoft Office PowerPoint</Application>
  <PresentationFormat>On-screen Show (4:3)</PresentationFormat>
  <Paragraphs>125</Paragraphs>
  <Slides>25</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ＭＳ Ｐゴシック</vt:lpstr>
      <vt:lpstr>Arial</vt:lpstr>
      <vt:lpstr>Lucida Grande</vt:lpstr>
      <vt:lpstr>Times New Roman</vt:lpstr>
      <vt:lpstr>1_Default Design</vt:lpstr>
      <vt:lpstr>PowerPoint 5: Building regulations and approved documents </vt:lpstr>
      <vt:lpstr>History of building regulations </vt:lpstr>
      <vt:lpstr>Modern building regulations</vt:lpstr>
      <vt:lpstr>Building control: building regulation approval</vt:lpstr>
      <vt:lpstr>The purpose of building control</vt:lpstr>
      <vt:lpstr>Legislation</vt:lpstr>
      <vt:lpstr>Legal obligations </vt:lpstr>
      <vt:lpstr>Building regulations</vt:lpstr>
      <vt:lpstr>Building regulations: enforcement</vt:lpstr>
      <vt:lpstr>Approved documents</vt:lpstr>
      <vt:lpstr>Approved documents</vt:lpstr>
      <vt:lpstr>Approved documents</vt:lpstr>
      <vt:lpstr>Approved documents</vt:lpstr>
      <vt:lpstr>Approved documents</vt:lpstr>
      <vt:lpstr>Approved documents</vt:lpstr>
      <vt:lpstr>Approved documents</vt:lpstr>
      <vt:lpstr>Approved documents</vt:lpstr>
      <vt:lpstr>Approved documents</vt:lpstr>
      <vt:lpstr>Role of the building control officer or inspector</vt:lpstr>
      <vt:lpstr>Building notice </vt:lpstr>
      <vt:lpstr>Building inspection </vt:lpstr>
      <vt:lpstr>Prosecution and non-compliance  </vt:lpstr>
      <vt:lpstr>Unauthorised building work </vt:lpstr>
      <vt:lpstr>Enforcement procedures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173</cp:revision>
  <dcterms:created xsi:type="dcterms:W3CDTF">2013-05-28T00:38:54Z</dcterms:created>
  <dcterms:modified xsi:type="dcterms:W3CDTF">2025-11-12T18:32:30Z</dcterms:modified>
</cp:coreProperties>
</file>