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342" r:id="rId5"/>
    <p:sldId id="354" r:id="rId6"/>
    <p:sldId id="355" r:id="rId7"/>
    <p:sldId id="376" r:id="rId8"/>
    <p:sldId id="356" r:id="rId9"/>
    <p:sldId id="357" r:id="rId10"/>
    <p:sldId id="375" r:id="rId11"/>
    <p:sldId id="335" r:id="rId12"/>
  </p:sldIdLst>
  <p:sldSz cx="9144000" cy="6858000" type="screen4x3"/>
  <p:notesSz cx="6797675" cy="9926638"/>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84281-F697-4ACF-A186-EBC445CBC8A6}" v="1" dt="2022-08-02T11:14:19.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p:restoredTop sz="94694"/>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nah Fountain" userId="fd1ec9cd91ca0571" providerId="LiveId" clId="{50D16187-2AA3-4D7D-9E86-978476E66D3C}"/>
    <pc:docChg chg="modSld">
      <pc:chgData name="Susannah Fountain" userId="fd1ec9cd91ca0571" providerId="LiveId" clId="{50D16187-2AA3-4D7D-9E86-978476E66D3C}" dt="2022-07-01T18:23:44.768" v="41" actId="20577"/>
      <pc:docMkLst>
        <pc:docMk/>
      </pc:docMkLst>
      <pc:sldChg chg="modSp mod">
        <pc:chgData name="Susannah Fountain" userId="fd1ec9cd91ca0571" providerId="LiveId" clId="{50D16187-2AA3-4D7D-9E86-978476E66D3C}" dt="2022-07-01T18:19:12.423" v="0" actId="14100"/>
        <pc:sldMkLst>
          <pc:docMk/>
          <pc:sldMk cId="670929600" sldId="342"/>
        </pc:sldMkLst>
        <pc:spChg chg="mod">
          <ac:chgData name="Susannah Fountain" userId="fd1ec9cd91ca0571" providerId="LiveId" clId="{50D16187-2AA3-4D7D-9E86-978476E66D3C}" dt="2022-07-01T18:19:12.423" v="0" actId="14100"/>
          <ac:spMkLst>
            <pc:docMk/>
            <pc:sldMk cId="670929600" sldId="342"/>
            <ac:spMk id="2053" creationId="{00000000-0000-0000-0000-000000000000}"/>
          </ac:spMkLst>
        </pc:spChg>
      </pc:sldChg>
      <pc:sldChg chg="modSp mod">
        <pc:chgData name="Susannah Fountain" userId="fd1ec9cd91ca0571" providerId="LiveId" clId="{50D16187-2AA3-4D7D-9E86-978476E66D3C}" dt="2022-07-01T18:21:01.055" v="12" actId="20577"/>
        <pc:sldMkLst>
          <pc:docMk/>
          <pc:sldMk cId="2557849094" sldId="355"/>
        </pc:sldMkLst>
        <pc:spChg chg="mod">
          <ac:chgData name="Susannah Fountain" userId="fd1ec9cd91ca0571" providerId="LiveId" clId="{50D16187-2AA3-4D7D-9E86-978476E66D3C}" dt="2022-07-01T18:21:01.055" v="12" actId="20577"/>
          <ac:spMkLst>
            <pc:docMk/>
            <pc:sldMk cId="2557849094" sldId="355"/>
            <ac:spMk id="9" creationId="{DDC748CA-2330-47BB-8436-F9DA84B85006}"/>
          </ac:spMkLst>
        </pc:spChg>
      </pc:sldChg>
      <pc:sldChg chg="modSp mod">
        <pc:chgData name="Susannah Fountain" userId="fd1ec9cd91ca0571" providerId="LiveId" clId="{50D16187-2AA3-4D7D-9E86-978476E66D3C}" dt="2022-07-01T18:22:25.107" v="33" actId="20577"/>
        <pc:sldMkLst>
          <pc:docMk/>
          <pc:sldMk cId="1761447926" sldId="356"/>
        </pc:sldMkLst>
        <pc:spChg chg="mod">
          <ac:chgData name="Susannah Fountain" userId="fd1ec9cd91ca0571" providerId="LiveId" clId="{50D16187-2AA3-4D7D-9E86-978476E66D3C}" dt="2022-07-01T18:22:25.107" v="33" actId="20577"/>
          <ac:spMkLst>
            <pc:docMk/>
            <pc:sldMk cId="1761447926" sldId="356"/>
            <ac:spMk id="9" creationId="{DDC748CA-2330-47BB-8436-F9DA84B85006}"/>
          </ac:spMkLst>
        </pc:spChg>
      </pc:sldChg>
      <pc:sldChg chg="modSp mod">
        <pc:chgData name="Susannah Fountain" userId="fd1ec9cd91ca0571" providerId="LiveId" clId="{50D16187-2AA3-4D7D-9E86-978476E66D3C}" dt="2022-07-01T18:23:28.376" v="40" actId="20577"/>
        <pc:sldMkLst>
          <pc:docMk/>
          <pc:sldMk cId="2634815115" sldId="357"/>
        </pc:sldMkLst>
        <pc:spChg chg="mod">
          <ac:chgData name="Susannah Fountain" userId="fd1ec9cd91ca0571" providerId="LiveId" clId="{50D16187-2AA3-4D7D-9E86-978476E66D3C}" dt="2022-07-01T18:23:28.376" v="40" actId="20577"/>
          <ac:spMkLst>
            <pc:docMk/>
            <pc:sldMk cId="2634815115" sldId="357"/>
            <ac:spMk id="9" creationId="{DDC748CA-2330-47BB-8436-F9DA84B85006}"/>
          </ac:spMkLst>
        </pc:spChg>
      </pc:sldChg>
      <pc:sldChg chg="modSp mod">
        <pc:chgData name="Susannah Fountain" userId="fd1ec9cd91ca0571" providerId="LiveId" clId="{50D16187-2AA3-4D7D-9E86-978476E66D3C}" dt="2022-07-01T18:23:44.768" v="41" actId="20577"/>
        <pc:sldMkLst>
          <pc:docMk/>
          <pc:sldMk cId="446597877" sldId="375"/>
        </pc:sldMkLst>
        <pc:spChg chg="mod">
          <ac:chgData name="Susannah Fountain" userId="fd1ec9cd91ca0571" providerId="LiveId" clId="{50D16187-2AA3-4D7D-9E86-978476E66D3C}" dt="2022-07-01T18:23:44.768" v="41" actId="20577"/>
          <ac:spMkLst>
            <pc:docMk/>
            <pc:sldMk cId="446597877" sldId="375"/>
            <ac:spMk id="9" creationId="{15A889FA-59DA-44E3-85B8-21681D25AFAF}"/>
          </ac:spMkLst>
        </pc:spChg>
      </pc:sldChg>
    </pc:docChg>
  </pc:docChgLst>
  <pc:docChgLst>
    <pc:chgData name="Caroline Prodger" userId="e4ef2e75-b60b-401b-8ebe-291bdcf405f4" providerId="ADAL" clId="{0B655F1D-41EA-4F37-AE73-AE2B25A0D30B}"/>
    <pc:docChg chg="custSel modSld">
      <pc:chgData name="Caroline Prodger" userId="e4ef2e75-b60b-401b-8ebe-291bdcf405f4" providerId="ADAL" clId="{0B655F1D-41EA-4F37-AE73-AE2B25A0D30B}" dt="2022-07-18T11:06:01.198" v="26" actId="1076"/>
      <pc:docMkLst>
        <pc:docMk/>
      </pc:docMkLst>
      <pc:sldChg chg="modNotesTx">
        <pc:chgData name="Caroline Prodger" userId="e4ef2e75-b60b-401b-8ebe-291bdcf405f4" providerId="ADAL" clId="{0B655F1D-41EA-4F37-AE73-AE2B25A0D30B}" dt="2022-07-18T11:05:31.079" v="25" actId="20577"/>
        <pc:sldMkLst>
          <pc:docMk/>
          <pc:sldMk cId="1761447926" sldId="356"/>
        </pc:sldMkLst>
      </pc:sldChg>
      <pc:sldChg chg="addSp delSp modSp mod">
        <pc:chgData name="Caroline Prodger" userId="e4ef2e75-b60b-401b-8ebe-291bdcf405f4" providerId="ADAL" clId="{0B655F1D-41EA-4F37-AE73-AE2B25A0D30B}" dt="2022-07-18T11:06:01.198" v="26" actId="1076"/>
        <pc:sldMkLst>
          <pc:docMk/>
          <pc:sldMk cId="446597877" sldId="375"/>
        </pc:sldMkLst>
        <pc:spChg chg="mod">
          <ac:chgData name="Caroline Prodger" userId="e4ef2e75-b60b-401b-8ebe-291bdcf405f4" providerId="ADAL" clId="{0B655F1D-41EA-4F37-AE73-AE2B25A0D30B}" dt="2022-07-18T11:06:01.198" v="26" actId="1076"/>
          <ac:spMkLst>
            <pc:docMk/>
            <pc:sldMk cId="446597877" sldId="375"/>
            <ac:spMk id="7" creationId="{D4D9D79B-68BB-4A97-9ED5-57DCAB440B8F}"/>
          </ac:spMkLst>
        </pc:spChg>
        <pc:spChg chg="mod">
          <ac:chgData name="Caroline Prodger" userId="e4ef2e75-b60b-401b-8ebe-291bdcf405f4" providerId="ADAL" clId="{0B655F1D-41EA-4F37-AE73-AE2B25A0D30B}" dt="2022-07-18T11:05:05" v="21" actId="14100"/>
          <ac:spMkLst>
            <pc:docMk/>
            <pc:sldMk cId="446597877" sldId="375"/>
            <ac:spMk id="9" creationId="{15A889FA-59DA-44E3-85B8-21681D25AFAF}"/>
          </ac:spMkLst>
        </pc:spChg>
        <pc:picChg chg="del">
          <ac:chgData name="Caroline Prodger" userId="e4ef2e75-b60b-401b-8ebe-291bdcf405f4" providerId="ADAL" clId="{0B655F1D-41EA-4F37-AE73-AE2B25A0D30B}" dt="2022-07-18T11:04:12.856" v="15" actId="478"/>
          <ac:picMkLst>
            <pc:docMk/>
            <pc:sldMk cId="446597877" sldId="375"/>
            <ac:picMk id="3" creationId="{6D995BC0-258C-52C4-7751-FDBEBF2ED638}"/>
          </ac:picMkLst>
        </pc:picChg>
        <pc:picChg chg="add mod">
          <ac:chgData name="Caroline Prodger" userId="e4ef2e75-b60b-401b-8ebe-291bdcf405f4" providerId="ADAL" clId="{0B655F1D-41EA-4F37-AE73-AE2B25A0D30B}" dt="2022-07-18T11:05:12.352" v="24" actId="1076"/>
          <ac:picMkLst>
            <pc:docMk/>
            <pc:sldMk cId="446597877" sldId="375"/>
            <ac:picMk id="4" creationId="{84D642D7-2EF7-36EA-3734-8F08E75107AE}"/>
          </ac:picMkLst>
        </pc:picChg>
      </pc:sldChg>
    </pc:docChg>
  </pc:docChgLst>
  <pc:docChgLst>
    <pc:chgData name="Caroline Prodger" userId="e4ef2e75-b60b-401b-8ebe-291bdcf405f4" providerId="ADAL" clId="{3D484281-F697-4ACF-A186-EBC445CBC8A6}"/>
    <pc:docChg chg="modSld">
      <pc:chgData name="Caroline Prodger" userId="e4ef2e75-b60b-401b-8ebe-291bdcf405f4" providerId="ADAL" clId="{3D484281-F697-4ACF-A186-EBC445CBC8A6}" dt="2022-08-02T11:18:14.101" v="21" actId="20577"/>
      <pc:docMkLst>
        <pc:docMk/>
      </pc:docMkLst>
      <pc:sldChg chg="addSp modSp mod">
        <pc:chgData name="Caroline Prodger" userId="e4ef2e75-b60b-401b-8ebe-291bdcf405f4" providerId="ADAL" clId="{3D484281-F697-4ACF-A186-EBC445CBC8A6}" dt="2022-08-02T11:15:49.132" v="5" actId="1076"/>
        <pc:sldMkLst>
          <pc:docMk/>
          <pc:sldMk cId="246462870" sldId="354"/>
        </pc:sldMkLst>
        <pc:picChg chg="add mod">
          <ac:chgData name="Caroline Prodger" userId="e4ef2e75-b60b-401b-8ebe-291bdcf405f4" providerId="ADAL" clId="{3D484281-F697-4ACF-A186-EBC445CBC8A6}" dt="2022-08-02T11:15:49.132" v="5" actId="1076"/>
          <ac:picMkLst>
            <pc:docMk/>
            <pc:sldMk cId="246462870" sldId="354"/>
            <ac:picMk id="3" creationId="{92623166-B2CC-E1B9-C5F5-12875964D49A}"/>
          </ac:picMkLst>
        </pc:picChg>
      </pc:sldChg>
      <pc:sldChg chg="addSp modSp mod">
        <pc:chgData name="Caroline Prodger" userId="e4ef2e75-b60b-401b-8ebe-291bdcf405f4" providerId="ADAL" clId="{3D484281-F697-4ACF-A186-EBC445CBC8A6}" dt="2022-08-02T11:16:59.817" v="17" actId="1076"/>
        <pc:sldMkLst>
          <pc:docMk/>
          <pc:sldMk cId="2557849094" sldId="355"/>
        </pc:sldMkLst>
        <pc:spChg chg="add mod">
          <ac:chgData name="Caroline Prodger" userId="e4ef2e75-b60b-401b-8ebe-291bdcf405f4" providerId="ADAL" clId="{3D484281-F697-4ACF-A186-EBC445CBC8A6}" dt="2022-08-02T11:16:55.688" v="16" actId="1076"/>
          <ac:spMkLst>
            <pc:docMk/>
            <pc:sldMk cId="2557849094" sldId="355"/>
            <ac:spMk id="6" creationId="{4ED77D33-6257-AF18-8646-FBA8A239129A}"/>
          </ac:spMkLst>
        </pc:spChg>
        <pc:spChg chg="mod">
          <ac:chgData name="Caroline Prodger" userId="e4ef2e75-b60b-401b-8ebe-291bdcf405f4" providerId="ADAL" clId="{3D484281-F697-4ACF-A186-EBC445CBC8A6}" dt="2022-08-02T11:16:27.187" v="10" actId="14100"/>
          <ac:spMkLst>
            <pc:docMk/>
            <pc:sldMk cId="2557849094" sldId="355"/>
            <ac:spMk id="9" creationId="{DDC748CA-2330-47BB-8436-F9DA84B85006}"/>
          </ac:spMkLst>
        </pc:spChg>
        <pc:picChg chg="mod">
          <ac:chgData name="Caroline Prodger" userId="e4ef2e75-b60b-401b-8ebe-291bdcf405f4" providerId="ADAL" clId="{3D484281-F697-4ACF-A186-EBC445CBC8A6}" dt="2022-08-02T11:16:59.817" v="17" actId="1076"/>
          <ac:picMkLst>
            <pc:docMk/>
            <pc:sldMk cId="2557849094" sldId="355"/>
            <ac:picMk id="4" creationId="{D0502E90-3ACE-F4B4-201C-7D63F41A9FCF}"/>
          </ac:picMkLst>
        </pc:picChg>
      </pc:sldChg>
      <pc:sldChg chg="modSp mod modNotesTx">
        <pc:chgData name="Caroline Prodger" userId="e4ef2e75-b60b-401b-8ebe-291bdcf405f4" providerId="ADAL" clId="{3D484281-F697-4ACF-A186-EBC445CBC8A6}" dt="2022-08-02T11:18:14.101" v="21" actId="20577"/>
        <pc:sldMkLst>
          <pc:docMk/>
          <pc:sldMk cId="2634815115" sldId="357"/>
        </pc:sldMkLst>
        <pc:picChg chg="mod">
          <ac:chgData name="Caroline Prodger" userId="e4ef2e75-b60b-401b-8ebe-291bdcf405f4" providerId="ADAL" clId="{3D484281-F697-4ACF-A186-EBC445CBC8A6}" dt="2022-08-02T11:18:08.347" v="20" actId="1076"/>
          <ac:picMkLst>
            <pc:docMk/>
            <pc:sldMk cId="2634815115" sldId="357"/>
            <ac:picMk id="4" creationId="{B73B5F7C-66FA-9487-D0F8-E2323ACC4A86}"/>
          </ac:picMkLst>
        </pc:picChg>
      </pc:sldChg>
      <pc:sldChg chg="modSp mod">
        <pc:chgData name="Caroline Prodger" userId="e4ef2e75-b60b-401b-8ebe-291bdcf405f4" providerId="ADAL" clId="{3D484281-F697-4ACF-A186-EBC445CBC8A6}" dt="2022-08-02T11:17:18.292" v="19" actId="14100"/>
        <pc:sldMkLst>
          <pc:docMk/>
          <pc:sldMk cId="1281654508" sldId="376"/>
        </pc:sldMkLst>
        <pc:spChg chg="mod">
          <ac:chgData name="Caroline Prodger" userId="e4ef2e75-b60b-401b-8ebe-291bdcf405f4" providerId="ADAL" clId="{3D484281-F697-4ACF-A186-EBC445CBC8A6}" dt="2022-08-02T11:17:18.292" v="19" actId="14100"/>
          <ac:spMkLst>
            <pc:docMk/>
            <pc:sldMk cId="1281654508" sldId="376"/>
            <ac:spMk id="3" creationId="{5F16AFAD-4A24-390C-E603-BACF789D30B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1637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94328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683982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a:t>
            </a:r>
            <a:r>
              <a:rPr lang="en-GB" sz="2400" b="1"/>
              <a:t>, present </a:t>
            </a:r>
            <a:r>
              <a:rPr lang="en-GB" sz="2400" b="1" dirty="0"/>
              <a:t>and future</a:t>
            </a:r>
          </a:p>
          <a:p>
            <a:endParaRPr lang="en-GB" sz="2400" b="1" dirty="0"/>
          </a:p>
          <a:p>
            <a:r>
              <a:rPr lang="en-GB" sz="2400" b="1" dirty="0"/>
              <a:t>2.2 Significant technological advances in engineering from a historical perspective</a:t>
            </a:r>
          </a:p>
          <a:p>
            <a:endParaRPr lang="en-GB" sz="2400" b="1" dirty="0"/>
          </a:p>
        </p:txBody>
      </p:sp>
      <p:sp>
        <p:nvSpPr>
          <p:cNvPr id="2053" name="Rectangle 15"/>
          <p:cNvSpPr>
            <a:spLocks noGrp="1" noChangeArrowheads="1"/>
          </p:cNvSpPr>
          <p:nvPr>
            <p:ph type="title"/>
          </p:nvPr>
        </p:nvSpPr>
        <p:spPr>
          <a:xfrm>
            <a:off x="457200" y="3331923"/>
            <a:ext cx="8153400" cy="2349568"/>
          </a:xfrm>
        </p:spPr>
        <p:txBody>
          <a:bodyPr anchor="t"/>
          <a:lstStyle/>
          <a:p>
            <a:pPr eaLnBrk="1" hangingPunct="1"/>
            <a:r>
              <a:rPr lang="en-GB" dirty="0">
                <a:ea typeface="ＭＳ Ｐゴシック" pitchFamily="-105" charset="-128"/>
                <a:cs typeface="ＭＳ Ｐゴシック" pitchFamily="-105" charset="-128"/>
              </a:rPr>
              <a:t>PowerPoint 4: </a:t>
            </a:r>
            <a:r>
              <a:rPr lang="en-GB" dirty="0">
                <a:ea typeface="ＭＳ Ｐゴシック" pitchFamily="-105" charset="-128"/>
              </a:rPr>
              <a:t>Engines, motors and mass production</a:t>
            </a: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42900" lvl="0" indent="-342900">
              <a:spcBef>
                <a:spcPts val="195"/>
              </a:spcBef>
              <a:spcAft>
                <a:spcPts val="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the internal combustion engine, electric motors, replacement parts and mass production have developed over time.</a:t>
            </a:r>
          </a:p>
          <a:p>
            <a:pPr lvl="0">
              <a:spcBef>
                <a:spcPts val="195"/>
              </a:spcBef>
              <a:spcAft>
                <a:spcPts val="0"/>
              </a:spcAft>
              <a:buClr>
                <a:srgbClr val="0077E3"/>
              </a:buClr>
              <a:buSzPct val="100000"/>
              <a:tabLst>
                <a:tab pos="177165" algn="l"/>
              </a:tabLst>
            </a:pPr>
            <a:endParaRPr lang="en-US" dirty="0">
              <a:ea typeface="ＭＳ Ｐゴシック" pitchFamily="-105" charset="-128"/>
            </a:endParaRPr>
          </a:p>
        </p:txBody>
      </p:sp>
      <p:pic>
        <p:nvPicPr>
          <p:cNvPr id="3" name="Picture 2" descr="A person working on a car&#10;&#10;Description automatically generated with low confidence">
            <a:extLst>
              <a:ext uri="{FF2B5EF4-FFF2-40B4-BE49-F238E27FC236}">
                <a16:creationId xmlns:a16="http://schemas.microsoft.com/office/drawing/2014/main" id="{92623166-B2CC-E1B9-C5F5-12875964D49A}"/>
              </a:ext>
            </a:extLst>
          </p:cNvPr>
          <p:cNvPicPr>
            <a:picLocks noChangeAspect="1"/>
          </p:cNvPicPr>
          <p:nvPr/>
        </p:nvPicPr>
        <p:blipFill>
          <a:blip r:embed="rId3"/>
          <a:stretch>
            <a:fillRect/>
          </a:stretch>
        </p:blipFill>
        <p:spPr>
          <a:xfrm>
            <a:off x="5139723" y="3116952"/>
            <a:ext cx="3547077" cy="236944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Origins of the combustion engine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1339355"/>
          </a:xfrm>
        </p:spPr>
        <p:txBody>
          <a:bodyPr/>
          <a:lstStyle/>
          <a:p>
            <a:pPr>
              <a:defRPr/>
            </a:pPr>
            <a:r>
              <a:rPr lang="en-GB" sz="1800" dirty="0">
                <a:ea typeface="ＭＳ Ｐゴシック" pitchFamily="-105" charset="-128"/>
              </a:rPr>
              <a:t>The </a:t>
            </a:r>
            <a:r>
              <a:rPr lang="en-GB" sz="1800" b="1" dirty="0">
                <a:ea typeface="ＭＳ Ｐゴシック" pitchFamily="-105" charset="-128"/>
              </a:rPr>
              <a:t>gas vacuum engine</a:t>
            </a:r>
            <a:r>
              <a:rPr lang="en-GB" sz="1800" dirty="0">
                <a:ea typeface="ＭＳ Ｐゴシック" pitchFamily="-105" charset="-128"/>
              </a:rPr>
              <a:t>, patented by Samuel Brown in 1823, was the first </a:t>
            </a:r>
            <a:r>
              <a:rPr lang="en-GB" sz="1800" b="1" dirty="0">
                <a:ea typeface="ＭＳ Ｐゴシック" pitchFamily="-105" charset="-128"/>
              </a:rPr>
              <a:t>internal combustion engine</a:t>
            </a:r>
            <a:r>
              <a:rPr lang="en-GB" sz="1800" dirty="0">
                <a:ea typeface="ＭＳ Ｐゴシック" pitchFamily="-105" charset="-128"/>
              </a:rPr>
              <a:t> designed to be applied industrially. Prior to this, in 1813, François Isaac de Rivaz managed to drive a four-wheeled wagon about 100 metres using a very crude combustion engine: the first ‘car-like’ vehicle.</a:t>
            </a:r>
          </a:p>
          <a:p>
            <a:pPr>
              <a:buClr>
                <a:srgbClr val="0077E3"/>
              </a:buCl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D0502E90-3ACE-F4B4-201C-7D63F41A9FCF}"/>
              </a:ext>
            </a:extLst>
          </p:cNvPr>
          <p:cNvPicPr>
            <a:picLocks noChangeAspect="1"/>
          </p:cNvPicPr>
          <p:nvPr/>
        </p:nvPicPr>
        <p:blipFill>
          <a:blip r:embed="rId3"/>
          <a:stretch>
            <a:fillRect/>
          </a:stretch>
        </p:blipFill>
        <p:spPr>
          <a:xfrm>
            <a:off x="5385654" y="3246202"/>
            <a:ext cx="3301145" cy="2119884"/>
          </a:xfrm>
          <a:prstGeom prst="rect">
            <a:avLst/>
          </a:prstGeom>
        </p:spPr>
      </p:pic>
      <p:sp>
        <p:nvSpPr>
          <p:cNvPr id="6" name="TextBox 5">
            <a:extLst>
              <a:ext uri="{FF2B5EF4-FFF2-40B4-BE49-F238E27FC236}">
                <a16:creationId xmlns:a16="http://schemas.microsoft.com/office/drawing/2014/main" id="{4ED77D33-6257-AF18-8646-FBA8A239129A}"/>
              </a:ext>
            </a:extLst>
          </p:cNvPr>
          <p:cNvSpPr txBox="1"/>
          <p:nvPr/>
        </p:nvSpPr>
        <p:spPr>
          <a:xfrm>
            <a:off x="457200" y="2917199"/>
            <a:ext cx="4572000" cy="2308324"/>
          </a:xfrm>
          <a:prstGeom prst="rect">
            <a:avLst/>
          </a:prstGeom>
          <a:noFill/>
        </p:spPr>
        <p:txBody>
          <a:bodyPr wrap="square">
            <a:spAutoFit/>
          </a:bodyPr>
          <a:lstStyle/>
          <a:p>
            <a:pPr>
              <a:defRPr/>
            </a:pPr>
            <a:r>
              <a:rPr lang="en-GB" sz="1800" dirty="0">
                <a:ea typeface="ＭＳ Ｐゴシック" pitchFamily="-105" charset="-128"/>
              </a:rPr>
              <a:t>Commercial drilling and petroleum production began in the 1850s, and the ‘free piston engine’, developed by Nicolaus Otto and Eugen </a:t>
            </a:r>
            <a:r>
              <a:rPr lang="en-GB" sz="1800" dirty="0" err="1">
                <a:ea typeface="ＭＳ Ｐゴシック" pitchFamily="-105" charset="-128"/>
              </a:rPr>
              <a:t>Langen</a:t>
            </a:r>
            <a:r>
              <a:rPr lang="en-GB" sz="1800" dirty="0">
                <a:ea typeface="ＭＳ Ｐゴシック" pitchFamily="-105" charset="-128"/>
              </a:rPr>
              <a:t>, was unveiled at the Paris Exhibition in 1867. </a:t>
            </a:r>
          </a:p>
          <a:p>
            <a:pPr>
              <a:defRPr/>
            </a:pPr>
            <a:endParaRPr lang="en-GB" sz="1800" dirty="0"/>
          </a:p>
          <a:p>
            <a:pPr>
              <a:defRPr/>
            </a:pPr>
            <a:r>
              <a:rPr lang="en-GB" sz="1800" dirty="0">
                <a:ea typeface="ＭＳ Ｐゴシック" pitchFamily="-105" charset="-128"/>
              </a:rPr>
              <a:t>The first </a:t>
            </a:r>
            <a:r>
              <a:rPr lang="en-GB" sz="1800" b="1" dirty="0">
                <a:ea typeface="ＭＳ Ｐゴシック" pitchFamily="-105" charset="-128"/>
              </a:rPr>
              <a:t>petrol engine</a:t>
            </a:r>
            <a:r>
              <a:rPr lang="en-GB" sz="1800" dirty="0">
                <a:ea typeface="ＭＳ Ｐゴシック" pitchFamily="-105" charset="-128"/>
              </a:rPr>
              <a:t> was made by the British engineer Edward Butler in 1884.</a:t>
            </a:r>
          </a:p>
        </p:txBody>
      </p:sp>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1221-06A9-A64E-AA1F-DF67EFFA2CA5}"/>
              </a:ext>
            </a:extLst>
          </p:cNvPr>
          <p:cNvSpPr>
            <a:spLocks noGrp="1"/>
          </p:cNvSpPr>
          <p:nvPr>
            <p:ph type="title"/>
          </p:nvPr>
        </p:nvSpPr>
        <p:spPr/>
        <p:txBody>
          <a:bodyPr/>
          <a:lstStyle/>
          <a:p>
            <a:r>
              <a:rPr lang="en-US" dirty="0">
                <a:ea typeface="ＭＳ Ｐゴシック" pitchFamily="-105" charset="-128"/>
                <a:cs typeface="ＭＳ Ｐゴシック" pitchFamily="-105" charset="-128"/>
              </a:rPr>
              <a:t>The internal combustion engine</a:t>
            </a:r>
            <a:endParaRPr lang="en-GB" dirty="0"/>
          </a:p>
        </p:txBody>
      </p:sp>
      <p:sp>
        <p:nvSpPr>
          <p:cNvPr id="3" name="Content Placeholder 2">
            <a:extLst>
              <a:ext uri="{FF2B5EF4-FFF2-40B4-BE49-F238E27FC236}">
                <a16:creationId xmlns:a16="http://schemas.microsoft.com/office/drawing/2014/main" id="{5F16AFAD-4A24-390C-E603-BACF789D30B4}"/>
              </a:ext>
            </a:extLst>
          </p:cNvPr>
          <p:cNvSpPr>
            <a:spLocks noGrp="1"/>
          </p:cNvSpPr>
          <p:nvPr>
            <p:ph sz="quarter" idx="10"/>
          </p:nvPr>
        </p:nvSpPr>
        <p:spPr>
          <a:xfrm>
            <a:off x="457200" y="1512000"/>
            <a:ext cx="8229600" cy="4248000"/>
          </a:xfrm>
        </p:spPr>
        <p:txBody>
          <a:bodyPr/>
          <a:lstStyle/>
          <a:p>
            <a:pPr>
              <a:defRPr/>
            </a:pPr>
            <a:r>
              <a:rPr lang="en-GB" sz="1800" dirty="0">
                <a:ea typeface="ＭＳ Ｐゴシック" pitchFamily="-105" charset="-128"/>
              </a:rPr>
              <a:t>By 1886, </a:t>
            </a:r>
            <a:r>
              <a:rPr lang="en-GB" sz="1800" b="1" dirty="0">
                <a:ea typeface="ＭＳ Ｐゴシック" pitchFamily="-105" charset="-128"/>
              </a:rPr>
              <a:t>Carl Benz</a:t>
            </a:r>
            <a:r>
              <a:rPr lang="en-GB" sz="1800" dirty="0">
                <a:ea typeface="ＭＳ Ｐゴシック" pitchFamily="-105" charset="-128"/>
              </a:rPr>
              <a:t> in Germany had designed and patented the first commercially produced petrol-operated engines for vehicles using internal combustion. In the USA </a:t>
            </a:r>
            <a:r>
              <a:rPr lang="en-GB" sz="1800" b="1" dirty="0">
                <a:ea typeface="ＭＳ Ｐゴシック" pitchFamily="-105" charset="-128"/>
              </a:rPr>
              <a:t>Henry Ford</a:t>
            </a:r>
            <a:r>
              <a:rPr lang="en-GB" sz="1800" dirty="0">
                <a:ea typeface="ＭＳ Ｐゴシック" pitchFamily="-105" charset="-128"/>
              </a:rPr>
              <a:t>’s system of mass production of such engines meant that the car became a more affordable means of transport. His ‘Model T’ was launched in 1908.</a:t>
            </a:r>
          </a:p>
          <a:p>
            <a:pPr>
              <a:defRPr/>
            </a:pPr>
            <a:r>
              <a:rPr lang="en-GB" sz="1800" dirty="0">
                <a:ea typeface="ＭＳ Ｐゴシック" pitchFamily="-105" charset="-128"/>
              </a:rPr>
              <a:t>These inventions enabled the development of the car, train, ship and aeroplane, and allowed mass mobility to flourish. Transportation paved the way for a steadily rising global exchange of goods and people.</a:t>
            </a:r>
          </a:p>
          <a:p>
            <a:pPr>
              <a:defRPr/>
            </a:pPr>
            <a:r>
              <a:rPr lang="en-GB" sz="1800" dirty="0">
                <a:ea typeface="ＭＳ Ｐゴシック" pitchFamily="-105" charset="-128"/>
              </a:rPr>
              <a:t>In recent years however the popularity of the internal combustion engine has begun to decline due to its damaging carbon emissions. In 2020 the UK committed to banning sales of new engines by 2030, and at the </a:t>
            </a:r>
            <a:r>
              <a:rPr lang="en-GB" sz="1800" b="1" dirty="0">
                <a:ea typeface="ＭＳ Ｐゴシック" pitchFamily="-105" charset="-128"/>
              </a:rPr>
              <a:t>United Nations Climate Change Conference</a:t>
            </a:r>
            <a:r>
              <a:rPr lang="en-GB" sz="1800" dirty="0">
                <a:ea typeface="ＭＳ Ｐゴシック" pitchFamily="-105" charset="-128"/>
              </a:rPr>
              <a:t> in 2021, 30 states supported similar bans.</a:t>
            </a:r>
          </a:p>
          <a:p>
            <a:endParaRPr lang="en-GB" dirty="0"/>
          </a:p>
        </p:txBody>
      </p:sp>
    </p:spTree>
    <p:extLst>
      <p:ext uri="{BB962C8B-B14F-4D97-AF65-F5344CB8AC3E}">
        <p14:creationId xmlns:p14="http://schemas.microsoft.com/office/powerpoint/2010/main" val="1281654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The electric motor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38351"/>
          </a:xfrm>
        </p:spPr>
        <p:txBody>
          <a:bodyPr/>
          <a:lstStyle/>
          <a:p>
            <a:pPr>
              <a:defRPr/>
            </a:pPr>
            <a:r>
              <a:rPr lang="en-GB" sz="1800" dirty="0">
                <a:ea typeface="ＭＳ Ｐゴシック" pitchFamily="-105" charset="-128"/>
              </a:rPr>
              <a:t>The first official battery-powered </a:t>
            </a:r>
            <a:r>
              <a:rPr lang="en-GB" sz="1800" b="1" dirty="0">
                <a:ea typeface="ＭＳ Ｐゴシック" pitchFamily="-105" charset="-128"/>
              </a:rPr>
              <a:t>electric motor </a:t>
            </a:r>
            <a:r>
              <a:rPr lang="en-GB" sz="1800" dirty="0">
                <a:ea typeface="ＭＳ Ｐゴシック" pitchFamily="-105" charset="-128"/>
              </a:rPr>
              <a:t>was invented in 1834. This was the first electric motor that had enough power to perform a task and was used to power a small-scale printing press.</a:t>
            </a:r>
          </a:p>
          <a:p>
            <a:pPr>
              <a:defRPr/>
            </a:pPr>
            <a:r>
              <a:rPr lang="en-GB" sz="1800" dirty="0">
                <a:ea typeface="ＭＳ Ｐゴシック" pitchFamily="-105" charset="-128"/>
              </a:rPr>
              <a:t>In 1886 the first practical </a:t>
            </a:r>
            <a:r>
              <a:rPr lang="en-GB" sz="1800" b="1" dirty="0">
                <a:ea typeface="ＭＳ Ｐゴシック" pitchFamily="-105" charset="-128"/>
              </a:rPr>
              <a:t>direct current (DC) motor</a:t>
            </a:r>
            <a:r>
              <a:rPr lang="en-GB" sz="1800" dirty="0">
                <a:ea typeface="ＭＳ Ｐゴシック" pitchFamily="-105" charset="-128"/>
              </a:rPr>
              <a:t> that could run at constant speed under variable weight was produced. This motor was the catalyst for the wider adoption of electric motors in industrial applications. </a:t>
            </a:r>
          </a:p>
          <a:p>
            <a:pPr>
              <a:defRPr/>
            </a:pPr>
            <a:r>
              <a:rPr lang="en-GB" sz="1600" b="0" i="0" dirty="0">
                <a:solidFill>
                  <a:srgbClr val="4A5568"/>
                </a:solidFill>
                <a:effectLst/>
                <a:latin typeface="SuisseIntl"/>
              </a:rPr>
              <a:t> </a:t>
            </a:r>
            <a:r>
              <a:rPr lang="en-GB" sz="1800" dirty="0">
                <a:ea typeface="ＭＳ Ｐゴシック" pitchFamily="-105" charset="-128"/>
              </a:rPr>
              <a:t>In 1892 the first practical </a:t>
            </a:r>
            <a:r>
              <a:rPr lang="en-GB" sz="1800" b="1" dirty="0">
                <a:ea typeface="ＭＳ Ｐゴシック" pitchFamily="-105" charset="-128"/>
              </a:rPr>
              <a:t>induction motor</a:t>
            </a:r>
            <a:r>
              <a:rPr lang="en-GB" sz="1800" dirty="0">
                <a:ea typeface="ＭＳ Ｐゴシック" pitchFamily="-105" charset="-128"/>
              </a:rPr>
              <a:t> was designed, making the unit suitable for use in automotive applications.</a:t>
            </a:r>
          </a:p>
          <a:p>
            <a:pPr>
              <a:defRPr/>
            </a:pPr>
            <a:r>
              <a:rPr lang="en-GB" sz="1800" dirty="0">
                <a:ea typeface="ＭＳ Ｐゴシック" pitchFamily="-105" charset="-128"/>
              </a:rPr>
              <a:t>In the twenty-first century, electric motors are widely used in industries across the globe and are an integral part of many applications – ranging from powered wheelchairs and stairlifts to industrial automation and transport.</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176144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Replaceable parts and mass production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944359" cy="4238351"/>
          </a:xfrm>
        </p:spPr>
        <p:txBody>
          <a:bodyPr/>
          <a:lstStyle/>
          <a:p>
            <a:pPr>
              <a:defRPr/>
            </a:pPr>
            <a:r>
              <a:rPr lang="en-GB" sz="1800" dirty="0">
                <a:ea typeface="ＭＳ Ｐゴシック" pitchFamily="-105" charset="-128"/>
              </a:rPr>
              <a:t>In 1798 Eli Whitney built a firearms factory in the USA. The muskets his workmen made, using methods comparable to those of modern mass industrial production, were the first to have standardised, </a:t>
            </a:r>
            <a:r>
              <a:rPr lang="en-GB" sz="1800" b="1" dirty="0">
                <a:ea typeface="ＭＳ Ｐゴシック" pitchFamily="-105" charset="-128"/>
              </a:rPr>
              <a:t>replaceable parts</a:t>
            </a:r>
            <a:r>
              <a:rPr lang="en-GB" sz="1800" dirty="0">
                <a:ea typeface="ＭＳ Ｐゴシック" pitchFamily="-105" charset="-128"/>
              </a:rPr>
              <a:t>.</a:t>
            </a:r>
          </a:p>
          <a:p>
            <a:pPr>
              <a:defRPr/>
            </a:pPr>
            <a:r>
              <a:rPr lang="en-GB" sz="1800" dirty="0">
                <a:ea typeface="ＭＳ Ｐゴシック" pitchFamily="-105" charset="-128"/>
              </a:rPr>
              <a:t>The invention of replaceable/interchangeable parts contributed to the Industrial Revolution. Parts made by machine were exactly the same in size and shape. Any part could fit into anything of the same design. This led to </a:t>
            </a:r>
            <a:r>
              <a:rPr lang="en-GB" sz="1800" b="1" dirty="0">
                <a:ea typeface="ＭＳ Ｐゴシック" pitchFamily="-105" charset="-128"/>
              </a:rPr>
              <a:t>mass production</a:t>
            </a:r>
            <a:r>
              <a:rPr lang="en-GB" sz="1800" dirty="0">
                <a:ea typeface="ＭＳ Ｐゴシック" pitchFamily="-105" charset="-128"/>
              </a:rPr>
              <a:t> and things could be made cheaper, faster and more easily.</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B73B5F7C-66FA-9487-D0F8-E2323ACC4A86}"/>
              </a:ext>
            </a:extLst>
          </p:cNvPr>
          <p:cNvPicPr>
            <a:picLocks noChangeAspect="1"/>
          </p:cNvPicPr>
          <p:nvPr/>
        </p:nvPicPr>
        <p:blipFill>
          <a:blip r:embed="rId3"/>
          <a:stretch>
            <a:fillRect/>
          </a:stretch>
        </p:blipFill>
        <p:spPr>
          <a:xfrm>
            <a:off x="5530850" y="2330450"/>
            <a:ext cx="3155950" cy="2197100"/>
          </a:xfrm>
          <a:prstGeom prst="rect">
            <a:avLst/>
          </a:prstGeom>
        </p:spPr>
      </p:pic>
    </p:spTree>
    <p:extLst>
      <p:ext uri="{BB962C8B-B14F-4D97-AF65-F5344CB8AC3E}">
        <p14:creationId xmlns:p14="http://schemas.microsoft.com/office/powerpoint/2010/main" val="2634815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73177" y="1055862"/>
            <a:ext cx="6172200" cy="286941"/>
          </a:xfrm>
        </p:spPr>
        <p:txBody>
          <a:bodyPr>
            <a:noAutofit/>
          </a:bodyPr>
          <a:lstStyle/>
          <a:p>
            <a:r>
              <a:rPr lang="en-US" dirty="0">
                <a:ea typeface="ＭＳ Ｐゴシック" pitchFamily="-105" charset="-128"/>
              </a:rPr>
              <a:t>Your turn: electric motors</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73177" y="1908063"/>
            <a:ext cx="4787081" cy="1293657"/>
          </a:xfrm>
        </p:spPr>
        <p:txBody>
          <a:bodyPr/>
          <a:lstStyle/>
          <a:p>
            <a:r>
              <a:rPr lang="en-GB" dirty="0">
                <a:ea typeface="ＭＳ Ｐゴシック" pitchFamily="-105" charset="-128"/>
              </a:rPr>
              <a:t>Discuss in small groups what you think the future of the electric motor might be.</a:t>
            </a:r>
          </a:p>
          <a:p>
            <a:r>
              <a:rPr lang="en-GB" dirty="0">
                <a:ea typeface="ＭＳ Ｐゴシック" pitchFamily="-105" charset="-128"/>
              </a:rPr>
              <a:t>Does the charging of electric vehicles affect climate change?</a:t>
            </a:r>
            <a:endParaRPr lang="en-US" dirty="0">
              <a:ea typeface="ＭＳ Ｐゴシック" pitchFamily="-105" charset="-128"/>
            </a:endParaRPr>
          </a:p>
          <a:p>
            <a:pPr marL="0" lvl="8" indent="0" eaLnBrk="0" hangingPunct="0">
              <a:lnSpc>
                <a:spcPts val="900"/>
              </a:lnSpc>
              <a:spcBef>
                <a:spcPts val="0"/>
              </a:spcBef>
              <a:buNone/>
            </a:pPr>
            <a:endParaRPr lang="en-US" dirty="0"/>
          </a:p>
        </p:txBody>
      </p:sp>
      <p:pic>
        <p:nvPicPr>
          <p:cNvPr id="4" name="Picture 3" descr="A picture containing person, indoor, group, people&#10;&#10;Description automatically generated">
            <a:extLst>
              <a:ext uri="{FF2B5EF4-FFF2-40B4-BE49-F238E27FC236}">
                <a16:creationId xmlns:a16="http://schemas.microsoft.com/office/drawing/2014/main" id="{84D642D7-2EF7-36EA-3734-8F08E75107AE}"/>
              </a:ext>
            </a:extLst>
          </p:cNvPr>
          <p:cNvPicPr>
            <a:picLocks noChangeAspect="1"/>
          </p:cNvPicPr>
          <p:nvPr/>
        </p:nvPicPr>
        <p:blipFill>
          <a:blip r:embed="rId3"/>
          <a:stretch>
            <a:fillRect/>
          </a:stretch>
        </p:blipFill>
        <p:spPr>
          <a:xfrm>
            <a:off x="5801032" y="1887078"/>
            <a:ext cx="2767781" cy="2767781"/>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3C9F3B8-34E0-AAA8-129E-C8C7043ABEBB}"/>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637</Words>
  <Application>Microsoft Office PowerPoint</Application>
  <PresentationFormat>On-screen Show (4:3)</PresentationFormat>
  <Paragraphs>42</Paragraphs>
  <Slides>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ＭＳ Ｐゴシック</vt:lpstr>
      <vt:lpstr>Arial</vt:lpstr>
      <vt:lpstr>Calibri</vt:lpstr>
      <vt:lpstr>Lucida Grande</vt:lpstr>
      <vt:lpstr>SuisseIntl</vt:lpstr>
      <vt:lpstr>Times New Roman</vt:lpstr>
      <vt:lpstr>Default Design</vt:lpstr>
      <vt:lpstr>PowerPoint 4: Engines, motors and mass production</vt:lpstr>
      <vt:lpstr>Objectives</vt:lpstr>
      <vt:lpstr>Origins of the combustion engine</vt:lpstr>
      <vt:lpstr>The internal combustion engine</vt:lpstr>
      <vt:lpstr>The electric motor</vt:lpstr>
      <vt:lpstr>Replaceable parts and mass production</vt:lpstr>
      <vt:lpstr>Your turn: electric motors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243</cp:revision>
  <cp:lastPrinted>2022-03-03T10:53:25Z</cp:lastPrinted>
  <dcterms:created xsi:type="dcterms:W3CDTF">2013-05-28T00:38:54Z</dcterms:created>
  <dcterms:modified xsi:type="dcterms:W3CDTF">2025-11-12T12:46:45Z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