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342" r:id="rId5"/>
    <p:sldId id="354" r:id="rId6"/>
    <p:sldId id="361" r:id="rId7"/>
    <p:sldId id="356" r:id="rId8"/>
    <p:sldId id="357" r:id="rId9"/>
    <p:sldId id="358" r:id="rId10"/>
    <p:sldId id="360" r:id="rId11"/>
    <p:sldId id="362" r:id="rId12"/>
    <p:sldId id="359" r:id="rId13"/>
    <p:sldId id="421" r:id="rId14"/>
    <p:sldId id="335" r:id="rId15"/>
  </p:sldIdLst>
  <p:sldSz cx="9144000" cy="6858000" type="screen4x3"/>
  <p:notesSz cx="6797675" cy="9926638"/>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sannah Fountain" initials="SF" lastIdx="2" clrIdx="0">
    <p:extLst>
      <p:ext uri="{19B8F6BF-5375-455C-9EA6-DF929625EA0E}">
        <p15:presenceInfo xmlns:p15="http://schemas.microsoft.com/office/powerpoint/2012/main" userId="Susannah Fountain" providerId="None"/>
      </p:ext>
    </p:extLst>
  </p:cmAuthor>
  <p:cmAuthor id="2" name="Caroline Prodger" initials="CP" lastIdx="1" clrIdx="1">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2673"/>
    <p:restoredTop sz="94694"/>
  </p:normalViewPr>
  <p:slideViewPr>
    <p:cSldViewPr snapToGrid="0">
      <p:cViewPr varScale="1">
        <p:scale>
          <a:sx n="64" d="100"/>
          <a:sy n="64" d="100"/>
        </p:scale>
        <p:origin x="1452" y="3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50E125F-E869-4F9F-BA46-4B67B9179AF7}"/>
    <pc:docChg chg="modSld">
      <pc:chgData name="Caroline Prodger" userId="e4ef2e75-b60b-401b-8ebe-291bdcf405f4" providerId="ADAL" clId="{650E125F-E869-4F9F-BA46-4B67B9179AF7}" dt="2022-08-02T12:17:39.678" v="9" actId="1076"/>
      <pc:docMkLst>
        <pc:docMk/>
      </pc:docMkLst>
      <pc:sldChg chg="modSp mod">
        <pc:chgData name="Caroline Prodger" userId="e4ef2e75-b60b-401b-8ebe-291bdcf405f4" providerId="ADAL" clId="{650E125F-E869-4F9F-BA46-4B67B9179AF7}" dt="2022-08-02T12:10:22.103" v="1" actId="1076"/>
        <pc:sldMkLst>
          <pc:docMk/>
          <pc:sldMk cId="2035448626" sldId="356"/>
        </pc:sldMkLst>
        <pc:picChg chg="mod">
          <ac:chgData name="Caroline Prodger" userId="e4ef2e75-b60b-401b-8ebe-291bdcf405f4" providerId="ADAL" clId="{650E125F-E869-4F9F-BA46-4B67B9179AF7}" dt="2022-08-02T12:10:22.103" v="1" actId="1076"/>
          <ac:picMkLst>
            <pc:docMk/>
            <pc:sldMk cId="2035448626" sldId="356"/>
            <ac:picMk id="4" creationId="{0989F3A1-18B0-2F84-45F0-A34E720A3524}"/>
          </ac:picMkLst>
        </pc:picChg>
      </pc:sldChg>
      <pc:sldChg chg="modSp mod">
        <pc:chgData name="Caroline Prodger" userId="e4ef2e75-b60b-401b-8ebe-291bdcf405f4" providerId="ADAL" clId="{650E125F-E869-4F9F-BA46-4B67B9179AF7}" dt="2022-08-02T12:17:39.678" v="9" actId="1076"/>
        <pc:sldMkLst>
          <pc:docMk/>
          <pc:sldMk cId="3944463832" sldId="357"/>
        </pc:sldMkLst>
        <pc:picChg chg="mod">
          <ac:chgData name="Caroline Prodger" userId="e4ef2e75-b60b-401b-8ebe-291bdcf405f4" providerId="ADAL" clId="{650E125F-E869-4F9F-BA46-4B67B9179AF7}" dt="2022-08-02T12:17:39.678" v="9" actId="1076"/>
          <ac:picMkLst>
            <pc:docMk/>
            <pc:sldMk cId="3944463832" sldId="357"/>
            <ac:picMk id="3" creationId="{D090DC43-94EA-1B17-998F-535428365B63}"/>
          </ac:picMkLst>
        </pc:picChg>
      </pc:sldChg>
      <pc:sldChg chg="modSp mod">
        <pc:chgData name="Caroline Prodger" userId="e4ef2e75-b60b-401b-8ebe-291bdcf405f4" providerId="ADAL" clId="{650E125F-E869-4F9F-BA46-4B67B9179AF7}" dt="2022-08-02T12:11:21.913" v="5" actId="1076"/>
        <pc:sldMkLst>
          <pc:docMk/>
          <pc:sldMk cId="1410187689" sldId="359"/>
        </pc:sldMkLst>
        <pc:picChg chg="mod">
          <ac:chgData name="Caroline Prodger" userId="e4ef2e75-b60b-401b-8ebe-291bdcf405f4" providerId="ADAL" clId="{650E125F-E869-4F9F-BA46-4B67B9179AF7}" dt="2022-08-02T12:11:21.913" v="5" actId="1076"/>
          <ac:picMkLst>
            <pc:docMk/>
            <pc:sldMk cId="1410187689" sldId="359"/>
            <ac:picMk id="4" creationId="{0684F5BC-3BF4-1B67-8E09-DF3C08FCEADC}"/>
          </ac:picMkLst>
        </pc:picChg>
      </pc:sldChg>
      <pc:sldChg chg="modSp mod">
        <pc:chgData name="Caroline Prodger" userId="e4ef2e75-b60b-401b-8ebe-291bdcf405f4" providerId="ADAL" clId="{650E125F-E869-4F9F-BA46-4B67B9179AF7}" dt="2022-08-02T12:11:04.894" v="3" actId="1076"/>
        <pc:sldMkLst>
          <pc:docMk/>
          <pc:sldMk cId="4057769410" sldId="360"/>
        </pc:sldMkLst>
        <pc:picChg chg="mod">
          <ac:chgData name="Caroline Prodger" userId="e4ef2e75-b60b-401b-8ebe-291bdcf405f4" providerId="ADAL" clId="{650E125F-E869-4F9F-BA46-4B67B9179AF7}" dt="2022-08-02T12:11:04.894" v="3" actId="1076"/>
          <ac:picMkLst>
            <pc:docMk/>
            <pc:sldMk cId="4057769410" sldId="360"/>
            <ac:picMk id="3" creationId="{52CC680F-6DAB-D28C-E5F5-AEBCAA64B9EF}"/>
          </ac:picMkLst>
        </pc:picChg>
      </pc:sldChg>
      <pc:sldChg chg="modSp mod">
        <pc:chgData name="Caroline Prodger" userId="e4ef2e75-b60b-401b-8ebe-291bdcf405f4" providerId="ADAL" clId="{650E125F-E869-4F9F-BA46-4B67B9179AF7}" dt="2022-08-02T12:10:17.212" v="0" actId="1076"/>
        <pc:sldMkLst>
          <pc:docMk/>
          <pc:sldMk cId="3091691778" sldId="361"/>
        </pc:sldMkLst>
        <pc:picChg chg="mod">
          <ac:chgData name="Caroline Prodger" userId="e4ef2e75-b60b-401b-8ebe-291bdcf405f4" providerId="ADAL" clId="{650E125F-E869-4F9F-BA46-4B67B9179AF7}" dt="2022-08-02T12:10:17.212" v="0" actId="1076"/>
          <ac:picMkLst>
            <pc:docMk/>
            <pc:sldMk cId="3091691778" sldId="361"/>
            <ac:picMk id="4" creationId="{1F5FFA04-42B4-9213-7EAD-505ED60E8EDE}"/>
          </ac:picMkLst>
        </pc:picChg>
      </pc:sldChg>
      <pc:sldChg chg="modSp mod">
        <pc:chgData name="Caroline Prodger" userId="e4ef2e75-b60b-401b-8ebe-291bdcf405f4" providerId="ADAL" clId="{650E125F-E869-4F9F-BA46-4B67B9179AF7}" dt="2022-08-02T12:11:15.430" v="4" actId="1076"/>
        <pc:sldMkLst>
          <pc:docMk/>
          <pc:sldMk cId="1099232682" sldId="362"/>
        </pc:sldMkLst>
        <pc:picChg chg="mod">
          <ac:chgData name="Caroline Prodger" userId="e4ef2e75-b60b-401b-8ebe-291bdcf405f4" providerId="ADAL" clId="{650E125F-E869-4F9F-BA46-4B67B9179AF7}" dt="2022-08-02T12:11:15.430" v="4" actId="1076"/>
          <ac:picMkLst>
            <pc:docMk/>
            <pc:sldMk cId="1099232682" sldId="362"/>
            <ac:picMk id="4" creationId="{E0472EF7-F3C2-E9CA-56B7-FE99767E07BF}"/>
          </ac:picMkLst>
        </pc:picChg>
      </pc:sldChg>
      <pc:sldChg chg="modSp mod">
        <pc:chgData name="Caroline Prodger" userId="e4ef2e75-b60b-401b-8ebe-291bdcf405f4" providerId="ADAL" clId="{650E125F-E869-4F9F-BA46-4B67B9179AF7}" dt="2022-08-02T12:11:32.353" v="7" actId="1076"/>
        <pc:sldMkLst>
          <pc:docMk/>
          <pc:sldMk cId="3945485422" sldId="421"/>
        </pc:sldMkLst>
        <pc:picChg chg="mod">
          <ac:chgData name="Caroline Prodger" userId="e4ef2e75-b60b-401b-8ebe-291bdcf405f4" providerId="ADAL" clId="{650E125F-E869-4F9F-BA46-4B67B9179AF7}" dt="2022-08-02T12:11:32.353" v="7" actId="1076"/>
          <ac:picMkLst>
            <pc:docMk/>
            <pc:sldMk cId="3945485422" sldId="421"/>
            <ac:picMk id="5" creationId="{4CCBA2D5-05C3-08EF-CFF2-7B953C69F88A}"/>
          </ac:picMkLst>
        </pc:picChg>
      </pc:sldChg>
    </pc:docChg>
  </pc:docChgLst>
  <pc:docChgLst>
    <pc:chgData name="Caroline Prodger" userId="e4ef2e75-b60b-401b-8ebe-291bdcf405f4" providerId="ADAL" clId="{78F3B208-4221-4B43-A516-AE6C51A4271E}"/>
    <pc:docChg chg="custSel modSld">
      <pc:chgData name="Caroline Prodger" userId="e4ef2e75-b60b-401b-8ebe-291bdcf405f4" providerId="ADAL" clId="{78F3B208-4221-4B43-A516-AE6C51A4271E}" dt="2022-07-18T11:22:11.015" v="6" actId="20577"/>
      <pc:docMkLst>
        <pc:docMk/>
      </pc:docMkLst>
      <pc:sldChg chg="addCm delCm">
        <pc:chgData name="Caroline Prodger" userId="e4ef2e75-b60b-401b-8ebe-291bdcf405f4" providerId="ADAL" clId="{78F3B208-4221-4B43-A516-AE6C51A4271E}" dt="2022-07-18T11:21:44.847" v="1" actId="1589"/>
        <pc:sldMkLst>
          <pc:docMk/>
          <pc:sldMk cId="1410187689" sldId="359"/>
        </pc:sldMkLst>
      </pc:sldChg>
      <pc:sldChg chg="modSp mod modNotesTx">
        <pc:chgData name="Caroline Prodger" userId="e4ef2e75-b60b-401b-8ebe-291bdcf405f4" providerId="ADAL" clId="{78F3B208-4221-4B43-A516-AE6C51A4271E}" dt="2022-07-18T11:22:11.015" v="6" actId="20577"/>
        <pc:sldMkLst>
          <pc:docMk/>
          <pc:sldMk cId="3945485422" sldId="421"/>
        </pc:sldMkLst>
        <pc:spChg chg="mod">
          <ac:chgData name="Caroline Prodger" userId="e4ef2e75-b60b-401b-8ebe-291bdcf405f4" providerId="ADAL" clId="{78F3B208-4221-4B43-A516-AE6C51A4271E}" dt="2022-07-18T11:22:04.004" v="4" actId="14100"/>
          <ac:spMkLst>
            <pc:docMk/>
            <pc:sldMk cId="3945485422" sldId="421"/>
            <ac:spMk id="3" creationId="{D957A0E1-C26E-0609-FE2D-95E35798C5C0}"/>
          </ac:spMkLst>
        </pc:spChg>
        <pc:spChg chg="mod">
          <ac:chgData name="Caroline Prodger" userId="e4ef2e75-b60b-401b-8ebe-291bdcf405f4" providerId="ADAL" clId="{78F3B208-4221-4B43-A516-AE6C51A4271E}" dt="2022-07-18T11:21:53.857" v="2" actId="1076"/>
          <ac:spMkLst>
            <pc:docMk/>
            <pc:sldMk cId="3945485422" sldId="421"/>
            <ac:spMk id="7" creationId="{D4D9D79B-68BB-4A97-9ED5-57DCAB440B8F}"/>
          </ac:spMkLst>
        </pc:spChg>
        <pc:picChg chg="mod">
          <ac:chgData name="Caroline Prodger" userId="e4ef2e75-b60b-401b-8ebe-291bdcf405f4" providerId="ADAL" clId="{78F3B208-4221-4B43-A516-AE6C51A4271E}" dt="2022-07-18T11:22:07.114" v="5" actId="1076"/>
          <ac:picMkLst>
            <pc:docMk/>
            <pc:sldMk cId="3945485422" sldId="421"/>
            <ac:picMk id="4" creationId="{A12CAFC7-E8B3-5FEB-045D-D7059A937F4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906261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11</a:t>
            </a:fld>
            <a:endParaRPr lang="en-GB" dirty="0"/>
          </a:p>
        </p:txBody>
      </p:sp>
    </p:spTree>
    <p:extLst>
      <p:ext uri="{BB962C8B-B14F-4D97-AF65-F5344CB8AC3E}">
        <p14:creationId xmlns:p14="http://schemas.microsoft.com/office/powerpoint/2010/main" val="2463362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32341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611678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24721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808279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8861831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2323415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836335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2389809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2. Engineering and manufacturing past, present and future</a:t>
            </a:r>
          </a:p>
          <a:p>
            <a:endParaRPr lang="en-GB" sz="2400" b="1" dirty="0"/>
          </a:p>
          <a:p>
            <a:r>
              <a:rPr lang="en-GB" sz="2400" b="1" dirty="0"/>
              <a:t>2.3 Areas of innovation and emerging trends in engineering</a:t>
            </a:r>
          </a:p>
        </p:txBody>
      </p:sp>
      <p:sp>
        <p:nvSpPr>
          <p:cNvPr id="2053" name="Rectangle 15"/>
          <p:cNvSpPr>
            <a:spLocks noGrp="1" noChangeArrowheads="1"/>
          </p:cNvSpPr>
          <p:nvPr>
            <p:ph type="title"/>
          </p:nvPr>
        </p:nvSpPr>
        <p:spPr>
          <a:xfrm>
            <a:off x="457200" y="3428999"/>
            <a:ext cx="8153400" cy="2252491"/>
          </a:xfrm>
        </p:spPr>
        <p:txBody>
          <a:bodyPr anchor="t"/>
          <a:lstStyle/>
          <a:p>
            <a:pPr eaLnBrk="1" hangingPunct="1"/>
            <a:r>
              <a:rPr lang="en-GB" dirty="0">
                <a:ea typeface="ＭＳ Ｐゴシック" pitchFamily="-105" charset="-128"/>
                <a:cs typeface="ＭＳ Ｐゴシック" pitchFamily="-105" charset="-128"/>
              </a:rPr>
              <a:t>PowerPoint 6: </a:t>
            </a:r>
            <a:r>
              <a:rPr lang="en-GB" dirty="0">
                <a:ea typeface="ＭＳ Ｐゴシック" pitchFamily="-105" charset="-128"/>
              </a:rPr>
              <a:t>Intelligences and alternative realities</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2156" y="1019560"/>
            <a:ext cx="6172200" cy="286941"/>
          </a:xfrm>
        </p:spPr>
        <p:txBody>
          <a:bodyPr>
            <a:noAutofit/>
          </a:bodyPr>
          <a:lstStyle/>
          <a:p>
            <a:r>
              <a:rPr lang="en-GB" dirty="0">
                <a:ea typeface="ＭＳ Ｐゴシック" pitchFamily="-105" charset="-128"/>
              </a:rPr>
              <a:t>Your turn: drones</a:t>
            </a:r>
            <a:endParaRPr lang="en-US" dirty="0">
              <a:ea typeface="ＭＳ Ｐゴシック" pitchFamily="-105" charset="-128"/>
            </a:endParaRPr>
          </a:p>
        </p:txBody>
      </p:sp>
      <p:sp>
        <p:nvSpPr>
          <p:cNvPr id="3" name="Content Placeholder 2">
            <a:extLst>
              <a:ext uri="{FF2B5EF4-FFF2-40B4-BE49-F238E27FC236}">
                <a16:creationId xmlns:a16="http://schemas.microsoft.com/office/drawing/2014/main" id="{D957A0E1-C26E-0609-FE2D-95E35798C5C0}"/>
              </a:ext>
            </a:extLst>
          </p:cNvPr>
          <p:cNvSpPr>
            <a:spLocks noGrp="1"/>
          </p:cNvSpPr>
          <p:nvPr>
            <p:ph sz="quarter" idx="10"/>
          </p:nvPr>
        </p:nvSpPr>
        <p:spPr>
          <a:xfrm>
            <a:off x="532439" y="1836000"/>
            <a:ext cx="4001941" cy="3186000"/>
          </a:xfrm>
        </p:spPr>
        <p:txBody>
          <a:bodyPr/>
          <a:lstStyle/>
          <a:p>
            <a:pPr marL="0" lvl="1" indent="0">
              <a:spcBef>
                <a:spcPts val="0"/>
              </a:spcBef>
              <a:buNone/>
              <a:defRPr/>
            </a:pPr>
            <a:r>
              <a:rPr lang="en-GB" dirty="0">
                <a:solidFill>
                  <a:srgbClr val="202124"/>
                </a:solidFill>
                <a:latin typeface="arial" panose="020B0604020202020204" pitchFamily="34" charset="0"/>
              </a:rPr>
              <a:t>Carry out some research online to identify how drones are being developed for use in the manufacturing sector.</a:t>
            </a:r>
          </a:p>
          <a:p>
            <a:pPr marL="0" lvl="1" indent="0">
              <a:spcBef>
                <a:spcPts val="0"/>
              </a:spcBef>
              <a:buNone/>
              <a:defRPr/>
            </a:pPr>
            <a:endParaRPr lang="en-GB" dirty="0">
              <a:solidFill>
                <a:srgbClr val="202124"/>
              </a:solidFill>
              <a:latin typeface="arial" panose="020B0604020202020204" pitchFamily="34" charset="0"/>
            </a:endParaRPr>
          </a:p>
          <a:p>
            <a:pPr marL="0" lvl="1" indent="0">
              <a:spcBef>
                <a:spcPts val="0"/>
              </a:spcBef>
              <a:buNone/>
              <a:defRPr/>
            </a:pPr>
            <a:r>
              <a:rPr lang="en-GB" dirty="0">
                <a:solidFill>
                  <a:srgbClr val="202124"/>
                </a:solidFill>
                <a:latin typeface="arial" panose="020B0604020202020204" pitchFamily="34" charset="0"/>
                <a:ea typeface="ＭＳ Ｐゴシック" pitchFamily="-105" charset="-128"/>
              </a:rPr>
              <a:t>What are the benefits and limitations of using drones to deliver retail goods?</a:t>
            </a:r>
            <a:endParaRPr lang="en-GB"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endParaRPr lang="en-GB" kern="1200" dirty="0">
              <a:ea typeface="ＭＳ Ｐゴシック" pitchFamily="-105" charset="-128"/>
            </a:endParaRPr>
          </a:p>
        </p:txBody>
      </p:sp>
      <p:pic>
        <p:nvPicPr>
          <p:cNvPr id="5" name="Picture 4">
            <a:extLst>
              <a:ext uri="{FF2B5EF4-FFF2-40B4-BE49-F238E27FC236}">
                <a16:creationId xmlns:a16="http://schemas.microsoft.com/office/drawing/2014/main" id="{4CCBA2D5-05C3-08EF-CFF2-7B953C69F88A}"/>
              </a:ext>
            </a:extLst>
          </p:cNvPr>
          <p:cNvPicPr>
            <a:picLocks noChangeAspect="1"/>
          </p:cNvPicPr>
          <p:nvPr/>
        </p:nvPicPr>
        <p:blipFill>
          <a:blip r:embed="rId3"/>
          <a:stretch>
            <a:fillRect/>
          </a:stretch>
        </p:blipFill>
        <p:spPr>
          <a:xfrm>
            <a:off x="5329443" y="1836000"/>
            <a:ext cx="3282118" cy="2192455"/>
          </a:xfrm>
          <a:prstGeom prst="rect">
            <a:avLst/>
          </a:prstGeom>
        </p:spPr>
      </p:pic>
    </p:spTree>
    <p:extLst>
      <p:ext uri="{BB962C8B-B14F-4D97-AF65-F5344CB8AC3E}">
        <p14:creationId xmlns:p14="http://schemas.microsoft.com/office/powerpoint/2010/main" val="39454854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AFA04FC-7C2E-2A1B-82C8-9DDDE74E02D1}"/>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the session, learners should be able to:</a:t>
            </a: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GB" dirty="0">
                <a:ea typeface="ＭＳ Ｐゴシック" pitchFamily="-105" charset="-128"/>
              </a:rPr>
              <a:t>discuss how innovation and emerging engineering trends are evolving in terms of artificial intelligence, virtual reality, augmented reality, digitalisation, robotics, autonomous systems and drones.</a:t>
            </a:r>
            <a:endParaRPr lang="en-US" dirty="0">
              <a:ea typeface="ＭＳ Ｐゴシック" pitchFamily="-105" charset="-128"/>
            </a:endParaRPr>
          </a:p>
        </p:txBody>
      </p:sp>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Artificial intelligence (AI)</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38351"/>
          </a:xfrm>
        </p:spPr>
        <p:txBody>
          <a:bodyPr/>
          <a:lstStyle/>
          <a:p>
            <a:pPr>
              <a:defRPr/>
            </a:pPr>
            <a:r>
              <a:rPr lang="en-GB" sz="1800" b="1" i="0" dirty="0">
                <a:solidFill>
                  <a:schemeClr val="tx2"/>
                </a:solidFill>
                <a:effectLst/>
                <a:latin typeface="arial" panose="020B0604020202020204" pitchFamily="34" charset="0"/>
              </a:rPr>
              <a:t>Artificial intelligence (AI)</a:t>
            </a:r>
            <a:r>
              <a:rPr lang="en-GB" sz="1800" b="0" i="0" dirty="0">
                <a:solidFill>
                  <a:schemeClr val="tx2"/>
                </a:solidFill>
                <a:effectLst/>
                <a:latin typeface="arial" panose="020B0604020202020204" pitchFamily="34" charset="0"/>
              </a:rPr>
              <a:t> is intelligence demonstrated by </a:t>
            </a:r>
            <a:r>
              <a:rPr lang="en-GB" sz="1800" dirty="0">
                <a:solidFill>
                  <a:schemeClr val="tx2"/>
                </a:solidFill>
                <a:latin typeface="arial" panose="020B0604020202020204" pitchFamily="34" charset="0"/>
              </a:rPr>
              <a:t>computer systems that are able to perform tasks that normally require human intelligence, such as visual perception, speech recognition, decision-making and translation between languages. AI is being developed and used in a variety of applications. For example:</a:t>
            </a:r>
          </a:p>
          <a:p>
            <a:pPr marL="216000" indent="-216000">
              <a:spcBef>
                <a:spcPts val="500"/>
              </a:spcBef>
              <a:spcAft>
                <a:spcPts val="500"/>
              </a:spcAft>
              <a:buClr>
                <a:srgbClr val="0077E3"/>
              </a:buClr>
              <a:buFont typeface="Arial" panose="020B0604020202020204" pitchFamily="34" charset="0"/>
              <a:buChar char="•"/>
              <a:defRPr/>
            </a:pPr>
            <a:r>
              <a:rPr lang="en-GB" sz="1800" dirty="0">
                <a:solidFill>
                  <a:schemeClr val="tx2"/>
                </a:solidFill>
                <a:latin typeface="arial" panose="020B0604020202020204" pitchFamily="34" charset="0"/>
              </a:rPr>
              <a:t>self-driving cars</a:t>
            </a:r>
          </a:p>
          <a:p>
            <a:pPr marL="216000" indent="-216000">
              <a:spcBef>
                <a:spcPts val="500"/>
              </a:spcBef>
              <a:spcAft>
                <a:spcPts val="500"/>
              </a:spcAft>
              <a:buClr>
                <a:srgbClr val="0077E3"/>
              </a:buClr>
              <a:buFont typeface="Arial" panose="020B0604020202020204" pitchFamily="34" charset="0"/>
              <a:buChar char="•"/>
              <a:defRPr/>
            </a:pPr>
            <a:r>
              <a:rPr lang="en-GB" sz="1800" dirty="0">
                <a:solidFill>
                  <a:schemeClr val="tx2"/>
                </a:solidFill>
                <a:latin typeface="arial" panose="020B0604020202020204" pitchFamily="34" charset="0"/>
              </a:rPr>
              <a:t>online shopping</a:t>
            </a:r>
          </a:p>
          <a:p>
            <a:pPr marL="216000" indent="-216000">
              <a:spcBef>
                <a:spcPts val="500"/>
              </a:spcBef>
              <a:spcAft>
                <a:spcPts val="500"/>
              </a:spcAft>
              <a:buClr>
                <a:srgbClr val="0077E3"/>
              </a:buClr>
              <a:buFont typeface="Arial" panose="020B0604020202020204" pitchFamily="34" charset="0"/>
              <a:buChar char="•"/>
              <a:defRPr/>
            </a:pPr>
            <a:r>
              <a:rPr lang="en-GB" sz="1800" dirty="0">
                <a:solidFill>
                  <a:schemeClr val="tx2"/>
                </a:solidFill>
                <a:latin typeface="arial" panose="020B0604020202020204" pitchFamily="34" charset="0"/>
              </a:rPr>
              <a:t>healthcare technology</a:t>
            </a:r>
          </a:p>
          <a:p>
            <a:pPr marL="216000" indent="-216000">
              <a:spcBef>
                <a:spcPts val="500"/>
              </a:spcBef>
              <a:spcAft>
                <a:spcPts val="500"/>
              </a:spcAft>
              <a:buClr>
                <a:srgbClr val="0077E3"/>
              </a:buClr>
              <a:buFont typeface="Arial" panose="020B0604020202020204" pitchFamily="34" charset="0"/>
              <a:buChar char="•"/>
              <a:defRPr/>
            </a:pPr>
            <a:r>
              <a:rPr lang="en-GB" sz="1800" dirty="0">
                <a:solidFill>
                  <a:schemeClr val="tx2"/>
                </a:solidFill>
                <a:latin typeface="arial" panose="020B0604020202020204" pitchFamily="34" charset="0"/>
              </a:rPr>
              <a:t>streaming services</a:t>
            </a:r>
          </a:p>
          <a:p>
            <a:pPr marL="216000" indent="-216000">
              <a:spcBef>
                <a:spcPts val="500"/>
              </a:spcBef>
              <a:spcAft>
                <a:spcPts val="500"/>
              </a:spcAft>
              <a:buClr>
                <a:srgbClr val="0077E3"/>
              </a:buClr>
              <a:buFont typeface="Arial" panose="020B0604020202020204" pitchFamily="34" charset="0"/>
              <a:buChar char="•"/>
              <a:defRPr/>
            </a:pPr>
            <a:r>
              <a:rPr lang="en-GB" sz="1800" dirty="0">
                <a:solidFill>
                  <a:schemeClr val="tx2"/>
                </a:solidFill>
                <a:latin typeface="arial" panose="020B0604020202020204" pitchFamily="34" charset="0"/>
              </a:rPr>
              <a:t>factory and warehousing systems</a:t>
            </a:r>
          </a:p>
          <a:p>
            <a:pPr marL="216000" indent="-216000">
              <a:spcBef>
                <a:spcPts val="500"/>
              </a:spcBef>
              <a:spcAft>
                <a:spcPts val="500"/>
              </a:spcAft>
              <a:buClr>
                <a:srgbClr val="0077E3"/>
              </a:buClr>
              <a:buFont typeface="Arial" panose="020B0604020202020204" pitchFamily="34" charset="0"/>
              <a:buChar char="•"/>
              <a:defRPr/>
            </a:pPr>
            <a:r>
              <a:rPr lang="en-GB" sz="1800" dirty="0">
                <a:solidFill>
                  <a:schemeClr val="tx2"/>
                </a:solidFill>
                <a:latin typeface="arial" panose="020B0604020202020204" pitchFamily="34" charset="0"/>
              </a:rPr>
              <a:t>educational tools.</a:t>
            </a:r>
          </a:p>
          <a:p>
            <a:pPr>
              <a:defRPr/>
            </a:pPr>
            <a:endParaRPr lang="en-GB" dirty="0">
              <a:solidFill>
                <a:srgbClr val="4D5156"/>
              </a:solidFill>
              <a:latin typeface="arial" panose="020B0604020202020204" pitchFamily="34" charset="0"/>
            </a:endParaRPr>
          </a:p>
          <a:p>
            <a:pPr>
              <a:defRPr/>
            </a:pPr>
            <a:endParaRPr lang="en-GB" dirty="0">
              <a:solidFill>
                <a:srgbClr val="4D5156"/>
              </a:solidFill>
              <a:latin typeface="arial" panose="020B0604020202020204" pitchFamily="34" charset="0"/>
            </a:endParaRPr>
          </a:p>
        </p:txBody>
      </p:sp>
      <p:pic>
        <p:nvPicPr>
          <p:cNvPr id="4" name="Picture 3">
            <a:extLst>
              <a:ext uri="{FF2B5EF4-FFF2-40B4-BE49-F238E27FC236}">
                <a16:creationId xmlns:a16="http://schemas.microsoft.com/office/drawing/2014/main" id="{1F5FFA04-42B4-9213-7EAD-505ED60E8EDE}"/>
              </a:ext>
            </a:extLst>
          </p:cNvPr>
          <p:cNvPicPr>
            <a:picLocks noChangeAspect="1"/>
          </p:cNvPicPr>
          <p:nvPr/>
        </p:nvPicPr>
        <p:blipFill>
          <a:blip r:embed="rId3"/>
          <a:stretch>
            <a:fillRect/>
          </a:stretch>
        </p:blipFill>
        <p:spPr>
          <a:xfrm>
            <a:off x="5056352" y="3187007"/>
            <a:ext cx="3630448" cy="1989485"/>
          </a:xfrm>
          <a:prstGeom prst="rect">
            <a:avLst/>
          </a:prstGeom>
        </p:spPr>
      </p:pic>
    </p:spTree>
    <p:extLst>
      <p:ext uri="{BB962C8B-B14F-4D97-AF65-F5344CB8AC3E}">
        <p14:creationId xmlns:p14="http://schemas.microsoft.com/office/powerpoint/2010/main" val="3091691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Virtual reality (VR)</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403996" cy="4238351"/>
          </a:xfrm>
        </p:spPr>
        <p:txBody>
          <a:bodyPr/>
          <a:lstStyle/>
          <a:p>
            <a:pPr>
              <a:defRPr/>
            </a:pPr>
            <a:r>
              <a:rPr lang="en-GB" sz="1800" b="1" dirty="0">
                <a:solidFill>
                  <a:srgbClr val="202124"/>
                </a:solidFill>
                <a:latin typeface="arial" panose="020B0604020202020204" pitchFamily="34" charset="0"/>
              </a:rPr>
              <a:t>Virtual reality (VR)</a:t>
            </a:r>
            <a:r>
              <a:rPr lang="en-GB" sz="1800" dirty="0">
                <a:solidFill>
                  <a:srgbClr val="202124"/>
                </a:solidFill>
                <a:latin typeface="arial" panose="020B0604020202020204" pitchFamily="34" charset="0"/>
              </a:rPr>
              <a:t> is a technology that simulates vision to mimic a 3D environment in which a user appears to be immersed in that environment. </a:t>
            </a:r>
            <a:br>
              <a:rPr lang="en-GB" sz="1800" dirty="0">
                <a:solidFill>
                  <a:srgbClr val="202124"/>
                </a:solidFill>
                <a:latin typeface="arial" panose="020B0604020202020204" pitchFamily="34" charset="0"/>
              </a:rPr>
            </a:br>
            <a:r>
              <a:rPr lang="en-GB" sz="1800" dirty="0">
                <a:solidFill>
                  <a:srgbClr val="202124"/>
                </a:solidFill>
                <a:latin typeface="arial" panose="020B0604020202020204" pitchFamily="34" charset="0"/>
              </a:rPr>
              <a:t>VR is being developed and used in the following areas:</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automotive design</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healthcare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online shopping</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tourism</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interior design</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training and education</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entertainment.</a:t>
            </a:r>
          </a:p>
        </p:txBody>
      </p:sp>
      <p:pic>
        <p:nvPicPr>
          <p:cNvPr id="4" name="Picture 3">
            <a:extLst>
              <a:ext uri="{FF2B5EF4-FFF2-40B4-BE49-F238E27FC236}">
                <a16:creationId xmlns:a16="http://schemas.microsoft.com/office/drawing/2014/main" id="{0989F3A1-18B0-2F84-45F0-A34E720A3524}"/>
              </a:ext>
            </a:extLst>
          </p:cNvPr>
          <p:cNvPicPr>
            <a:picLocks noChangeAspect="1"/>
          </p:cNvPicPr>
          <p:nvPr/>
        </p:nvPicPr>
        <p:blipFill>
          <a:blip r:embed="rId3"/>
          <a:stretch>
            <a:fillRect/>
          </a:stretch>
        </p:blipFill>
        <p:spPr>
          <a:xfrm>
            <a:off x="5138872" y="3065428"/>
            <a:ext cx="3547928" cy="2362962"/>
          </a:xfrm>
          <a:prstGeom prst="rect">
            <a:avLst/>
          </a:prstGeom>
        </p:spPr>
      </p:pic>
    </p:spTree>
    <p:extLst>
      <p:ext uri="{BB962C8B-B14F-4D97-AF65-F5344CB8AC3E}">
        <p14:creationId xmlns:p14="http://schemas.microsoft.com/office/powerpoint/2010/main" val="20354486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Augmented reality (AR)</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485181"/>
            <a:ext cx="8229600" cy="4238351"/>
          </a:xfrm>
        </p:spPr>
        <p:txBody>
          <a:bodyPr/>
          <a:lstStyle/>
          <a:p>
            <a:pPr>
              <a:defRPr/>
            </a:pPr>
            <a:r>
              <a:rPr lang="en-GB" sz="1800" b="1" dirty="0">
                <a:solidFill>
                  <a:srgbClr val="202124"/>
                </a:solidFill>
                <a:latin typeface="arial" panose="020B0604020202020204" pitchFamily="34" charset="0"/>
              </a:rPr>
              <a:t>Augmented reality (AR)</a:t>
            </a:r>
            <a:r>
              <a:rPr lang="en-GB" sz="1800" dirty="0">
                <a:solidFill>
                  <a:srgbClr val="202124"/>
                </a:solidFill>
                <a:latin typeface="arial" panose="020B0604020202020204" pitchFamily="34" charset="0"/>
              </a:rPr>
              <a:t> is an interactive experience of the real physical world that uses visual, aural and other sensory stimuli delivered by digital technology. AR uses the physical world and adds virtual information on top, to enhance the user’s experience. AR is being developed and used in the following areas:</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retail</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education</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navigation</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manufacturing </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hands-free operation of devices. </a:t>
            </a:r>
          </a:p>
          <a:p>
            <a:pPr marL="358775">
              <a:spcBef>
                <a:spcPts val="0"/>
              </a:spcBef>
              <a:spcAft>
                <a:spcPts val="0"/>
              </a:spcAft>
              <a:buClr>
                <a:srgbClr val="0077E3"/>
              </a:buClr>
              <a:defRPr/>
            </a:pPr>
            <a:endParaRPr lang="en-GB" dirty="0">
              <a:solidFill>
                <a:srgbClr val="202124"/>
              </a:solidFill>
              <a:latin typeface="arial" panose="020B0604020202020204" pitchFamily="34" charset="0"/>
            </a:endParaRPr>
          </a:p>
          <a:p>
            <a:pPr>
              <a:spcBef>
                <a:spcPts val="0"/>
              </a:spcBef>
              <a:spcAft>
                <a:spcPts val="0"/>
              </a:spcAft>
              <a:buClr>
                <a:srgbClr val="0077E3"/>
              </a:buClr>
              <a:defRPr/>
            </a:pPr>
            <a:endParaRPr lang="en-GB" dirty="0">
              <a:solidFill>
                <a:srgbClr val="202124"/>
              </a:solidFill>
              <a:latin typeface="arial" panose="020B0604020202020204" pitchFamily="34" charset="0"/>
            </a:endParaRPr>
          </a:p>
          <a:p>
            <a:pPr>
              <a:defRPr/>
            </a:pPr>
            <a:endParaRPr lang="en-GB" dirty="0">
              <a:solidFill>
                <a:srgbClr val="202124"/>
              </a:solidFill>
              <a:latin typeface="arial" panose="020B0604020202020204" pitchFamily="34" charset="0"/>
            </a:endParaRPr>
          </a:p>
        </p:txBody>
      </p:sp>
      <p:pic>
        <p:nvPicPr>
          <p:cNvPr id="3" name="Picture 2">
            <a:extLst>
              <a:ext uri="{FF2B5EF4-FFF2-40B4-BE49-F238E27FC236}">
                <a16:creationId xmlns:a16="http://schemas.microsoft.com/office/drawing/2014/main" id="{D090DC43-94EA-1B17-998F-535428365B63}"/>
              </a:ext>
            </a:extLst>
          </p:cNvPr>
          <p:cNvPicPr>
            <a:picLocks noChangeAspect="1"/>
          </p:cNvPicPr>
          <p:nvPr/>
        </p:nvPicPr>
        <p:blipFill>
          <a:blip r:embed="rId3"/>
          <a:stretch>
            <a:fillRect/>
          </a:stretch>
        </p:blipFill>
        <p:spPr>
          <a:xfrm>
            <a:off x="5146900" y="3015204"/>
            <a:ext cx="3539900" cy="2357615"/>
          </a:xfrm>
          <a:prstGeom prst="rect">
            <a:avLst/>
          </a:prstGeom>
        </p:spPr>
      </p:pic>
    </p:spTree>
    <p:extLst>
      <p:ext uri="{BB962C8B-B14F-4D97-AF65-F5344CB8AC3E}">
        <p14:creationId xmlns:p14="http://schemas.microsoft.com/office/powerpoint/2010/main" val="3944463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Digitalisation</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7923228" cy="4238351"/>
          </a:xfrm>
        </p:spPr>
        <p:txBody>
          <a:bodyPr/>
          <a:lstStyle/>
          <a:p>
            <a:pPr>
              <a:defRPr/>
            </a:pPr>
            <a:r>
              <a:rPr lang="en-GB" sz="1800" b="1" i="0" dirty="0">
                <a:solidFill>
                  <a:srgbClr val="202124"/>
                </a:solidFill>
                <a:effectLst/>
                <a:latin typeface="arial" panose="020B0604020202020204" pitchFamily="34" charset="0"/>
              </a:rPr>
              <a:t>Digitalisation</a:t>
            </a:r>
            <a:r>
              <a:rPr lang="en-GB" sz="1800" b="0" i="0" dirty="0">
                <a:solidFill>
                  <a:srgbClr val="202124"/>
                </a:solidFill>
                <a:effectLst/>
                <a:latin typeface="arial" panose="020B0604020202020204" pitchFamily="34" charset="0"/>
              </a:rPr>
              <a:t> is the conversion of text, pictures or sound into a digital form that can be processed by a computer and then used to improve business systems. For example:</a:t>
            </a:r>
            <a:endParaRPr lang="en-GB" sz="1800" dirty="0">
              <a:ea typeface="ＭＳ Ｐゴシック" pitchFamily="-105" charset="-128"/>
            </a:endParaRP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000000"/>
                </a:solidFill>
                <a:latin typeface="Arial" panose="020B0604020202020204" pitchFamily="34" charset="0"/>
                <a:ea typeface="ＭＳ Ｐゴシック" pitchFamily="-105" charset="-128"/>
              </a:rPr>
              <a:t>automation of machines</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000000"/>
                </a:solidFill>
                <a:latin typeface="Arial" panose="020B0604020202020204" pitchFamily="34" charset="0"/>
                <a:ea typeface="ＭＳ Ｐゴシック" pitchFamily="-105" charset="-128"/>
              </a:rPr>
              <a:t>scanning documents to allow access</a:t>
            </a:r>
            <a:br>
              <a:rPr lang="en-GB" sz="1800" dirty="0">
                <a:solidFill>
                  <a:srgbClr val="000000"/>
                </a:solidFill>
                <a:latin typeface="Arial" panose="020B0604020202020204" pitchFamily="34" charset="0"/>
                <a:ea typeface="ＭＳ Ｐゴシック" pitchFamily="-105" charset="-128"/>
              </a:rPr>
            </a:br>
            <a:r>
              <a:rPr lang="en-GB" sz="1800" dirty="0">
                <a:solidFill>
                  <a:srgbClr val="000000"/>
                </a:solidFill>
                <a:latin typeface="Arial" panose="020B0604020202020204" pitchFamily="34" charset="0"/>
                <a:ea typeface="ＭＳ Ｐゴシック" pitchFamily="-105" charset="-128"/>
              </a:rPr>
              <a:t>by a greater audience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000000"/>
                </a:solidFill>
                <a:latin typeface="Arial" panose="020B0604020202020204" pitchFamily="34" charset="0"/>
                <a:ea typeface="ＭＳ Ｐゴシック" pitchFamily="-105" charset="-128"/>
              </a:rPr>
              <a:t>improving quality control through faster </a:t>
            </a:r>
            <a:br>
              <a:rPr lang="en-GB" sz="1800" dirty="0">
                <a:solidFill>
                  <a:srgbClr val="000000"/>
                </a:solidFill>
                <a:latin typeface="Arial" panose="020B0604020202020204" pitchFamily="34" charset="0"/>
                <a:ea typeface="ＭＳ Ｐゴシック" pitchFamily="-105" charset="-128"/>
              </a:rPr>
            </a:br>
            <a:r>
              <a:rPr lang="en-GB" sz="1800" dirty="0">
                <a:solidFill>
                  <a:srgbClr val="000000"/>
                </a:solidFill>
                <a:latin typeface="Arial" panose="020B0604020202020204" pitchFamily="34" charset="0"/>
                <a:ea typeface="ＭＳ Ｐゴシック" pitchFamily="-105" charset="-128"/>
              </a:rPr>
              <a:t>data collection. </a:t>
            </a:r>
          </a:p>
          <a:p>
            <a:pPr marL="263525">
              <a:spcBef>
                <a:spcPts val="0"/>
              </a:spcBef>
              <a:spcAft>
                <a:spcPts val="0"/>
              </a:spcAft>
              <a:buClr>
                <a:srgbClr val="0077E3"/>
              </a:buClr>
              <a:defRPr/>
            </a:pPr>
            <a:endParaRPr lang="en-GB" dirty="0">
              <a:solidFill>
                <a:srgbClr val="000000"/>
              </a:solidFill>
              <a:latin typeface="Arial" panose="020B0604020202020204" pitchFamily="34" charset="0"/>
              <a:ea typeface="ＭＳ Ｐゴシック" pitchFamily="-105" charset="-128"/>
            </a:endParaRPr>
          </a:p>
          <a:p>
            <a:pPr marL="263525">
              <a:spcBef>
                <a:spcPts val="0"/>
              </a:spcBef>
              <a:spcAft>
                <a:spcPts val="0"/>
              </a:spcAft>
              <a:buClr>
                <a:srgbClr val="0077E3"/>
              </a:buClr>
              <a:defRPr/>
            </a:pPr>
            <a:endParaRPr lang="en-GB" dirty="0">
              <a:solidFill>
                <a:srgbClr val="000000"/>
              </a:solidFill>
              <a:latin typeface="Arial" panose="020B0604020202020204" pitchFamily="34" charset="0"/>
              <a:ea typeface="ＭＳ Ｐゴシック" pitchFamily="-105" charset="-128"/>
            </a:endParaRPr>
          </a:p>
          <a:p>
            <a:pPr marL="285750" indent="-285750">
              <a:spcBef>
                <a:spcPts val="0"/>
              </a:spcBef>
              <a:spcAft>
                <a:spcPts val="0"/>
              </a:spcAft>
              <a:buClr>
                <a:srgbClr val="0077E3"/>
              </a:buClr>
              <a:buFont typeface="Arial" panose="020B0604020202020204" pitchFamily="34" charset="0"/>
              <a:buChar char="•"/>
              <a:defRPr/>
            </a:pPr>
            <a:endParaRPr lang="en-GB" sz="1800" dirty="0">
              <a:solidFill>
                <a:srgbClr val="000000"/>
              </a:solidFill>
              <a:latin typeface="Arial" panose="020B0604020202020204" pitchFamily="34" charset="0"/>
              <a:ea typeface="ＭＳ Ｐゴシック" pitchFamily="-105" charset="-128"/>
            </a:endParaRPr>
          </a:p>
          <a:p>
            <a:pPr marL="285750" indent="-285750">
              <a:spcBef>
                <a:spcPts val="0"/>
              </a:spcBef>
              <a:spcAft>
                <a:spcPts val="0"/>
              </a:spcAft>
              <a:buClr>
                <a:srgbClr val="0077E3"/>
              </a:buClr>
              <a:buFont typeface="Arial" panose="020B0604020202020204" pitchFamily="34" charset="0"/>
              <a:buChar char="•"/>
              <a:defRPr/>
            </a:pPr>
            <a:endParaRPr lang="en-GB" sz="1800" dirty="0">
              <a:solidFill>
                <a:srgbClr val="000000"/>
              </a:solidFill>
              <a:latin typeface="Arial" panose="020B0604020202020204" pitchFamily="34" charset="0"/>
              <a:ea typeface="ＭＳ Ｐゴシック" pitchFamily="-105" charset="-128"/>
            </a:endParaRPr>
          </a:p>
          <a:p>
            <a:pPr marL="285750" indent="-285750">
              <a:spcBef>
                <a:spcPts val="0"/>
              </a:spcBef>
              <a:spcAft>
                <a:spcPts val="0"/>
              </a:spcAft>
              <a:buClr>
                <a:srgbClr val="0077E3"/>
              </a:buClr>
              <a:buFont typeface="Arial" panose="020B0604020202020204" pitchFamily="34" charset="0"/>
              <a:buChar cha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761FE66C-06F4-FAFB-85F3-7CF8C39BB8C0}"/>
              </a:ext>
            </a:extLst>
          </p:cNvPr>
          <p:cNvPicPr>
            <a:picLocks noChangeAspect="1"/>
          </p:cNvPicPr>
          <p:nvPr/>
        </p:nvPicPr>
        <p:blipFill>
          <a:blip r:embed="rId3"/>
          <a:stretch>
            <a:fillRect/>
          </a:stretch>
        </p:blipFill>
        <p:spPr>
          <a:xfrm>
            <a:off x="4901184" y="2554850"/>
            <a:ext cx="3232150" cy="2152650"/>
          </a:xfrm>
          <a:prstGeom prst="rect">
            <a:avLst/>
          </a:prstGeom>
        </p:spPr>
      </p:pic>
    </p:spTree>
    <p:extLst>
      <p:ext uri="{BB962C8B-B14F-4D97-AF65-F5344CB8AC3E}">
        <p14:creationId xmlns:p14="http://schemas.microsoft.com/office/powerpoint/2010/main" val="1588229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Robotics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055203" cy="4238351"/>
          </a:xfrm>
        </p:spPr>
        <p:txBody>
          <a:bodyPr/>
          <a:lstStyle/>
          <a:p>
            <a:pPr>
              <a:defRPr/>
            </a:pPr>
            <a:r>
              <a:rPr lang="en-GB" sz="1800" b="1" dirty="0">
                <a:solidFill>
                  <a:srgbClr val="202124"/>
                </a:solidFill>
                <a:latin typeface="arial" panose="020B0604020202020204" pitchFamily="34" charset="0"/>
              </a:rPr>
              <a:t>Robotics</a:t>
            </a:r>
            <a:r>
              <a:rPr lang="en-GB" sz="1800" dirty="0">
                <a:solidFill>
                  <a:srgbClr val="202124"/>
                </a:solidFill>
                <a:latin typeface="arial" panose="020B0604020202020204" pitchFamily="34" charset="0"/>
              </a:rPr>
              <a:t> is a field of engineering which focuses on building machines that replicate human actions. Robotic engineers create applications or </a:t>
            </a:r>
            <a:r>
              <a:rPr lang="en-GB" sz="1800" b="1" dirty="0">
                <a:solidFill>
                  <a:srgbClr val="202124"/>
                </a:solidFill>
                <a:latin typeface="arial" panose="020B0604020202020204" pitchFamily="34" charset="0"/>
              </a:rPr>
              <a:t>autonomous machines</a:t>
            </a:r>
            <a:r>
              <a:rPr lang="en-GB" sz="1800" dirty="0">
                <a:solidFill>
                  <a:srgbClr val="202124"/>
                </a:solidFill>
                <a:latin typeface="arial" panose="020B0604020202020204" pitchFamily="34" charset="0"/>
              </a:rPr>
              <a:t> (robots) for industries such as:</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manufacturing </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mining</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automotive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aerospace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healthcare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warehousing.</a:t>
            </a:r>
          </a:p>
          <a:p>
            <a:pPr marL="342900" indent="-342900">
              <a:spcBef>
                <a:spcPts val="0"/>
              </a:spcBef>
              <a:spcAft>
                <a:spcPts val="0"/>
              </a:spcAft>
              <a:buClr>
                <a:srgbClr val="0077E3"/>
              </a:buClr>
              <a:buFont typeface="Arial" panose="020B0604020202020204" pitchFamily="34" charset="0"/>
              <a:buChar char="•"/>
              <a:defRPr/>
            </a:pPr>
            <a:endParaRPr lang="en-GB" dirty="0">
              <a:solidFill>
                <a:srgbClr val="202124"/>
              </a:solidFill>
              <a:latin typeface="arial" panose="020B0604020202020204" pitchFamily="34" charset="0"/>
            </a:endParaRPr>
          </a:p>
          <a:p>
            <a:pPr>
              <a:defRPr/>
            </a:pPr>
            <a:endParaRPr lang="en-GB" dirty="0">
              <a:solidFill>
                <a:srgbClr val="202124"/>
              </a:solidFill>
              <a:latin typeface="arial" panose="020B0604020202020204" pitchFamily="34" charset="0"/>
            </a:endParaRP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3" name="Picture 2">
            <a:extLst>
              <a:ext uri="{FF2B5EF4-FFF2-40B4-BE49-F238E27FC236}">
                <a16:creationId xmlns:a16="http://schemas.microsoft.com/office/drawing/2014/main" id="{52CC680F-6DAB-D28C-E5F5-AEBCAA64B9EF}"/>
              </a:ext>
            </a:extLst>
          </p:cNvPr>
          <p:cNvPicPr>
            <a:picLocks noChangeAspect="1"/>
          </p:cNvPicPr>
          <p:nvPr/>
        </p:nvPicPr>
        <p:blipFill>
          <a:blip r:embed="rId3"/>
          <a:stretch>
            <a:fillRect/>
          </a:stretch>
        </p:blipFill>
        <p:spPr>
          <a:xfrm>
            <a:off x="4484801" y="2997794"/>
            <a:ext cx="4163484" cy="2348206"/>
          </a:xfrm>
          <a:prstGeom prst="rect">
            <a:avLst/>
          </a:prstGeom>
        </p:spPr>
      </p:pic>
    </p:spTree>
    <p:extLst>
      <p:ext uri="{BB962C8B-B14F-4D97-AF65-F5344CB8AC3E}">
        <p14:creationId xmlns:p14="http://schemas.microsoft.com/office/powerpoint/2010/main" val="405776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Autonomous systems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199" y="1512000"/>
            <a:ext cx="8229599" cy="4238351"/>
          </a:xfrm>
        </p:spPr>
        <p:txBody>
          <a:bodyPr/>
          <a:lstStyle/>
          <a:p>
            <a:pPr>
              <a:defRPr/>
            </a:pPr>
            <a:r>
              <a:rPr lang="en-GB" b="1" dirty="0">
                <a:solidFill>
                  <a:srgbClr val="202124"/>
                </a:solidFill>
                <a:latin typeface="arial" panose="020B0604020202020204" pitchFamily="34" charset="0"/>
              </a:rPr>
              <a:t>Autonomous systems</a:t>
            </a:r>
            <a:r>
              <a:rPr lang="en-GB" dirty="0">
                <a:solidFill>
                  <a:srgbClr val="202124"/>
                </a:solidFill>
                <a:latin typeface="arial" panose="020B0604020202020204" pitchFamily="34" charset="0"/>
              </a:rPr>
              <a:t> are self-controlling (automatic) systems that do not rely on any direct human intervention. Autonomous systems and </a:t>
            </a:r>
            <a:r>
              <a:rPr lang="en-GB" b="1" dirty="0">
                <a:solidFill>
                  <a:srgbClr val="202124"/>
                </a:solidFill>
                <a:latin typeface="arial" panose="020B0604020202020204" pitchFamily="34" charset="0"/>
              </a:rPr>
              <a:t>drones</a:t>
            </a:r>
            <a:r>
              <a:rPr lang="en-GB" dirty="0">
                <a:solidFill>
                  <a:srgbClr val="202124"/>
                </a:solidFill>
                <a:latin typeface="arial" panose="020B0604020202020204" pitchFamily="34" charset="0"/>
              </a:rPr>
              <a:t> are ‘autonomous’ to the extent that they can make individual decisions based on their </a:t>
            </a:r>
            <a:r>
              <a:rPr lang="en-GB" sz="2000" dirty="0">
                <a:solidFill>
                  <a:srgbClr val="202124"/>
                </a:solidFill>
                <a:latin typeface="arial" panose="020B0604020202020204" pitchFamily="34" charset="0"/>
              </a:rPr>
              <a:t>embedded computer systems and sensor arrays.</a:t>
            </a:r>
            <a:r>
              <a:rPr lang="en-GB" dirty="0">
                <a:solidFill>
                  <a:srgbClr val="202124"/>
                </a:solidFill>
                <a:latin typeface="arial" panose="020B0604020202020204" pitchFamily="34" charset="0"/>
              </a:rPr>
              <a:t> </a:t>
            </a:r>
          </a:p>
          <a:p>
            <a:pPr>
              <a:defRPr/>
            </a:pPr>
            <a:endParaRPr lang="en-GB" dirty="0">
              <a:solidFill>
                <a:srgbClr val="4D5156"/>
              </a:solidFill>
              <a:latin typeface="arial" panose="020B0604020202020204" pitchFamily="34" charset="0"/>
            </a:endParaRPr>
          </a:p>
        </p:txBody>
      </p:sp>
      <p:pic>
        <p:nvPicPr>
          <p:cNvPr id="4" name="Picture 3">
            <a:extLst>
              <a:ext uri="{FF2B5EF4-FFF2-40B4-BE49-F238E27FC236}">
                <a16:creationId xmlns:a16="http://schemas.microsoft.com/office/drawing/2014/main" id="{E0472EF7-F3C2-E9CA-56B7-FE99767E07BF}"/>
              </a:ext>
            </a:extLst>
          </p:cNvPr>
          <p:cNvPicPr>
            <a:picLocks noChangeAspect="1"/>
          </p:cNvPicPr>
          <p:nvPr/>
        </p:nvPicPr>
        <p:blipFill>
          <a:blip r:embed="rId3"/>
          <a:stretch>
            <a:fillRect/>
          </a:stretch>
        </p:blipFill>
        <p:spPr>
          <a:xfrm>
            <a:off x="2296243" y="3052467"/>
            <a:ext cx="4551510" cy="2559710"/>
          </a:xfrm>
          <a:prstGeom prst="rect">
            <a:avLst/>
          </a:prstGeom>
        </p:spPr>
      </p:pic>
    </p:spTree>
    <p:extLst>
      <p:ext uri="{BB962C8B-B14F-4D97-AF65-F5344CB8AC3E}">
        <p14:creationId xmlns:p14="http://schemas.microsoft.com/office/powerpoint/2010/main" val="10992326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Drones </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0"/>
            <a:ext cx="8229599" cy="4653130"/>
          </a:xfrm>
        </p:spPr>
        <p:txBody>
          <a:bodyPr/>
          <a:lstStyle/>
          <a:p>
            <a:pPr>
              <a:defRPr/>
            </a:pPr>
            <a:r>
              <a:rPr lang="en-GB" sz="1800" b="1" dirty="0">
                <a:solidFill>
                  <a:srgbClr val="202124"/>
                </a:solidFill>
                <a:latin typeface="arial" panose="020B0604020202020204" pitchFamily="34" charset="0"/>
              </a:rPr>
              <a:t>Drones</a:t>
            </a:r>
            <a:r>
              <a:rPr lang="en-GB" sz="1800" dirty="0">
                <a:solidFill>
                  <a:srgbClr val="202124"/>
                </a:solidFill>
                <a:latin typeface="arial" panose="020B0604020202020204" pitchFamily="34" charset="0"/>
              </a:rPr>
              <a:t> are flying robots that can be remotely controlled or fly autonomously using software-determined flight plans in their embedded computer systems. They work in conjunction with onboard sensors and a </a:t>
            </a:r>
            <a:r>
              <a:rPr lang="en-GB" sz="1800" b="1" dirty="0">
                <a:solidFill>
                  <a:srgbClr val="202124"/>
                </a:solidFill>
                <a:latin typeface="arial" panose="020B0604020202020204" pitchFamily="34" charset="0"/>
              </a:rPr>
              <a:t>global positioning system (GPS)</a:t>
            </a:r>
            <a:r>
              <a:rPr lang="en-GB" sz="1800" dirty="0">
                <a:solidFill>
                  <a:srgbClr val="202124"/>
                </a:solidFill>
                <a:latin typeface="arial" panose="020B0604020202020204" pitchFamily="34" charset="0"/>
              </a:rPr>
              <a:t>. </a:t>
            </a:r>
            <a:r>
              <a:rPr lang="en-GB" sz="1800" b="1" dirty="0">
                <a:solidFill>
                  <a:srgbClr val="202124"/>
                </a:solidFill>
                <a:latin typeface="arial" panose="020B0604020202020204" pitchFamily="34" charset="0"/>
              </a:rPr>
              <a:t>Unmanned aerial vehicles (UAVs)</a:t>
            </a:r>
            <a:r>
              <a:rPr lang="en-GB" sz="1800" dirty="0">
                <a:solidFill>
                  <a:srgbClr val="202124"/>
                </a:solidFill>
                <a:latin typeface="arial" panose="020B0604020202020204" pitchFamily="34" charset="0"/>
              </a:rPr>
              <a:t> differ from drones in that that cannot operate autonomously, and their application is generally restricted to the armed forces. </a:t>
            </a:r>
          </a:p>
          <a:p>
            <a:pPr>
              <a:lnSpc>
                <a:spcPct val="100000"/>
              </a:lnSpc>
              <a:defRPr/>
            </a:pPr>
            <a:r>
              <a:rPr lang="en-GB" sz="1800" dirty="0">
                <a:solidFill>
                  <a:srgbClr val="202124"/>
                </a:solidFill>
                <a:latin typeface="arial" panose="020B0604020202020204" pitchFamily="34" charset="0"/>
              </a:rPr>
              <a:t>Drones have many applications. For example: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surveillance and intelligence gathering</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shopping deliveries</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agriculture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emergency rescue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photography.</a:t>
            </a:r>
          </a:p>
          <a:p>
            <a:pPr>
              <a:lnSpc>
                <a:spcPct val="100000"/>
              </a:lnSpc>
              <a:spcBef>
                <a:spcPts val="0"/>
              </a:spcBef>
              <a:spcAft>
                <a:spcPts val="0"/>
              </a:spcAft>
              <a:buClr>
                <a:srgbClr val="0077E3"/>
              </a:buClr>
              <a:defRPr/>
            </a:pPr>
            <a:endParaRPr lang="en-GB" sz="1800" dirty="0">
              <a:solidFill>
                <a:srgbClr val="202124"/>
              </a:solidFill>
              <a:latin typeface="arial" panose="020B0604020202020204" pitchFamily="34" charset="0"/>
            </a:endParaRPr>
          </a:p>
          <a:p>
            <a:pPr marL="285750" indent="-285750">
              <a:spcBef>
                <a:spcPts val="0"/>
              </a:spcBef>
              <a:spcAft>
                <a:spcPts val="0"/>
              </a:spcAft>
              <a:buClr>
                <a:srgbClr val="0077E3"/>
              </a:buClr>
              <a:buFont typeface="Arial" panose="020B0604020202020204" pitchFamily="34" charset="0"/>
              <a:buChar char="•"/>
              <a:defRPr/>
            </a:pPr>
            <a:endParaRPr lang="en-GB" sz="1800" dirty="0">
              <a:solidFill>
                <a:srgbClr val="202124"/>
              </a:solidFill>
              <a:latin typeface="arial" panose="020B0604020202020204" pitchFamily="34" charset="0"/>
            </a:endParaRPr>
          </a:p>
          <a:p>
            <a:pPr marL="285750" indent="-285750">
              <a:spcBef>
                <a:spcPts val="0"/>
              </a:spcBef>
              <a:spcAft>
                <a:spcPts val="0"/>
              </a:spcAft>
              <a:buClr>
                <a:srgbClr val="0077E3"/>
              </a:buClr>
              <a:buFont typeface="Arial" panose="020B0604020202020204" pitchFamily="34" charset="0"/>
              <a:buChar char="•"/>
              <a:defRPr/>
            </a:pPr>
            <a:endParaRPr lang="en-GB" sz="1800" dirty="0">
              <a:solidFill>
                <a:srgbClr val="202124"/>
              </a:solidFill>
              <a:latin typeface="arial" panose="020B0604020202020204" pitchFamily="34" charset="0"/>
            </a:endParaRPr>
          </a:p>
          <a:p>
            <a:pPr marL="285750" indent="-285750">
              <a:buClr>
                <a:srgbClr val="0077E3"/>
              </a:buClr>
              <a:buFont typeface="Arial" panose="020B0604020202020204" pitchFamily="34" charset="0"/>
              <a:buChar char="•"/>
              <a:defRPr/>
            </a:pPr>
            <a:endParaRPr lang="en-GB" sz="1800" dirty="0">
              <a:solidFill>
                <a:srgbClr val="202124"/>
              </a:solidFill>
              <a:latin typeface="arial" panose="020B0604020202020204" pitchFamily="34" charset="0"/>
            </a:endParaRPr>
          </a:p>
          <a:p>
            <a:pPr>
              <a:defRPr/>
            </a:pPr>
            <a:endParaRPr lang="en-GB" sz="1800" dirty="0">
              <a:solidFill>
                <a:srgbClr val="202124"/>
              </a:solidFill>
              <a:latin typeface="arial" panose="020B0604020202020204" pitchFamily="34" charset="0"/>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0684F5BC-3BF4-1B67-8E09-DF3C08FCEADC}"/>
              </a:ext>
            </a:extLst>
          </p:cNvPr>
          <p:cNvPicPr>
            <a:picLocks noChangeAspect="1"/>
          </p:cNvPicPr>
          <p:nvPr/>
        </p:nvPicPr>
        <p:blipFill>
          <a:blip r:embed="rId3"/>
          <a:stretch>
            <a:fillRect/>
          </a:stretch>
        </p:blipFill>
        <p:spPr>
          <a:xfrm flipH="1">
            <a:off x="5460999" y="3527322"/>
            <a:ext cx="3225800" cy="2152650"/>
          </a:xfrm>
          <a:prstGeom prst="rect">
            <a:avLst/>
          </a:prstGeom>
        </p:spPr>
      </p:pic>
    </p:spTree>
    <p:extLst>
      <p:ext uri="{BB962C8B-B14F-4D97-AF65-F5344CB8AC3E}">
        <p14:creationId xmlns:p14="http://schemas.microsoft.com/office/powerpoint/2010/main" val="14101876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purl.org/dc/terms/"/>
    <ds:schemaRef ds:uri="http://purl.org/dc/dcmitype/"/>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schemas.microsoft.com/office/infopath/2007/PartnerControls"/>
    <ds:schemaRef ds:uri="b461a341-6040-4841-94a8-bc3e8908b04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TotalTime>
  <Words>586</Words>
  <Application>Microsoft Office PowerPoint</Application>
  <PresentationFormat>On-screen Show (4:3)</PresentationFormat>
  <Paragraphs>99</Paragraphs>
  <Slides>11</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ＭＳ Ｐゴシック</vt:lpstr>
      <vt:lpstr>Arial</vt:lpstr>
      <vt:lpstr>Arial</vt:lpstr>
      <vt:lpstr>Calibri</vt:lpstr>
      <vt:lpstr>Lucida Grande</vt:lpstr>
      <vt:lpstr>Times New Roman</vt:lpstr>
      <vt:lpstr>Default Design</vt:lpstr>
      <vt:lpstr>PowerPoint 6: Intelligences and alternative realities</vt:lpstr>
      <vt:lpstr>Objectives</vt:lpstr>
      <vt:lpstr>Artificial intelligence (AI)</vt:lpstr>
      <vt:lpstr>Virtual reality (VR)</vt:lpstr>
      <vt:lpstr>Augmented reality (AR)</vt:lpstr>
      <vt:lpstr>Digitalisation</vt:lpstr>
      <vt:lpstr>Robotics</vt:lpstr>
      <vt:lpstr>Autonomous systems</vt:lpstr>
      <vt:lpstr>Drones </vt:lpstr>
      <vt:lpstr>Your turn: drones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314</cp:revision>
  <cp:lastPrinted>2022-03-03T10:53:25Z</cp:lastPrinted>
  <dcterms:created xsi:type="dcterms:W3CDTF">2013-05-28T00:38:54Z</dcterms:created>
  <dcterms:modified xsi:type="dcterms:W3CDTF">2025-11-12T12:48:20Z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